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3"/>
  </p:notesMasterIdLst>
  <p:sldIdLst>
    <p:sldId id="256" r:id="rId5"/>
    <p:sldId id="320" r:id="rId6"/>
    <p:sldId id="288" r:id="rId7"/>
    <p:sldId id="289" r:id="rId8"/>
    <p:sldId id="290" r:id="rId9"/>
    <p:sldId id="293" r:id="rId10"/>
    <p:sldId id="319" r:id="rId11"/>
    <p:sldId id="291" r:id="rId12"/>
    <p:sldId id="294" r:id="rId13"/>
    <p:sldId id="295" r:id="rId14"/>
    <p:sldId id="317" r:id="rId15"/>
    <p:sldId id="296" r:id="rId16"/>
    <p:sldId id="298" r:id="rId17"/>
    <p:sldId id="299" r:id="rId18"/>
    <p:sldId id="300" r:id="rId19"/>
    <p:sldId id="301" r:id="rId20"/>
    <p:sldId id="321" r:id="rId21"/>
    <p:sldId id="302" r:id="rId22"/>
    <p:sldId id="303" r:id="rId23"/>
    <p:sldId id="305" r:id="rId24"/>
    <p:sldId id="306" r:id="rId25"/>
    <p:sldId id="308" r:id="rId26"/>
    <p:sldId id="310" r:id="rId27"/>
    <p:sldId id="312" r:id="rId28"/>
    <p:sldId id="318" r:id="rId29"/>
    <p:sldId id="313" r:id="rId30"/>
    <p:sldId id="283" r:id="rId31"/>
    <p:sldId id="270" r:id="rId3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B365D"/>
    <a:srgbClr val="FFAB2F"/>
    <a:srgbClr val="FF9900"/>
    <a:srgbClr val="8CBDB8"/>
    <a:srgbClr val="8CBEB9"/>
    <a:srgbClr val="F8EA2D"/>
    <a:srgbClr val="FAAFA5"/>
    <a:srgbClr val="E6E6E6"/>
    <a:srgbClr val="F095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Medium"/>
          <a:ea typeface="Helvetica Neue Medium"/>
          <a:cs typeface="Helvetica Neue Medium"/>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Neue Medium"/>
          <a:ea typeface="Helvetica Neue Medium"/>
          <a:cs typeface="Helvetica Neue Medium"/>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Neue Medium"/>
          <a:ea typeface="Helvetica Neue Medium"/>
          <a:cs typeface="Helvetica Neue Medium"/>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Neue Medium"/>
          <a:ea typeface="Helvetica Neue Medium"/>
          <a:cs typeface="Helvetica Neue Medium"/>
        </a:font>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Medium"/>
          <a:ea typeface="Helvetica Neue Medium"/>
          <a:cs typeface="Helvetica Neue Medium"/>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
          <a:latin typeface="Helvetica Neue Medium"/>
          <a:ea typeface="Helvetica Neue Medium"/>
          <a:cs typeface="Helvetica Neue Medium"/>
        </a:font>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7" autoAdjust="0"/>
    <p:restoredTop sz="94715" autoAdjust="0"/>
  </p:normalViewPr>
  <p:slideViewPr>
    <p:cSldViewPr snapToGrid="0" snapToObjects="1">
      <p:cViewPr varScale="1">
        <p:scale>
          <a:sx n="78" d="100"/>
          <a:sy n="78" d="100"/>
        </p:scale>
        <p:origin x="546"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51" d="100"/>
          <a:sy n="51" d="100"/>
        </p:scale>
        <p:origin x="2634"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84" name="Shape 18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The Headrow 2">
    <p:bg>
      <p:bgPr>
        <a:solidFill>
          <a:srgbClr val="FFFFFF"/>
        </a:solidFill>
        <a:effectLst/>
      </p:bgPr>
    </p:bg>
    <p:spTree>
      <p:nvGrpSpPr>
        <p:cNvPr id="1" name=""/>
        <p:cNvGrpSpPr/>
        <p:nvPr/>
      </p:nvGrpSpPr>
      <p:grpSpPr>
        <a:xfrm>
          <a:off x="0" y="0"/>
          <a:ext cx="0" cy="0"/>
          <a:chOff x="0" y="0"/>
          <a:chExt cx="0" cy="0"/>
        </a:xfrm>
      </p:grpSpPr>
      <p:pic>
        <p:nvPicPr>
          <p:cNvPr id="16" name="Image" descr="Image"/>
          <p:cNvPicPr>
            <a:picLocks noChangeAspect="1"/>
          </p:cNvPicPr>
          <p:nvPr/>
        </p:nvPicPr>
        <p:blipFill rotWithShape="1">
          <a:blip r:embed="rId2"/>
          <a:srcRect l="6358" r="7145"/>
          <a:stretch/>
        </p:blipFill>
        <p:spPr>
          <a:xfrm>
            <a:off x="-1" y="5637749"/>
            <a:ext cx="24416669" cy="7677952"/>
          </a:xfrm>
          <a:prstGeom prst="rect">
            <a:avLst/>
          </a:prstGeom>
          <a:ln w="12700">
            <a:miter lim="400000"/>
          </a:ln>
        </p:spPr>
      </p:pic>
      <p:pic>
        <p:nvPicPr>
          <p:cNvPr id="17" name="LH&amp;CP_Logos_Primary Logo.png" descr="LH&amp;CP_Logos_Primary Logo.png"/>
          <p:cNvPicPr>
            <a:picLocks noChangeAspect="1"/>
          </p:cNvPicPr>
          <p:nvPr/>
        </p:nvPicPr>
        <p:blipFill>
          <a:blip r:embed="rId3"/>
          <a:stretch>
            <a:fillRect/>
          </a:stretch>
        </p:blipFill>
        <p:spPr>
          <a:xfrm>
            <a:off x="16857039" y="135114"/>
            <a:ext cx="7301437" cy="2641522"/>
          </a:xfrm>
          <a:prstGeom prst="rect">
            <a:avLst/>
          </a:prstGeom>
          <a:ln w="12700">
            <a:miter lim="400000"/>
          </a:ln>
        </p:spPr>
      </p:pic>
      <p:sp>
        <p:nvSpPr>
          <p:cNvPr id="18" name="Body Level One…"/>
          <p:cNvSpPr txBox="1">
            <a:spLocks noGrp="1"/>
          </p:cNvSpPr>
          <p:nvPr>
            <p:ph type="body" sz="quarter" idx="1" hasCustomPrompt="1"/>
          </p:nvPr>
        </p:nvSpPr>
        <p:spPr>
          <a:xfrm>
            <a:off x="1663697" y="7431017"/>
            <a:ext cx="21971004" cy="636980"/>
          </a:xfrm>
          <a:prstGeom prst="rect">
            <a:avLst/>
          </a:prstGeom>
        </p:spPr>
        <p:txBody>
          <a:bodyPr lIns="45718" tIns="45718" rIns="45718" bIns="45718">
            <a:normAutofit/>
          </a:bodyPr>
          <a:lstStyle>
            <a:lvl1pPr>
              <a:defRPr sz="3600">
                <a:solidFill>
                  <a:srgbClr val="1B365D"/>
                </a:solidFill>
              </a:defRPr>
            </a:lvl1pPr>
            <a:lvl2pPr>
              <a:defRPr sz="3600">
                <a:solidFill>
                  <a:srgbClr val="1B365D"/>
                </a:solidFill>
              </a:defRPr>
            </a:lvl2pPr>
            <a:lvl3pPr>
              <a:defRPr sz="3600">
                <a:solidFill>
                  <a:srgbClr val="1B365D"/>
                </a:solidFill>
              </a:defRPr>
            </a:lvl3pPr>
            <a:lvl4pPr>
              <a:defRPr sz="3600">
                <a:solidFill>
                  <a:srgbClr val="1B365D"/>
                </a:solidFill>
              </a:defRPr>
            </a:lvl4pPr>
            <a:lvl5pPr>
              <a:defRPr sz="3600">
                <a:solidFill>
                  <a:srgbClr val="1B365D"/>
                </a:solidFill>
              </a:defRPr>
            </a:lvl5pPr>
          </a:lstStyle>
          <a:p>
            <a:r>
              <a:rPr dirty="0"/>
              <a:t>Author and Date</a:t>
            </a:r>
          </a:p>
          <a:p>
            <a:pPr lvl="1"/>
            <a:endParaRPr dirty="0"/>
          </a:p>
          <a:p>
            <a:pPr lvl="2"/>
            <a:endParaRPr dirty="0"/>
          </a:p>
          <a:p>
            <a:pPr lvl="3"/>
            <a:endParaRPr dirty="0"/>
          </a:p>
          <a:p>
            <a:pPr lvl="4"/>
            <a:endParaRPr dirty="0"/>
          </a:p>
        </p:txBody>
      </p:sp>
      <p:sp>
        <p:nvSpPr>
          <p:cNvPr id="19" name="Presentation Title"/>
          <p:cNvSpPr txBox="1">
            <a:spLocks noGrp="1"/>
          </p:cNvSpPr>
          <p:nvPr>
            <p:ph type="title" hasCustomPrompt="1"/>
          </p:nvPr>
        </p:nvSpPr>
        <p:spPr>
          <a:xfrm>
            <a:off x="1663695" y="1281807"/>
            <a:ext cx="21971006" cy="4648202"/>
          </a:xfrm>
          <a:prstGeom prst="rect">
            <a:avLst/>
          </a:prstGeom>
        </p:spPr>
        <p:txBody>
          <a:bodyPr/>
          <a:lstStyle>
            <a:lvl1pPr defTabSz="2438337">
              <a:lnSpc>
                <a:spcPct val="80000"/>
              </a:lnSpc>
              <a:defRPr spc="159">
                <a:solidFill>
                  <a:srgbClr val="3C3C3B"/>
                </a:solidFill>
              </a:defRPr>
            </a:lvl1pPr>
          </a:lstStyle>
          <a:p>
            <a:r>
              <a:rPr dirty="0"/>
              <a:t>Presentation Title</a:t>
            </a:r>
          </a:p>
        </p:txBody>
      </p:sp>
      <p:sp>
        <p:nvSpPr>
          <p:cNvPr id="20" name="Text Placeholder 4"/>
          <p:cNvSpPr>
            <a:spLocks noGrp="1"/>
          </p:cNvSpPr>
          <p:nvPr>
            <p:ph type="body" sz="quarter" idx="21" hasCustomPrompt="1"/>
          </p:nvPr>
        </p:nvSpPr>
        <p:spPr>
          <a:xfrm>
            <a:off x="1663695" y="5956129"/>
            <a:ext cx="21971001" cy="864191"/>
          </a:xfrm>
          <a:prstGeom prst="rect">
            <a:avLst/>
          </a:prstGeom>
        </p:spPr>
        <p:txBody>
          <a:bodyPr>
            <a:normAutofit/>
          </a:bodyPr>
          <a:lstStyle>
            <a:lvl1pPr>
              <a:defRPr sz="4000" b="0">
                <a:solidFill>
                  <a:srgbClr val="3C3C3B"/>
                </a:solidFill>
                <a:latin typeface="Helvetica Neue Medium"/>
                <a:ea typeface="Helvetica Neue Medium"/>
                <a:cs typeface="Helvetica Neue Medium"/>
                <a:sym typeface="Helvetica Neue Medium"/>
              </a:defRPr>
            </a:lvl1pPr>
          </a:lstStyle>
          <a:p>
            <a:r>
              <a:t>Subtitle if required</a:t>
            </a:r>
          </a:p>
        </p:txBody>
      </p:sp>
      <p:sp>
        <p:nvSpPr>
          <p:cNvPr id="22"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
        <p:nvSpPr>
          <p:cNvPr id="9" name="Rectangle 8">
            <a:extLst>
              <a:ext uri="{FF2B5EF4-FFF2-40B4-BE49-F238E27FC236}">
                <a16:creationId xmlns:a16="http://schemas.microsoft.com/office/drawing/2014/main" id="{5B0B230D-1157-D944-A779-FC9B81409AFD}"/>
              </a:ext>
            </a:extLst>
          </p:cNvPr>
          <p:cNvSpPr/>
          <p:nvPr userDrawn="1"/>
        </p:nvSpPr>
        <p:spPr>
          <a:xfrm>
            <a:off x="-1" y="12434193"/>
            <a:ext cx="24416669" cy="1281807"/>
          </a:xfrm>
          <a:prstGeom prst="rect">
            <a:avLst/>
          </a:prstGeom>
          <a:solidFill>
            <a:srgbClr val="8CBEB9"/>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Helvetica Neue Medium"/>
              <a:ea typeface="Helvetica Neue Medium"/>
              <a:cs typeface="Helvetica Neue Medium"/>
              <a:sym typeface="Helvetica Neue Medium"/>
            </a:endParaRPr>
          </a:p>
        </p:txBody>
      </p:sp>
      <p:pic>
        <p:nvPicPr>
          <p:cNvPr id="10" name="Picture 9">
            <a:extLst>
              <a:ext uri="{FF2B5EF4-FFF2-40B4-BE49-F238E27FC236}">
                <a16:creationId xmlns:a16="http://schemas.microsoft.com/office/drawing/2014/main" id="{69B54FA6-4772-0C4E-8C71-FE5C01D51A47}"/>
              </a:ext>
            </a:extLst>
          </p:cNvPr>
          <p:cNvPicPr>
            <a:picLocks noChangeAspect="1"/>
          </p:cNvPicPr>
          <p:nvPr userDrawn="1"/>
        </p:nvPicPr>
        <p:blipFill>
          <a:blip r:embed="rId4"/>
          <a:stretch>
            <a:fillRect/>
          </a:stretch>
        </p:blipFill>
        <p:spPr>
          <a:xfrm>
            <a:off x="20067484" y="12767760"/>
            <a:ext cx="3727633" cy="476391"/>
          </a:xfrm>
          <a:prstGeom prst="rect">
            <a:avLst/>
          </a:prstGeom>
        </p:spPr>
      </p:pic>
    </p:spTree>
    <p:extLst>
      <p:ext uri="{BB962C8B-B14F-4D97-AF65-F5344CB8AC3E}">
        <p14:creationId xmlns:p14="http://schemas.microsoft.com/office/powerpoint/2010/main" val="407013591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l with figures">
    <p:bg>
      <p:bgPr>
        <a:solidFill>
          <a:srgbClr val="FFFFFF"/>
        </a:solidFill>
        <a:effectLst/>
      </p:bgPr>
    </p:bg>
    <p:spTree>
      <p:nvGrpSpPr>
        <p:cNvPr id="1" name=""/>
        <p:cNvGrpSpPr/>
        <p:nvPr/>
      </p:nvGrpSpPr>
      <p:grpSpPr>
        <a:xfrm>
          <a:off x="0" y="0"/>
          <a:ext cx="0" cy="0"/>
          <a:chOff x="0" y="0"/>
          <a:chExt cx="0" cy="0"/>
        </a:xfrm>
      </p:grpSpPr>
      <p:sp>
        <p:nvSpPr>
          <p:cNvPr id="138" name="Body Level One…"/>
          <p:cNvSpPr txBox="1">
            <a:spLocks noGrp="1"/>
          </p:cNvSpPr>
          <p:nvPr>
            <p:ph type="body" sz="quarter" idx="1" hasCustomPrompt="1"/>
          </p:nvPr>
        </p:nvSpPr>
        <p:spPr>
          <a:xfrm>
            <a:off x="1201340" y="11859862"/>
            <a:ext cx="21823761" cy="636980"/>
          </a:xfrm>
          <a:prstGeom prst="rect">
            <a:avLst/>
          </a:prstGeom>
        </p:spPr>
        <p:txBody>
          <a:bodyPr lIns="45718" tIns="45718" rIns="45718" bIns="45718">
            <a:normAutofit/>
          </a:bodyPr>
          <a:lstStyle>
            <a:lvl1pPr>
              <a:defRPr sz="3600">
                <a:solidFill>
                  <a:srgbClr val="FFFFFF"/>
                </a:solidFill>
              </a:defRPr>
            </a:lvl1pPr>
            <a:lvl2pPr>
              <a:defRPr sz="3600">
                <a:solidFill>
                  <a:srgbClr val="FFFFFF"/>
                </a:solidFill>
              </a:defRPr>
            </a:lvl2pPr>
            <a:lvl3pPr>
              <a:defRPr sz="3600">
                <a:solidFill>
                  <a:srgbClr val="FFFFFF"/>
                </a:solidFill>
              </a:defRPr>
            </a:lvl3pPr>
            <a:lvl4pPr>
              <a:defRPr sz="3600">
                <a:solidFill>
                  <a:srgbClr val="FFFFFF"/>
                </a:solidFill>
              </a:defRPr>
            </a:lvl4pPr>
            <a:lvl5pPr>
              <a:defRPr sz="3600">
                <a:solidFill>
                  <a:srgbClr val="FFFFFF"/>
                </a:solidFill>
              </a:defRPr>
            </a:lvl5pPr>
          </a:lstStyle>
          <a:p>
            <a:r>
              <a:t>Author and Date</a:t>
            </a:r>
          </a:p>
          <a:p>
            <a:pPr lvl="1"/>
            <a:endParaRPr/>
          </a:p>
          <a:p>
            <a:pPr lvl="2"/>
            <a:endParaRPr/>
          </a:p>
          <a:p>
            <a:pPr lvl="3"/>
            <a:endParaRPr/>
          </a:p>
          <a:p>
            <a:pPr lvl="4"/>
            <a:endParaRPr/>
          </a:p>
        </p:txBody>
      </p:sp>
      <p:sp>
        <p:nvSpPr>
          <p:cNvPr id="139" name="Line"/>
          <p:cNvSpPr/>
          <p:nvPr/>
        </p:nvSpPr>
        <p:spPr>
          <a:xfrm>
            <a:off x="1002900" y="2270918"/>
            <a:ext cx="22378200" cy="1"/>
          </a:xfrm>
          <a:prstGeom prst="line">
            <a:avLst/>
          </a:prstGeom>
          <a:ln w="25400">
            <a:solidFill>
              <a:srgbClr val="1B365D"/>
            </a:solidFill>
            <a:miter lim="400000"/>
          </a:ln>
        </p:spPr>
        <p:txBody>
          <a:bodyPr lIns="45718" tIns="45718" rIns="45718" bIns="45718"/>
          <a:lstStyle/>
          <a:p>
            <a:endParaRPr dirty="0"/>
          </a:p>
        </p:txBody>
      </p:sp>
      <p:sp>
        <p:nvSpPr>
          <p:cNvPr id="141" name="Slide Title"/>
          <p:cNvSpPr txBox="1">
            <a:spLocks noGrp="1"/>
          </p:cNvSpPr>
          <p:nvPr>
            <p:ph type="title" hasCustomPrompt="1"/>
          </p:nvPr>
        </p:nvSpPr>
        <p:spPr>
          <a:xfrm>
            <a:off x="1054096" y="830857"/>
            <a:ext cx="21971005" cy="1234680"/>
          </a:xfrm>
          <a:prstGeom prst="rect">
            <a:avLst/>
          </a:prstGeom>
        </p:spPr>
        <p:txBody>
          <a:bodyPr anchor="t"/>
          <a:lstStyle>
            <a:lvl1pPr defTabSz="2438337">
              <a:lnSpc>
                <a:spcPct val="80000"/>
              </a:lnSpc>
              <a:defRPr sz="6500" spc="130">
                <a:solidFill>
                  <a:srgbClr val="1B365D"/>
                </a:solidFill>
              </a:defRPr>
            </a:lvl1pPr>
          </a:lstStyle>
          <a:p>
            <a:r>
              <a:t>Slide Title</a:t>
            </a:r>
          </a:p>
        </p:txBody>
      </p:sp>
      <p:pic>
        <p:nvPicPr>
          <p:cNvPr id="142" name="LH&amp;CP_Logos_Primary Logo.png" descr="LH&amp;CP_Logos_Primary Logo.png"/>
          <p:cNvPicPr>
            <a:picLocks noChangeAspect="1"/>
          </p:cNvPicPr>
          <p:nvPr/>
        </p:nvPicPr>
        <p:blipFill>
          <a:blip r:embed="rId2"/>
          <a:stretch>
            <a:fillRect/>
          </a:stretch>
        </p:blipFill>
        <p:spPr>
          <a:xfrm>
            <a:off x="19217997" y="592270"/>
            <a:ext cx="4264573" cy="1542842"/>
          </a:xfrm>
          <a:prstGeom prst="rect">
            <a:avLst/>
          </a:prstGeom>
          <a:ln w="12700">
            <a:miter lim="400000"/>
          </a:ln>
        </p:spPr>
      </p:pic>
      <p:sp>
        <p:nvSpPr>
          <p:cNvPr id="143"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
        <p:nvSpPr>
          <p:cNvPr id="9" name="Rounded Rectangle">
            <a:extLst>
              <a:ext uri="{FF2B5EF4-FFF2-40B4-BE49-F238E27FC236}">
                <a16:creationId xmlns:a16="http://schemas.microsoft.com/office/drawing/2014/main" id="{060BCEC3-CC3D-4724-9E86-34184085B5C3}"/>
              </a:ext>
            </a:extLst>
          </p:cNvPr>
          <p:cNvSpPr/>
          <p:nvPr/>
        </p:nvSpPr>
        <p:spPr>
          <a:xfrm>
            <a:off x="1396635" y="2960422"/>
            <a:ext cx="21590731" cy="8473946"/>
          </a:xfrm>
          <a:prstGeom prst="roundRect">
            <a:avLst>
              <a:gd name="adj" fmla="val 10874"/>
            </a:avLst>
          </a:prstGeom>
          <a:solidFill>
            <a:srgbClr val="007A78"/>
          </a:solidFill>
          <a:ln w="12700" cap="flat">
            <a:noFill/>
            <a:miter lim="400000"/>
          </a:ln>
          <a:effectLst/>
        </p:spPr>
        <p:txBody>
          <a:bodyPr wrap="square" lIns="50800" tIns="50800" rIns="50800" bIns="50800" numCol="1" anchor="t">
            <a:noAutofit/>
          </a:bodyPr>
          <a:lstStyle/>
          <a:p>
            <a:pPr indent="457200" algn="l" defTabSz="825500">
              <a:spcBef>
                <a:spcPts val="200"/>
              </a:spcBef>
              <a:defRPr sz="2800">
                <a:solidFill>
                  <a:srgbClr val="FFFFFF"/>
                </a:solidFill>
              </a:defRPr>
            </a:pPr>
            <a:endParaRPr dirty="0"/>
          </a:p>
        </p:txBody>
      </p:sp>
      <p:pic>
        <p:nvPicPr>
          <p:cNvPr id="11" name="Image" descr="Image">
            <a:extLst>
              <a:ext uri="{FF2B5EF4-FFF2-40B4-BE49-F238E27FC236}">
                <a16:creationId xmlns:a16="http://schemas.microsoft.com/office/drawing/2014/main" id="{AC6B74D1-A736-43F1-9C15-959C4C627D3E}"/>
              </a:ext>
            </a:extLst>
          </p:cNvPr>
          <p:cNvPicPr>
            <a:picLocks noChangeAspect="1"/>
          </p:cNvPicPr>
          <p:nvPr userDrawn="1"/>
        </p:nvPicPr>
        <p:blipFill>
          <a:blip r:embed="rId3"/>
          <a:stretch>
            <a:fillRect/>
          </a:stretch>
        </p:blipFill>
        <p:spPr>
          <a:xfrm>
            <a:off x="15315423" y="3854684"/>
            <a:ext cx="6451444" cy="6685420"/>
          </a:xfrm>
          <a:prstGeom prst="rect">
            <a:avLst/>
          </a:prstGeom>
          <a:ln w="12700">
            <a:miter lim="400000"/>
          </a:ln>
        </p:spPr>
      </p:pic>
      <p:sp>
        <p:nvSpPr>
          <p:cNvPr id="12" name="Text Placeholder 2">
            <a:extLst>
              <a:ext uri="{FF2B5EF4-FFF2-40B4-BE49-F238E27FC236}">
                <a16:creationId xmlns:a16="http://schemas.microsoft.com/office/drawing/2014/main" id="{51BFC2D6-0E49-421D-87F9-B08067B38A92}"/>
              </a:ext>
            </a:extLst>
          </p:cNvPr>
          <p:cNvSpPr>
            <a:spLocks noGrp="1"/>
          </p:cNvSpPr>
          <p:nvPr>
            <p:ph type="body" sz="quarter" idx="10"/>
          </p:nvPr>
        </p:nvSpPr>
        <p:spPr>
          <a:xfrm>
            <a:off x="1967345" y="3175896"/>
            <a:ext cx="12607638" cy="8100117"/>
          </a:xfrm>
          <a:prstGeom prst="rect">
            <a:avLst/>
          </a:prstGeom>
        </p:spPr>
        <p:txBody>
          <a:bodyPr/>
          <a:lstStyle>
            <a:lvl1pPr marL="571500" indent="-571500">
              <a:spcAft>
                <a:spcPts val="600"/>
              </a:spcAft>
              <a:buFont typeface="Arial" panose="020B0604020202020204" pitchFamily="34" charset="0"/>
              <a:buChar char="•"/>
              <a:defRPr sz="4000" b="0" i="0">
                <a:solidFill>
                  <a:schemeClr val="bg1"/>
                </a:solidFill>
              </a:defRPr>
            </a:lvl1pPr>
            <a:lvl2pPr marL="685800" indent="-685800">
              <a:buFont typeface="Arial" panose="020B0604020202020204" pitchFamily="34" charset="0"/>
              <a:buChar char="•"/>
              <a:defRPr sz="4000" b="0" i="0"/>
            </a:lvl2pPr>
            <a:lvl3pPr marL="2155825" indent="-685800">
              <a:spcAft>
                <a:spcPts val="600"/>
              </a:spcAft>
              <a:buFont typeface="Courier New" panose="02070309020205020404" pitchFamily="49" charset="0"/>
              <a:buChar char="o"/>
              <a:defRPr sz="4000" b="0" i="0">
                <a:solidFill>
                  <a:schemeClr val="bg1"/>
                </a:solidFill>
              </a:defRPr>
            </a:lvl3pPr>
            <a:lvl4pPr marL="3233738" indent="-817563">
              <a:spcAft>
                <a:spcPts val="600"/>
              </a:spcAft>
              <a:buFont typeface="Wingdings" panose="05000000000000000000" pitchFamily="2" charset="2"/>
              <a:buChar char="§"/>
              <a:tabLst>
                <a:tab pos="1698625" algn="l"/>
              </a:tabLst>
              <a:defRPr sz="4000" b="0" i="0">
                <a:solidFill>
                  <a:schemeClr val="bg1"/>
                </a:solidFill>
              </a:defRPr>
            </a:lvl4pPr>
            <a:lvl5pPr marL="4081463" indent="-685800">
              <a:spcAft>
                <a:spcPts val="600"/>
              </a:spcAft>
              <a:buFont typeface="Arial" panose="020B0604020202020204" pitchFamily="34" charset="0"/>
              <a:buChar char="•"/>
              <a:defRPr sz="4000" b="0" i="0">
                <a:solidFill>
                  <a:schemeClr val="bg1"/>
                </a:solidFill>
              </a:defRPr>
            </a:lvl5pPr>
            <a:lvl6pPr marL="4930775" indent="-815975">
              <a:spcAft>
                <a:spcPts val="600"/>
              </a:spcAft>
              <a:buFont typeface="Courier New" panose="02070309020205020404" pitchFamily="49" charset="0"/>
              <a:buChar char="o"/>
              <a:defRPr sz="4000" b="0">
                <a:solidFill>
                  <a:schemeClr val="bg1"/>
                </a:solidFill>
              </a:defRPr>
            </a:lvl6pPr>
            <a:lvl7pPr marL="5649913" indent="-719138">
              <a:spcAft>
                <a:spcPts val="600"/>
              </a:spcAft>
              <a:buFont typeface="Wingdings" panose="05000000000000000000" pitchFamily="2" charset="2"/>
              <a:buChar char="§"/>
              <a:defRPr sz="4000" b="0">
                <a:solidFill>
                  <a:schemeClr val="bg1"/>
                </a:solidFill>
              </a:defRPr>
            </a:lvl7pPr>
            <a:lvl8pPr marL="685800" indent="0">
              <a:buFont typeface="Arial" panose="020B0604020202020204" pitchFamily="34" charset="0"/>
              <a:buNone/>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4670201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Author page">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2"/>
          <a:stretch>
            <a:fillRect/>
          </a:stretch>
        </p:blipFill>
        <p:spPr>
          <a:xfrm rot="14045469">
            <a:off x="13521038" y="11207687"/>
            <a:ext cx="5228797" cy="2801723"/>
          </a:xfrm>
          <a:prstGeom prst="rect">
            <a:avLst/>
          </a:prstGeom>
          <a:ln w="12700">
            <a:miter lim="400000"/>
          </a:ln>
        </p:spPr>
      </p:pic>
      <p:pic>
        <p:nvPicPr>
          <p:cNvPr id="172" name="Image" descr="Image"/>
          <p:cNvPicPr>
            <a:picLocks noChangeAspect="1"/>
          </p:cNvPicPr>
          <p:nvPr/>
        </p:nvPicPr>
        <p:blipFill>
          <a:blip r:embed="rId3"/>
          <a:stretch>
            <a:fillRect/>
          </a:stretch>
        </p:blipFill>
        <p:spPr>
          <a:xfrm rot="20072924">
            <a:off x="19223834" y="4499392"/>
            <a:ext cx="6773049" cy="3629169"/>
          </a:xfrm>
          <a:prstGeom prst="rect">
            <a:avLst/>
          </a:prstGeom>
          <a:ln w="12700">
            <a:miter lim="400000"/>
          </a:ln>
        </p:spPr>
      </p:pic>
      <p:pic>
        <p:nvPicPr>
          <p:cNvPr id="173" name="Image" descr="Image"/>
          <p:cNvPicPr>
            <a:picLocks noChangeAspect="1"/>
          </p:cNvPicPr>
          <p:nvPr/>
        </p:nvPicPr>
        <p:blipFill>
          <a:blip r:embed="rId4"/>
          <a:stretch>
            <a:fillRect/>
          </a:stretch>
        </p:blipFill>
        <p:spPr>
          <a:xfrm>
            <a:off x="12974336" y="1348925"/>
            <a:ext cx="4508016" cy="4507940"/>
          </a:xfrm>
          <a:prstGeom prst="rect">
            <a:avLst/>
          </a:prstGeom>
          <a:ln w="12700">
            <a:miter lim="400000"/>
          </a:ln>
        </p:spPr>
      </p:pic>
      <p:pic>
        <p:nvPicPr>
          <p:cNvPr id="174" name="LH&amp;CP_Logos_Primary logo WO 1.png" descr="LH&amp;CP_Logos_Primary logo WO 1.png"/>
          <p:cNvPicPr>
            <a:picLocks noChangeAspect="1"/>
          </p:cNvPicPr>
          <p:nvPr/>
        </p:nvPicPr>
        <p:blipFill>
          <a:blip r:embed="rId5"/>
          <a:stretch>
            <a:fillRect/>
          </a:stretch>
        </p:blipFill>
        <p:spPr>
          <a:xfrm>
            <a:off x="773439" y="10783423"/>
            <a:ext cx="6104170" cy="2208374"/>
          </a:xfrm>
          <a:prstGeom prst="rect">
            <a:avLst/>
          </a:prstGeom>
          <a:ln w="12700">
            <a:miter lim="400000"/>
          </a:ln>
        </p:spPr>
      </p:pic>
      <p:sp>
        <p:nvSpPr>
          <p:cNvPr id="175" name="Author name"/>
          <p:cNvSpPr txBox="1">
            <a:spLocks noGrp="1"/>
          </p:cNvSpPr>
          <p:nvPr>
            <p:ph type="title" hasCustomPrompt="1"/>
          </p:nvPr>
        </p:nvSpPr>
        <p:spPr>
          <a:xfrm>
            <a:off x="1663695" y="2026872"/>
            <a:ext cx="21971006" cy="4648203"/>
          </a:xfrm>
          <a:prstGeom prst="rect">
            <a:avLst/>
          </a:prstGeom>
        </p:spPr>
        <p:txBody>
          <a:bodyPr/>
          <a:lstStyle/>
          <a:p>
            <a:r>
              <a:t>Author name</a:t>
            </a:r>
          </a:p>
        </p:txBody>
      </p:sp>
      <p:sp>
        <p:nvSpPr>
          <p:cNvPr id="176" name="Body Level One…"/>
          <p:cNvSpPr txBox="1">
            <a:spLocks noGrp="1"/>
          </p:cNvSpPr>
          <p:nvPr>
            <p:ph type="body" sz="quarter" idx="1" hasCustomPrompt="1"/>
          </p:nvPr>
        </p:nvSpPr>
        <p:spPr>
          <a:xfrm>
            <a:off x="1663695" y="7048941"/>
            <a:ext cx="21971001" cy="864192"/>
          </a:xfrm>
          <a:prstGeom prst="rect">
            <a:avLst/>
          </a:prstGeom>
        </p:spPr>
        <p:txBody>
          <a:bodyPr>
            <a:normAutofit/>
          </a:bodyPr>
          <a:lstStyle>
            <a:lvl1pPr>
              <a:defRPr sz="4000" b="0">
                <a:solidFill>
                  <a:srgbClr val="FFFFFF"/>
                </a:solidFill>
                <a:latin typeface="Helvetica Neue Medium"/>
                <a:ea typeface="Helvetica Neue Medium"/>
                <a:cs typeface="Helvetica Neue Medium"/>
                <a:sym typeface="Helvetica Neue Medium"/>
              </a:defRPr>
            </a:lvl1pPr>
            <a:lvl2pPr>
              <a:defRPr sz="4000" b="0">
                <a:solidFill>
                  <a:srgbClr val="FFFFFF"/>
                </a:solidFill>
                <a:latin typeface="Helvetica Neue Medium"/>
                <a:ea typeface="Helvetica Neue Medium"/>
                <a:cs typeface="Helvetica Neue Medium"/>
                <a:sym typeface="Helvetica Neue Medium"/>
              </a:defRPr>
            </a:lvl2pPr>
            <a:lvl3pPr>
              <a:defRPr sz="4000" b="0">
                <a:solidFill>
                  <a:srgbClr val="FFFFFF"/>
                </a:solidFill>
                <a:latin typeface="Helvetica Neue Medium"/>
                <a:ea typeface="Helvetica Neue Medium"/>
                <a:cs typeface="Helvetica Neue Medium"/>
                <a:sym typeface="Helvetica Neue Medium"/>
              </a:defRPr>
            </a:lvl3pPr>
            <a:lvl4pPr>
              <a:defRPr sz="4000" b="0">
                <a:solidFill>
                  <a:srgbClr val="FFFFFF"/>
                </a:solidFill>
                <a:latin typeface="Helvetica Neue Medium"/>
                <a:ea typeface="Helvetica Neue Medium"/>
                <a:cs typeface="Helvetica Neue Medium"/>
                <a:sym typeface="Helvetica Neue Medium"/>
              </a:defRPr>
            </a:lvl4pPr>
            <a:lvl5pPr>
              <a:defRPr sz="4000" b="0">
                <a:solidFill>
                  <a:srgbClr val="FFFFFF"/>
                </a:solidFill>
                <a:latin typeface="Helvetica Neue Medium"/>
                <a:ea typeface="Helvetica Neue Medium"/>
                <a:cs typeface="Helvetica Neue Medium"/>
                <a:sym typeface="Helvetica Neue Medium"/>
              </a:defRPr>
            </a:lvl5pPr>
          </a:lstStyle>
          <a:p>
            <a:r>
              <a:t>Thank you</a:t>
            </a:r>
          </a:p>
          <a:p>
            <a:pPr lvl="1"/>
            <a:endParaRPr/>
          </a:p>
          <a:p>
            <a:pPr lvl="2"/>
            <a:endParaRPr/>
          </a:p>
          <a:p>
            <a:pPr lvl="3"/>
            <a:endParaRPr/>
          </a:p>
          <a:p>
            <a:pPr lvl="4"/>
            <a:endParaRPr/>
          </a:p>
        </p:txBody>
      </p:sp>
      <p:sp>
        <p:nvSpPr>
          <p:cNvPr id="177"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lide - Middleton Park 1">
    <p:bg>
      <p:bgPr>
        <a:solidFill>
          <a:srgbClr val="FFFFFF"/>
        </a:solidFill>
        <a:effectLst/>
      </p:bgPr>
    </p:bg>
    <p:spTree>
      <p:nvGrpSpPr>
        <p:cNvPr id="1" name=""/>
        <p:cNvGrpSpPr/>
        <p:nvPr/>
      </p:nvGrpSpPr>
      <p:grpSpPr>
        <a:xfrm>
          <a:off x="0" y="0"/>
          <a:ext cx="0" cy="0"/>
          <a:chOff x="0" y="0"/>
          <a:chExt cx="0" cy="0"/>
        </a:xfrm>
      </p:grpSpPr>
      <p:pic>
        <p:nvPicPr>
          <p:cNvPr id="29" name="Image" descr="Image"/>
          <p:cNvPicPr>
            <a:picLocks noChangeAspect="1"/>
          </p:cNvPicPr>
          <p:nvPr/>
        </p:nvPicPr>
        <p:blipFill rotWithShape="1">
          <a:blip r:embed="rId2"/>
          <a:srcRect l="9456" r="23485" b="17847"/>
          <a:stretch/>
        </p:blipFill>
        <p:spPr>
          <a:xfrm>
            <a:off x="0" y="7831238"/>
            <a:ext cx="24416669" cy="5902125"/>
          </a:xfrm>
          <a:prstGeom prst="rect">
            <a:avLst/>
          </a:prstGeom>
          <a:ln w="12700">
            <a:miter lim="400000"/>
          </a:ln>
        </p:spPr>
      </p:pic>
      <p:sp>
        <p:nvSpPr>
          <p:cNvPr id="30" name="Body Level One…"/>
          <p:cNvSpPr txBox="1">
            <a:spLocks noGrp="1"/>
          </p:cNvSpPr>
          <p:nvPr>
            <p:ph type="body" sz="quarter" idx="1" hasCustomPrompt="1"/>
          </p:nvPr>
        </p:nvSpPr>
        <p:spPr>
          <a:xfrm>
            <a:off x="1663697" y="7431017"/>
            <a:ext cx="21971004" cy="636980"/>
          </a:xfrm>
          <a:prstGeom prst="rect">
            <a:avLst/>
          </a:prstGeom>
        </p:spPr>
        <p:txBody>
          <a:bodyPr lIns="45718" tIns="45718" rIns="45718" bIns="45718">
            <a:normAutofit/>
          </a:bodyPr>
          <a:lstStyle>
            <a:lvl1pPr>
              <a:defRPr sz="3600">
                <a:solidFill>
                  <a:srgbClr val="1B365D"/>
                </a:solidFill>
              </a:defRPr>
            </a:lvl1pPr>
            <a:lvl2pPr>
              <a:defRPr sz="3600">
                <a:solidFill>
                  <a:srgbClr val="1B365D"/>
                </a:solidFill>
              </a:defRPr>
            </a:lvl2pPr>
            <a:lvl3pPr>
              <a:defRPr sz="3600">
                <a:solidFill>
                  <a:srgbClr val="1B365D"/>
                </a:solidFill>
              </a:defRPr>
            </a:lvl3pPr>
            <a:lvl4pPr>
              <a:defRPr sz="3600">
                <a:solidFill>
                  <a:srgbClr val="1B365D"/>
                </a:solidFill>
              </a:defRPr>
            </a:lvl4pPr>
            <a:lvl5pPr>
              <a:defRPr sz="3600">
                <a:solidFill>
                  <a:srgbClr val="1B365D"/>
                </a:solidFill>
              </a:defRPr>
            </a:lvl5pPr>
          </a:lstStyle>
          <a:p>
            <a:r>
              <a:t>Author and Date</a:t>
            </a:r>
          </a:p>
          <a:p>
            <a:pPr lvl="1"/>
            <a:endParaRPr/>
          </a:p>
          <a:p>
            <a:pPr lvl="2"/>
            <a:endParaRPr/>
          </a:p>
          <a:p>
            <a:pPr lvl="3"/>
            <a:endParaRPr/>
          </a:p>
          <a:p>
            <a:pPr lvl="4"/>
            <a:endParaRPr/>
          </a:p>
        </p:txBody>
      </p:sp>
      <p:sp>
        <p:nvSpPr>
          <p:cNvPr id="31" name="Presentation Title"/>
          <p:cNvSpPr txBox="1">
            <a:spLocks noGrp="1"/>
          </p:cNvSpPr>
          <p:nvPr>
            <p:ph type="title" hasCustomPrompt="1"/>
          </p:nvPr>
        </p:nvSpPr>
        <p:spPr>
          <a:xfrm>
            <a:off x="1663695" y="1281807"/>
            <a:ext cx="21971006" cy="4648202"/>
          </a:xfrm>
          <a:prstGeom prst="rect">
            <a:avLst/>
          </a:prstGeom>
        </p:spPr>
        <p:txBody>
          <a:bodyPr/>
          <a:lstStyle>
            <a:lvl1pPr defTabSz="2438337">
              <a:lnSpc>
                <a:spcPct val="80000"/>
              </a:lnSpc>
              <a:defRPr spc="159">
                <a:solidFill>
                  <a:srgbClr val="3C3C3B"/>
                </a:solidFill>
              </a:defRPr>
            </a:lvl1pPr>
          </a:lstStyle>
          <a:p>
            <a:r>
              <a:t>Presentation Title</a:t>
            </a:r>
          </a:p>
        </p:txBody>
      </p:sp>
      <p:pic>
        <p:nvPicPr>
          <p:cNvPr id="32" name="Image" descr="Image"/>
          <p:cNvPicPr>
            <a:picLocks noChangeAspect="1"/>
          </p:cNvPicPr>
          <p:nvPr/>
        </p:nvPicPr>
        <p:blipFill>
          <a:blip r:embed="rId3"/>
          <a:stretch>
            <a:fillRect/>
          </a:stretch>
        </p:blipFill>
        <p:spPr>
          <a:xfrm>
            <a:off x="20113265" y="12785880"/>
            <a:ext cx="3636071" cy="444704"/>
          </a:xfrm>
          <a:prstGeom prst="rect">
            <a:avLst/>
          </a:prstGeom>
          <a:ln w="12700">
            <a:miter lim="400000"/>
          </a:ln>
        </p:spPr>
      </p:pic>
      <p:pic>
        <p:nvPicPr>
          <p:cNvPr id="33" name="LH&amp;CP_Logos_Primary Logo.png" descr="LH&amp;CP_Logos_Primary Logo.png"/>
          <p:cNvPicPr>
            <a:picLocks noChangeAspect="1"/>
          </p:cNvPicPr>
          <p:nvPr/>
        </p:nvPicPr>
        <p:blipFill>
          <a:blip r:embed="rId4"/>
          <a:stretch>
            <a:fillRect/>
          </a:stretch>
        </p:blipFill>
        <p:spPr>
          <a:xfrm>
            <a:off x="16857039" y="135114"/>
            <a:ext cx="7301436" cy="2641522"/>
          </a:xfrm>
          <a:prstGeom prst="rect">
            <a:avLst/>
          </a:prstGeom>
          <a:ln w="12700">
            <a:miter lim="400000"/>
          </a:ln>
        </p:spPr>
      </p:pic>
      <p:sp>
        <p:nvSpPr>
          <p:cNvPr id="34" name="Text Placeholder 4"/>
          <p:cNvSpPr>
            <a:spLocks noGrp="1"/>
          </p:cNvSpPr>
          <p:nvPr>
            <p:ph type="body" sz="quarter" idx="21" hasCustomPrompt="1"/>
          </p:nvPr>
        </p:nvSpPr>
        <p:spPr>
          <a:xfrm>
            <a:off x="1663695" y="5956129"/>
            <a:ext cx="21971001" cy="864191"/>
          </a:xfrm>
          <a:prstGeom prst="rect">
            <a:avLst/>
          </a:prstGeom>
        </p:spPr>
        <p:txBody>
          <a:bodyPr>
            <a:normAutofit/>
          </a:bodyPr>
          <a:lstStyle>
            <a:lvl1pPr>
              <a:defRPr sz="4000" b="0">
                <a:solidFill>
                  <a:srgbClr val="3C3C3B"/>
                </a:solidFill>
                <a:latin typeface="Helvetica Neue Medium"/>
                <a:ea typeface="Helvetica Neue Medium"/>
                <a:cs typeface="Helvetica Neue Medium"/>
                <a:sym typeface="Helvetica Neue Medium"/>
              </a:defRPr>
            </a:lvl1pPr>
          </a:lstStyle>
          <a:p>
            <a:r>
              <a:t>Subtitle if required</a:t>
            </a:r>
          </a:p>
        </p:txBody>
      </p:sp>
      <p:sp>
        <p:nvSpPr>
          <p:cNvPr id="35"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reserve="1">
  <p:cSld name="Title Slide - Middleton Park 2">
    <p:bg>
      <p:bgPr>
        <a:solidFill>
          <a:srgbClr val="FFFFFF"/>
        </a:solidFill>
        <a:effectLst/>
      </p:bgPr>
    </p:bg>
    <p:spTree>
      <p:nvGrpSpPr>
        <p:cNvPr id="1" name=""/>
        <p:cNvGrpSpPr/>
        <p:nvPr/>
      </p:nvGrpSpPr>
      <p:grpSpPr>
        <a:xfrm>
          <a:off x="0" y="0"/>
          <a:ext cx="0" cy="0"/>
          <a:chOff x="0" y="0"/>
          <a:chExt cx="0" cy="0"/>
        </a:xfrm>
      </p:grpSpPr>
      <p:pic>
        <p:nvPicPr>
          <p:cNvPr id="29" name="Image" descr="Image"/>
          <p:cNvPicPr>
            <a:picLocks noChangeAspect="1"/>
          </p:cNvPicPr>
          <p:nvPr/>
        </p:nvPicPr>
        <p:blipFill rotWithShape="1">
          <a:blip r:embed="rId2"/>
          <a:srcRect l="9456" r="23485" b="17847"/>
          <a:stretch/>
        </p:blipFill>
        <p:spPr>
          <a:xfrm>
            <a:off x="0" y="7831238"/>
            <a:ext cx="24416669" cy="5902125"/>
          </a:xfrm>
          <a:prstGeom prst="rect">
            <a:avLst/>
          </a:prstGeom>
          <a:ln w="12700">
            <a:miter lim="400000"/>
          </a:ln>
        </p:spPr>
      </p:pic>
      <p:sp>
        <p:nvSpPr>
          <p:cNvPr id="2" name="Rectangle 1">
            <a:extLst>
              <a:ext uri="{FF2B5EF4-FFF2-40B4-BE49-F238E27FC236}">
                <a16:creationId xmlns:a16="http://schemas.microsoft.com/office/drawing/2014/main" id="{5ABEFCAE-CED6-E04A-86F1-57DE45B8C44F}"/>
              </a:ext>
            </a:extLst>
          </p:cNvPr>
          <p:cNvSpPr/>
          <p:nvPr userDrawn="1"/>
        </p:nvSpPr>
        <p:spPr>
          <a:xfrm>
            <a:off x="-1" y="12434193"/>
            <a:ext cx="24416669" cy="1281807"/>
          </a:xfrm>
          <a:prstGeom prst="rect">
            <a:avLst/>
          </a:prstGeom>
          <a:solidFill>
            <a:srgbClr val="8CBEB9"/>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Helvetica Neue Medium"/>
              <a:ea typeface="Helvetica Neue Medium"/>
              <a:cs typeface="Helvetica Neue Medium"/>
              <a:sym typeface="Helvetica Neue Medium"/>
            </a:endParaRPr>
          </a:p>
        </p:txBody>
      </p:sp>
      <p:sp>
        <p:nvSpPr>
          <p:cNvPr id="30" name="Body Level One…"/>
          <p:cNvSpPr txBox="1">
            <a:spLocks noGrp="1"/>
          </p:cNvSpPr>
          <p:nvPr>
            <p:ph type="body" sz="quarter" idx="1" hasCustomPrompt="1"/>
          </p:nvPr>
        </p:nvSpPr>
        <p:spPr>
          <a:xfrm>
            <a:off x="1663697" y="7431017"/>
            <a:ext cx="21971004" cy="636980"/>
          </a:xfrm>
          <a:prstGeom prst="rect">
            <a:avLst/>
          </a:prstGeom>
        </p:spPr>
        <p:txBody>
          <a:bodyPr lIns="45718" tIns="45718" rIns="45718" bIns="45718">
            <a:normAutofit/>
          </a:bodyPr>
          <a:lstStyle>
            <a:lvl1pPr>
              <a:defRPr sz="3600">
                <a:solidFill>
                  <a:srgbClr val="1B365D"/>
                </a:solidFill>
              </a:defRPr>
            </a:lvl1pPr>
            <a:lvl2pPr>
              <a:defRPr sz="3600">
                <a:solidFill>
                  <a:srgbClr val="1B365D"/>
                </a:solidFill>
              </a:defRPr>
            </a:lvl2pPr>
            <a:lvl3pPr>
              <a:defRPr sz="3600">
                <a:solidFill>
                  <a:srgbClr val="1B365D"/>
                </a:solidFill>
              </a:defRPr>
            </a:lvl3pPr>
            <a:lvl4pPr>
              <a:defRPr sz="3600">
                <a:solidFill>
                  <a:srgbClr val="1B365D"/>
                </a:solidFill>
              </a:defRPr>
            </a:lvl4pPr>
            <a:lvl5pPr>
              <a:defRPr sz="3600">
                <a:solidFill>
                  <a:srgbClr val="1B365D"/>
                </a:solidFill>
              </a:defRPr>
            </a:lvl5pPr>
          </a:lstStyle>
          <a:p>
            <a:r>
              <a:t>Author and Date</a:t>
            </a:r>
          </a:p>
          <a:p>
            <a:pPr lvl="1"/>
            <a:endParaRPr/>
          </a:p>
          <a:p>
            <a:pPr lvl="2"/>
            <a:endParaRPr/>
          </a:p>
          <a:p>
            <a:pPr lvl="3"/>
            <a:endParaRPr/>
          </a:p>
          <a:p>
            <a:pPr lvl="4"/>
            <a:endParaRPr/>
          </a:p>
        </p:txBody>
      </p:sp>
      <p:sp>
        <p:nvSpPr>
          <p:cNvPr id="31" name="Presentation Title"/>
          <p:cNvSpPr txBox="1">
            <a:spLocks noGrp="1"/>
          </p:cNvSpPr>
          <p:nvPr>
            <p:ph type="title" hasCustomPrompt="1"/>
          </p:nvPr>
        </p:nvSpPr>
        <p:spPr>
          <a:xfrm>
            <a:off x="1663695" y="1281807"/>
            <a:ext cx="21971006" cy="4648202"/>
          </a:xfrm>
          <a:prstGeom prst="rect">
            <a:avLst/>
          </a:prstGeom>
        </p:spPr>
        <p:txBody>
          <a:bodyPr/>
          <a:lstStyle>
            <a:lvl1pPr defTabSz="2438337">
              <a:lnSpc>
                <a:spcPct val="80000"/>
              </a:lnSpc>
              <a:defRPr spc="159">
                <a:solidFill>
                  <a:srgbClr val="3C3C3B"/>
                </a:solidFill>
              </a:defRPr>
            </a:lvl1pPr>
          </a:lstStyle>
          <a:p>
            <a:r>
              <a:t>Presentation Title</a:t>
            </a:r>
          </a:p>
        </p:txBody>
      </p:sp>
      <p:pic>
        <p:nvPicPr>
          <p:cNvPr id="33" name="LH&amp;CP_Logos_Primary Logo.png" descr="LH&amp;CP_Logos_Primary Logo.png"/>
          <p:cNvPicPr>
            <a:picLocks noChangeAspect="1"/>
          </p:cNvPicPr>
          <p:nvPr/>
        </p:nvPicPr>
        <p:blipFill>
          <a:blip r:embed="rId3"/>
          <a:stretch>
            <a:fillRect/>
          </a:stretch>
        </p:blipFill>
        <p:spPr>
          <a:xfrm>
            <a:off x="16857039" y="135114"/>
            <a:ext cx="7301436" cy="2641522"/>
          </a:xfrm>
          <a:prstGeom prst="rect">
            <a:avLst/>
          </a:prstGeom>
          <a:ln w="12700">
            <a:miter lim="400000"/>
          </a:ln>
        </p:spPr>
      </p:pic>
      <p:sp>
        <p:nvSpPr>
          <p:cNvPr id="34" name="Text Placeholder 4"/>
          <p:cNvSpPr>
            <a:spLocks noGrp="1"/>
          </p:cNvSpPr>
          <p:nvPr>
            <p:ph type="body" sz="quarter" idx="21" hasCustomPrompt="1"/>
          </p:nvPr>
        </p:nvSpPr>
        <p:spPr>
          <a:xfrm>
            <a:off x="1663695" y="5956129"/>
            <a:ext cx="21971001" cy="864191"/>
          </a:xfrm>
          <a:prstGeom prst="rect">
            <a:avLst/>
          </a:prstGeom>
        </p:spPr>
        <p:txBody>
          <a:bodyPr>
            <a:normAutofit/>
          </a:bodyPr>
          <a:lstStyle>
            <a:lvl1pPr>
              <a:defRPr sz="4000" b="0">
                <a:solidFill>
                  <a:srgbClr val="3C3C3B"/>
                </a:solidFill>
                <a:latin typeface="Helvetica Neue Medium"/>
                <a:ea typeface="Helvetica Neue Medium"/>
                <a:cs typeface="Helvetica Neue Medium"/>
                <a:sym typeface="Helvetica Neue Medium"/>
              </a:defRPr>
            </a:lvl1pPr>
          </a:lstStyle>
          <a:p>
            <a:r>
              <a:t>Subtitle if required</a:t>
            </a:r>
          </a:p>
        </p:txBody>
      </p:sp>
      <p:sp>
        <p:nvSpPr>
          <p:cNvPr id="35"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pic>
        <p:nvPicPr>
          <p:cNvPr id="9" name="Picture 8">
            <a:extLst>
              <a:ext uri="{FF2B5EF4-FFF2-40B4-BE49-F238E27FC236}">
                <a16:creationId xmlns:a16="http://schemas.microsoft.com/office/drawing/2014/main" id="{88F901E0-C1A8-4148-830D-31FE69A02855}"/>
              </a:ext>
            </a:extLst>
          </p:cNvPr>
          <p:cNvPicPr>
            <a:picLocks noChangeAspect="1"/>
          </p:cNvPicPr>
          <p:nvPr userDrawn="1"/>
        </p:nvPicPr>
        <p:blipFill>
          <a:blip r:embed="rId4"/>
          <a:stretch>
            <a:fillRect/>
          </a:stretch>
        </p:blipFill>
        <p:spPr>
          <a:xfrm>
            <a:off x="20067484" y="12767760"/>
            <a:ext cx="3727633" cy="476391"/>
          </a:xfrm>
          <a:prstGeom prst="rect">
            <a:avLst/>
          </a:prstGeom>
        </p:spPr>
      </p:pic>
    </p:spTree>
    <p:extLst>
      <p:ext uri="{BB962C8B-B14F-4D97-AF65-F5344CB8AC3E}">
        <p14:creationId xmlns:p14="http://schemas.microsoft.com/office/powerpoint/2010/main" val="197805997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with shapes">
    <p:bg>
      <p:bgPr>
        <a:solidFill>
          <a:srgbClr val="1B365D">
            <a:alpha val="0"/>
          </a:srgbClr>
        </a:solidFill>
        <a:effectLst/>
      </p:bgPr>
    </p:bg>
    <p:spTree>
      <p:nvGrpSpPr>
        <p:cNvPr id="1" name=""/>
        <p:cNvGrpSpPr/>
        <p:nvPr/>
      </p:nvGrpSpPr>
      <p:grpSpPr>
        <a:xfrm>
          <a:off x="0" y="0"/>
          <a:ext cx="0" cy="0"/>
          <a:chOff x="0" y="0"/>
          <a:chExt cx="0" cy="0"/>
        </a:xfrm>
      </p:grpSpPr>
      <p:sp>
        <p:nvSpPr>
          <p:cNvPr id="72"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pic>
        <p:nvPicPr>
          <p:cNvPr id="8" name="LH&amp;CP_Logos_Primary Logo.png" descr="LH&amp;CP_Logos_Primary Logo.png">
            <a:extLst>
              <a:ext uri="{FF2B5EF4-FFF2-40B4-BE49-F238E27FC236}">
                <a16:creationId xmlns:a16="http://schemas.microsoft.com/office/drawing/2014/main" id="{7EE90D68-108F-BB4F-8931-CD1B19E6DF33}"/>
              </a:ext>
            </a:extLst>
          </p:cNvPr>
          <p:cNvPicPr>
            <a:picLocks noChangeAspect="1"/>
          </p:cNvPicPr>
          <p:nvPr userDrawn="1"/>
        </p:nvPicPr>
        <p:blipFill>
          <a:blip r:embed="rId2"/>
          <a:stretch>
            <a:fillRect/>
          </a:stretch>
        </p:blipFill>
        <p:spPr>
          <a:xfrm>
            <a:off x="16857039" y="135114"/>
            <a:ext cx="7301436" cy="2641522"/>
          </a:xfrm>
          <a:prstGeom prst="rect">
            <a:avLst/>
          </a:prstGeom>
          <a:ln w="12700">
            <a:miter lim="400000"/>
          </a:ln>
        </p:spPr>
      </p:pic>
      <p:sp>
        <p:nvSpPr>
          <p:cNvPr id="12" name="Body Level One…">
            <a:extLst>
              <a:ext uri="{FF2B5EF4-FFF2-40B4-BE49-F238E27FC236}">
                <a16:creationId xmlns:a16="http://schemas.microsoft.com/office/drawing/2014/main" id="{A37F964E-1ED3-5648-8C94-3C452D721191}"/>
              </a:ext>
            </a:extLst>
          </p:cNvPr>
          <p:cNvSpPr txBox="1">
            <a:spLocks noGrp="1"/>
          </p:cNvSpPr>
          <p:nvPr>
            <p:ph type="body" sz="quarter" idx="1" hasCustomPrompt="1"/>
          </p:nvPr>
        </p:nvSpPr>
        <p:spPr>
          <a:xfrm>
            <a:off x="1663697" y="7431017"/>
            <a:ext cx="21971004" cy="636980"/>
          </a:xfrm>
          <a:prstGeom prst="rect">
            <a:avLst/>
          </a:prstGeom>
        </p:spPr>
        <p:txBody>
          <a:bodyPr lIns="45718" tIns="45718" rIns="45718" bIns="45718">
            <a:normAutofit/>
          </a:bodyPr>
          <a:lstStyle>
            <a:lvl1pPr>
              <a:defRPr sz="3600">
                <a:solidFill>
                  <a:srgbClr val="1B365D"/>
                </a:solidFill>
              </a:defRPr>
            </a:lvl1pPr>
            <a:lvl2pPr>
              <a:defRPr sz="3600">
                <a:solidFill>
                  <a:srgbClr val="1B365D"/>
                </a:solidFill>
              </a:defRPr>
            </a:lvl2pPr>
            <a:lvl3pPr>
              <a:defRPr sz="3600">
                <a:solidFill>
                  <a:srgbClr val="1B365D"/>
                </a:solidFill>
              </a:defRPr>
            </a:lvl3pPr>
            <a:lvl4pPr>
              <a:defRPr sz="3600">
                <a:solidFill>
                  <a:srgbClr val="1B365D"/>
                </a:solidFill>
              </a:defRPr>
            </a:lvl4pPr>
            <a:lvl5pPr>
              <a:defRPr sz="3600">
                <a:solidFill>
                  <a:srgbClr val="1B365D"/>
                </a:solidFill>
              </a:defRPr>
            </a:lvl5pPr>
          </a:lstStyle>
          <a:p>
            <a:r>
              <a:rPr dirty="0"/>
              <a:t>Author and Date</a:t>
            </a:r>
          </a:p>
          <a:p>
            <a:pPr lvl="1"/>
            <a:endParaRPr dirty="0"/>
          </a:p>
          <a:p>
            <a:pPr lvl="2"/>
            <a:endParaRPr dirty="0"/>
          </a:p>
          <a:p>
            <a:pPr lvl="3"/>
            <a:endParaRPr dirty="0"/>
          </a:p>
          <a:p>
            <a:pPr lvl="4"/>
            <a:endParaRPr dirty="0"/>
          </a:p>
        </p:txBody>
      </p:sp>
      <p:sp>
        <p:nvSpPr>
          <p:cNvPr id="13" name="Presentation Title">
            <a:extLst>
              <a:ext uri="{FF2B5EF4-FFF2-40B4-BE49-F238E27FC236}">
                <a16:creationId xmlns:a16="http://schemas.microsoft.com/office/drawing/2014/main" id="{FC25B1DE-91E5-5440-A272-8B4AD87E0938}"/>
              </a:ext>
            </a:extLst>
          </p:cNvPr>
          <p:cNvSpPr txBox="1">
            <a:spLocks noGrp="1"/>
          </p:cNvSpPr>
          <p:nvPr>
            <p:ph type="title" hasCustomPrompt="1"/>
          </p:nvPr>
        </p:nvSpPr>
        <p:spPr>
          <a:xfrm>
            <a:off x="1663695" y="1281807"/>
            <a:ext cx="21971006" cy="4648202"/>
          </a:xfrm>
          <a:prstGeom prst="rect">
            <a:avLst/>
          </a:prstGeom>
        </p:spPr>
        <p:txBody>
          <a:bodyPr/>
          <a:lstStyle>
            <a:lvl1pPr defTabSz="2438337">
              <a:lnSpc>
                <a:spcPct val="80000"/>
              </a:lnSpc>
              <a:defRPr spc="159">
                <a:solidFill>
                  <a:srgbClr val="3C3C3B"/>
                </a:solidFill>
              </a:defRPr>
            </a:lvl1pPr>
          </a:lstStyle>
          <a:p>
            <a:r>
              <a:rPr dirty="0"/>
              <a:t>Presentation Title</a:t>
            </a:r>
          </a:p>
        </p:txBody>
      </p:sp>
      <p:sp>
        <p:nvSpPr>
          <p:cNvPr id="14" name="Text Placeholder 4">
            <a:extLst>
              <a:ext uri="{FF2B5EF4-FFF2-40B4-BE49-F238E27FC236}">
                <a16:creationId xmlns:a16="http://schemas.microsoft.com/office/drawing/2014/main" id="{DE6B4313-B117-BD4A-8E92-C1E121BAC439}"/>
              </a:ext>
            </a:extLst>
          </p:cNvPr>
          <p:cNvSpPr>
            <a:spLocks noGrp="1"/>
          </p:cNvSpPr>
          <p:nvPr>
            <p:ph type="body" sz="quarter" idx="21" hasCustomPrompt="1"/>
          </p:nvPr>
        </p:nvSpPr>
        <p:spPr>
          <a:xfrm>
            <a:off x="1663695" y="5956129"/>
            <a:ext cx="21971001" cy="864191"/>
          </a:xfrm>
          <a:prstGeom prst="rect">
            <a:avLst/>
          </a:prstGeom>
        </p:spPr>
        <p:txBody>
          <a:bodyPr>
            <a:normAutofit/>
          </a:bodyPr>
          <a:lstStyle>
            <a:lvl1pPr>
              <a:defRPr sz="4000" b="0">
                <a:solidFill>
                  <a:srgbClr val="3C3C3B"/>
                </a:solidFill>
                <a:latin typeface="Helvetica Neue Medium"/>
                <a:ea typeface="Helvetica Neue Medium"/>
                <a:cs typeface="Helvetica Neue Medium"/>
                <a:sym typeface="Helvetica Neue Medium"/>
              </a:defRPr>
            </a:lvl1pPr>
          </a:lstStyle>
          <a:p>
            <a:r>
              <a:t>Subtitle if required</a:t>
            </a:r>
          </a:p>
        </p:txBody>
      </p:sp>
      <p:pic>
        <p:nvPicPr>
          <p:cNvPr id="15" name="Image" descr="Image">
            <a:extLst>
              <a:ext uri="{FF2B5EF4-FFF2-40B4-BE49-F238E27FC236}">
                <a16:creationId xmlns:a16="http://schemas.microsoft.com/office/drawing/2014/main" id="{7DA905AF-6A28-E24D-9BB1-9EBA04CE2C72}"/>
              </a:ext>
            </a:extLst>
          </p:cNvPr>
          <p:cNvPicPr>
            <a:picLocks noChangeAspect="1"/>
          </p:cNvPicPr>
          <p:nvPr userDrawn="1"/>
        </p:nvPicPr>
        <p:blipFill>
          <a:blip r:embed="rId3"/>
          <a:stretch>
            <a:fillRect/>
          </a:stretch>
        </p:blipFill>
        <p:spPr>
          <a:xfrm>
            <a:off x="20067485" y="12763800"/>
            <a:ext cx="3727632" cy="488863"/>
          </a:xfrm>
          <a:prstGeom prst="rect">
            <a:avLst/>
          </a:prstGeom>
          <a:ln w="12700">
            <a:miter lim="400000"/>
          </a:ln>
        </p:spPr>
      </p:pic>
      <p:pic>
        <p:nvPicPr>
          <p:cNvPr id="9" name="Image" descr="Image">
            <a:extLst>
              <a:ext uri="{FF2B5EF4-FFF2-40B4-BE49-F238E27FC236}">
                <a16:creationId xmlns:a16="http://schemas.microsoft.com/office/drawing/2014/main" id="{93E2BB34-58C8-6542-88D0-3D0AEF1107EC}"/>
              </a:ext>
            </a:extLst>
          </p:cNvPr>
          <p:cNvPicPr>
            <a:picLocks noChangeAspect="1"/>
          </p:cNvPicPr>
          <p:nvPr userDrawn="1"/>
        </p:nvPicPr>
        <p:blipFill>
          <a:blip r:embed="rId4"/>
          <a:stretch>
            <a:fillRect/>
          </a:stretch>
        </p:blipFill>
        <p:spPr>
          <a:xfrm rot="19281127">
            <a:off x="8365514" y="4935"/>
            <a:ext cx="4216203" cy="2259148"/>
          </a:xfrm>
          <a:prstGeom prst="rect">
            <a:avLst/>
          </a:prstGeom>
          <a:ln w="12700">
            <a:miter lim="400000"/>
          </a:ln>
        </p:spPr>
      </p:pic>
      <p:pic>
        <p:nvPicPr>
          <p:cNvPr id="10" name="Image" descr="Image">
            <a:extLst>
              <a:ext uri="{FF2B5EF4-FFF2-40B4-BE49-F238E27FC236}">
                <a16:creationId xmlns:a16="http://schemas.microsoft.com/office/drawing/2014/main" id="{3428A6E4-7215-4C4E-BCF9-B56464F2C760}"/>
              </a:ext>
            </a:extLst>
          </p:cNvPr>
          <p:cNvPicPr>
            <a:picLocks noChangeAspect="1"/>
          </p:cNvPicPr>
          <p:nvPr userDrawn="1"/>
        </p:nvPicPr>
        <p:blipFill>
          <a:blip r:embed="rId5"/>
          <a:stretch>
            <a:fillRect/>
          </a:stretch>
        </p:blipFill>
        <p:spPr>
          <a:xfrm rot="5603342">
            <a:off x="15221767" y="9619808"/>
            <a:ext cx="3454030" cy="4152292"/>
          </a:xfrm>
          <a:prstGeom prst="rect">
            <a:avLst/>
          </a:prstGeom>
          <a:ln w="12700">
            <a:miter lim="400000"/>
          </a:ln>
        </p:spPr>
      </p:pic>
      <p:pic>
        <p:nvPicPr>
          <p:cNvPr id="11" name="Image" descr="Image">
            <a:extLst>
              <a:ext uri="{FF2B5EF4-FFF2-40B4-BE49-F238E27FC236}">
                <a16:creationId xmlns:a16="http://schemas.microsoft.com/office/drawing/2014/main" id="{D333D9D1-6847-C646-9B64-FA8E30481B7E}"/>
              </a:ext>
            </a:extLst>
          </p:cNvPr>
          <p:cNvPicPr>
            <a:picLocks noChangeAspect="1"/>
          </p:cNvPicPr>
          <p:nvPr userDrawn="1"/>
        </p:nvPicPr>
        <p:blipFill>
          <a:blip r:embed="rId6"/>
          <a:stretch>
            <a:fillRect/>
          </a:stretch>
        </p:blipFill>
        <p:spPr>
          <a:xfrm>
            <a:off x="21204972" y="4413753"/>
            <a:ext cx="4152346" cy="4152292"/>
          </a:xfrm>
          <a:prstGeom prst="rect">
            <a:avLst/>
          </a:prstGeom>
          <a:ln w="12700">
            <a:miter lim="400000"/>
          </a:ln>
        </p:spPr>
      </p:pic>
      <p:pic>
        <p:nvPicPr>
          <p:cNvPr id="16" name="Image" descr="Image">
            <a:extLst>
              <a:ext uri="{FF2B5EF4-FFF2-40B4-BE49-F238E27FC236}">
                <a16:creationId xmlns:a16="http://schemas.microsoft.com/office/drawing/2014/main" id="{F7FE3A73-4A78-BE44-B94A-20C639FF45F9}"/>
              </a:ext>
            </a:extLst>
          </p:cNvPr>
          <p:cNvPicPr>
            <a:picLocks noChangeAspect="1"/>
          </p:cNvPicPr>
          <p:nvPr userDrawn="1"/>
        </p:nvPicPr>
        <p:blipFill>
          <a:blip r:embed="rId7"/>
          <a:stretch>
            <a:fillRect/>
          </a:stretch>
        </p:blipFill>
        <p:spPr>
          <a:xfrm rot="3133949">
            <a:off x="1477640" y="11620859"/>
            <a:ext cx="4484137" cy="2402713"/>
          </a:xfrm>
          <a:prstGeom prst="rect">
            <a:avLst/>
          </a:prstGeom>
          <a:ln w="12700">
            <a:miter lim="400000"/>
          </a:ln>
        </p:spPr>
      </p:pic>
    </p:spTree>
    <p:extLst>
      <p:ext uri="{BB962C8B-B14F-4D97-AF65-F5344CB8AC3E}">
        <p14:creationId xmlns:p14="http://schemas.microsoft.com/office/powerpoint/2010/main" val="159848948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py page">
    <p:bg>
      <p:bgPr>
        <a:solidFill>
          <a:srgbClr val="FFFFFF"/>
        </a:solidFill>
        <a:effectLst/>
      </p:bgPr>
    </p:bg>
    <p:spTree>
      <p:nvGrpSpPr>
        <p:cNvPr id="1" name=""/>
        <p:cNvGrpSpPr/>
        <p:nvPr/>
      </p:nvGrpSpPr>
      <p:grpSpPr>
        <a:xfrm>
          <a:off x="0" y="0"/>
          <a:ext cx="0" cy="0"/>
          <a:chOff x="0" y="0"/>
          <a:chExt cx="0" cy="0"/>
        </a:xfrm>
      </p:grpSpPr>
      <p:sp>
        <p:nvSpPr>
          <p:cNvPr id="138" name="Body Level One…"/>
          <p:cNvSpPr txBox="1">
            <a:spLocks noGrp="1"/>
          </p:cNvSpPr>
          <p:nvPr>
            <p:ph type="body" sz="quarter" idx="1" hasCustomPrompt="1"/>
          </p:nvPr>
        </p:nvSpPr>
        <p:spPr>
          <a:xfrm>
            <a:off x="1201340" y="11859862"/>
            <a:ext cx="21823761" cy="636980"/>
          </a:xfrm>
          <a:prstGeom prst="rect">
            <a:avLst/>
          </a:prstGeom>
        </p:spPr>
        <p:txBody>
          <a:bodyPr lIns="45718" tIns="45718" rIns="45718" bIns="45718">
            <a:normAutofit/>
          </a:bodyPr>
          <a:lstStyle>
            <a:lvl1pPr>
              <a:defRPr sz="3600">
                <a:solidFill>
                  <a:srgbClr val="FFFFFF"/>
                </a:solidFill>
              </a:defRPr>
            </a:lvl1pPr>
            <a:lvl2pPr>
              <a:defRPr sz="3600">
                <a:solidFill>
                  <a:srgbClr val="FFFFFF"/>
                </a:solidFill>
              </a:defRPr>
            </a:lvl2pPr>
            <a:lvl3pPr>
              <a:defRPr sz="3600">
                <a:solidFill>
                  <a:srgbClr val="FFFFFF"/>
                </a:solidFill>
              </a:defRPr>
            </a:lvl3pPr>
            <a:lvl4pPr>
              <a:defRPr sz="3600">
                <a:solidFill>
                  <a:srgbClr val="FFFFFF"/>
                </a:solidFill>
              </a:defRPr>
            </a:lvl4pPr>
            <a:lvl5pPr>
              <a:defRPr sz="3600">
                <a:solidFill>
                  <a:srgbClr val="FFFFFF"/>
                </a:solidFill>
              </a:defRPr>
            </a:lvl5pPr>
          </a:lstStyle>
          <a:p>
            <a:r>
              <a:t>Author and Date</a:t>
            </a:r>
          </a:p>
          <a:p>
            <a:pPr lvl="1"/>
            <a:endParaRPr/>
          </a:p>
          <a:p>
            <a:pPr lvl="2"/>
            <a:endParaRPr/>
          </a:p>
          <a:p>
            <a:pPr lvl="3"/>
            <a:endParaRPr/>
          </a:p>
          <a:p>
            <a:pPr lvl="4"/>
            <a:endParaRPr/>
          </a:p>
        </p:txBody>
      </p:sp>
      <p:sp>
        <p:nvSpPr>
          <p:cNvPr id="139" name="Line"/>
          <p:cNvSpPr/>
          <p:nvPr/>
        </p:nvSpPr>
        <p:spPr>
          <a:xfrm>
            <a:off x="1002900" y="2270918"/>
            <a:ext cx="22378200" cy="1"/>
          </a:xfrm>
          <a:prstGeom prst="line">
            <a:avLst/>
          </a:prstGeom>
          <a:ln w="25400">
            <a:solidFill>
              <a:srgbClr val="1B365D"/>
            </a:solidFill>
            <a:miter lim="400000"/>
          </a:ln>
        </p:spPr>
        <p:txBody>
          <a:bodyPr lIns="45718" tIns="45718" rIns="45718" bIns="45718"/>
          <a:lstStyle/>
          <a:p>
            <a:endParaRPr dirty="0"/>
          </a:p>
        </p:txBody>
      </p:sp>
      <p:sp>
        <p:nvSpPr>
          <p:cNvPr id="141" name="Slide Title"/>
          <p:cNvSpPr txBox="1">
            <a:spLocks noGrp="1"/>
          </p:cNvSpPr>
          <p:nvPr>
            <p:ph type="title" hasCustomPrompt="1"/>
          </p:nvPr>
        </p:nvSpPr>
        <p:spPr>
          <a:xfrm>
            <a:off x="1054096" y="830857"/>
            <a:ext cx="21971005" cy="1234680"/>
          </a:xfrm>
          <a:prstGeom prst="rect">
            <a:avLst/>
          </a:prstGeom>
        </p:spPr>
        <p:txBody>
          <a:bodyPr anchor="t"/>
          <a:lstStyle>
            <a:lvl1pPr defTabSz="2438337">
              <a:lnSpc>
                <a:spcPct val="80000"/>
              </a:lnSpc>
              <a:defRPr sz="6500" spc="130">
                <a:solidFill>
                  <a:srgbClr val="1B365D"/>
                </a:solidFill>
              </a:defRPr>
            </a:lvl1pPr>
          </a:lstStyle>
          <a:p>
            <a:r>
              <a:t>Slide Title</a:t>
            </a:r>
          </a:p>
        </p:txBody>
      </p:sp>
      <p:pic>
        <p:nvPicPr>
          <p:cNvPr id="142" name="LH&amp;CP_Logos_Primary Logo.png" descr="LH&amp;CP_Logos_Primary Logo.png"/>
          <p:cNvPicPr>
            <a:picLocks noChangeAspect="1"/>
          </p:cNvPicPr>
          <p:nvPr/>
        </p:nvPicPr>
        <p:blipFill>
          <a:blip r:embed="rId2"/>
          <a:stretch>
            <a:fillRect/>
          </a:stretch>
        </p:blipFill>
        <p:spPr>
          <a:xfrm>
            <a:off x="19217997" y="592270"/>
            <a:ext cx="4264573" cy="1542842"/>
          </a:xfrm>
          <a:prstGeom prst="rect">
            <a:avLst/>
          </a:prstGeom>
          <a:ln w="12700">
            <a:miter lim="400000"/>
          </a:ln>
        </p:spPr>
      </p:pic>
      <p:sp>
        <p:nvSpPr>
          <p:cNvPr id="143"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
        <p:nvSpPr>
          <p:cNvPr id="3" name="Text Placeholder 2">
            <a:extLst>
              <a:ext uri="{FF2B5EF4-FFF2-40B4-BE49-F238E27FC236}">
                <a16:creationId xmlns:a16="http://schemas.microsoft.com/office/drawing/2014/main" id="{9E75FB2F-CEA5-42F6-ADFD-1167BE19E737}"/>
              </a:ext>
            </a:extLst>
          </p:cNvPr>
          <p:cNvSpPr>
            <a:spLocks noGrp="1"/>
          </p:cNvSpPr>
          <p:nvPr>
            <p:ph type="body" sz="quarter" idx="10"/>
          </p:nvPr>
        </p:nvSpPr>
        <p:spPr>
          <a:xfrm>
            <a:off x="1201738" y="3036888"/>
            <a:ext cx="21823362" cy="8239125"/>
          </a:xfrm>
          <a:prstGeom prst="rect">
            <a:avLst/>
          </a:prstGeom>
        </p:spPr>
        <p:txBody>
          <a:bodyPr/>
          <a:lstStyle>
            <a:lvl1pPr marL="571500" indent="-571500">
              <a:spcAft>
                <a:spcPts val="600"/>
              </a:spcAft>
              <a:buFont typeface="Arial" panose="020B0604020202020204" pitchFamily="34" charset="0"/>
              <a:buChar char="•"/>
              <a:defRPr sz="4000" b="0" i="0"/>
            </a:lvl1pPr>
            <a:lvl2pPr marL="685800" indent="-685800">
              <a:buFont typeface="Arial" panose="020B0604020202020204" pitchFamily="34" charset="0"/>
              <a:buChar char="•"/>
              <a:defRPr sz="4000" b="0" i="0"/>
            </a:lvl2pPr>
            <a:lvl3pPr marL="2155825" indent="-685800">
              <a:spcAft>
                <a:spcPts val="600"/>
              </a:spcAft>
              <a:buFont typeface="Courier New" panose="02070309020205020404" pitchFamily="49" charset="0"/>
              <a:buChar char="o"/>
              <a:defRPr sz="4000" b="0" i="0"/>
            </a:lvl3pPr>
            <a:lvl4pPr marL="3233738" indent="-817563">
              <a:spcAft>
                <a:spcPts val="600"/>
              </a:spcAft>
              <a:buFont typeface="Wingdings" panose="05000000000000000000" pitchFamily="2" charset="2"/>
              <a:buChar char="§"/>
              <a:tabLst>
                <a:tab pos="1698625" algn="l"/>
              </a:tabLst>
              <a:defRPr sz="4000" b="0" i="0"/>
            </a:lvl4pPr>
            <a:lvl5pPr marL="4081463" indent="-685800">
              <a:spcAft>
                <a:spcPts val="600"/>
              </a:spcAft>
              <a:buFont typeface="Arial" panose="020B0604020202020204" pitchFamily="34" charset="0"/>
              <a:buChar char="•"/>
              <a:defRPr sz="4000" b="0" i="0"/>
            </a:lvl5pPr>
            <a:lvl6pPr marL="4930775" indent="-815975">
              <a:spcAft>
                <a:spcPts val="600"/>
              </a:spcAft>
              <a:buFont typeface="Courier New" panose="02070309020205020404" pitchFamily="49" charset="0"/>
              <a:buChar char="o"/>
              <a:defRPr sz="4000" b="0"/>
            </a:lvl6pPr>
            <a:lvl7pPr marL="5649913" indent="-719138">
              <a:spcAft>
                <a:spcPts val="600"/>
              </a:spcAft>
              <a:buFont typeface="Wingdings" panose="05000000000000000000" pitchFamily="2" charset="2"/>
              <a:buChar char="§"/>
              <a:defRPr sz="4000" b="0"/>
            </a:lvl7pPr>
            <a:lvl8pPr marL="685800" indent="0">
              <a:buFont typeface="Arial" panose="020B0604020202020204" pitchFamily="34" charset="0"/>
              <a:buNone/>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680006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py page - blank">
    <p:bg>
      <p:bgPr>
        <a:solidFill>
          <a:srgbClr val="FFFFFF"/>
        </a:solidFill>
        <a:effectLst/>
      </p:bgPr>
    </p:bg>
    <p:spTree>
      <p:nvGrpSpPr>
        <p:cNvPr id="1" name=""/>
        <p:cNvGrpSpPr/>
        <p:nvPr/>
      </p:nvGrpSpPr>
      <p:grpSpPr>
        <a:xfrm>
          <a:off x="0" y="0"/>
          <a:ext cx="0" cy="0"/>
          <a:chOff x="0" y="0"/>
          <a:chExt cx="0" cy="0"/>
        </a:xfrm>
      </p:grpSpPr>
      <p:sp>
        <p:nvSpPr>
          <p:cNvPr id="139" name="Line"/>
          <p:cNvSpPr/>
          <p:nvPr/>
        </p:nvSpPr>
        <p:spPr>
          <a:xfrm>
            <a:off x="1002900" y="2270918"/>
            <a:ext cx="22378200" cy="1"/>
          </a:xfrm>
          <a:prstGeom prst="line">
            <a:avLst/>
          </a:prstGeom>
          <a:ln w="25400">
            <a:solidFill>
              <a:srgbClr val="1B365D"/>
            </a:solidFill>
            <a:miter lim="400000"/>
          </a:ln>
        </p:spPr>
        <p:txBody>
          <a:bodyPr lIns="45718" tIns="45718" rIns="45718" bIns="45718"/>
          <a:lstStyle/>
          <a:p>
            <a:endParaRPr dirty="0"/>
          </a:p>
        </p:txBody>
      </p:sp>
      <p:sp>
        <p:nvSpPr>
          <p:cNvPr id="141" name="Slide Title"/>
          <p:cNvSpPr txBox="1">
            <a:spLocks noGrp="1"/>
          </p:cNvSpPr>
          <p:nvPr>
            <p:ph type="title" hasCustomPrompt="1"/>
          </p:nvPr>
        </p:nvSpPr>
        <p:spPr>
          <a:xfrm>
            <a:off x="1054096" y="830857"/>
            <a:ext cx="21971005" cy="1234680"/>
          </a:xfrm>
          <a:prstGeom prst="rect">
            <a:avLst/>
          </a:prstGeom>
        </p:spPr>
        <p:txBody>
          <a:bodyPr anchor="t"/>
          <a:lstStyle>
            <a:lvl1pPr defTabSz="2438337">
              <a:lnSpc>
                <a:spcPct val="80000"/>
              </a:lnSpc>
              <a:defRPr sz="6500" spc="130">
                <a:solidFill>
                  <a:srgbClr val="1B365D"/>
                </a:solidFill>
              </a:defRPr>
            </a:lvl1pPr>
          </a:lstStyle>
          <a:p>
            <a:r>
              <a:t>Slide Title</a:t>
            </a:r>
          </a:p>
        </p:txBody>
      </p:sp>
      <p:pic>
        <p:nvPicPr>
          <p:cNvPr id="142" name="LH&amp;CP_Logos_Primary Logo.png" descr="LH&amp;CP_Logos_Primary Logo.png"/>
          <p:cNvPicPr>
            <a:picLocks noChangeAspect="1"/>
          </p:cNvPicPr>
          <p:nvPr/>
        </p:nvPicPr>
        <p:blipFill>
          <a:blip r:embed="rId2"/>
          <a:stretch>
            <a:fillRect/>
          </a:stretch>
        </p:blipFill>
        <p:spPr>
          <a:xfrm>
            <a:off x="19217997" y="592270"/>
            <a:ext cx="4264573" cy="1542842"/>
          </a:xfrm>
          <a:prstGeom prst="rect">
            <a:avLst/>
          </a:prstGeom>
          <a:ln w="12700">
            <a:miter lim="400000"/>
          </a:ln>
        </p:spPr>
      </p:pic>
      <p:sp>
        <p:nvSpPr>
          <p:cNvPr id="2" name="Rectangle 1">
            <a:extLst>
              <a:ext uri="{FF2B5EF4-FFF2-40B4-BE49-F238E27FC236}">
                <a16:creationId xmlns:a16="http://schemas.microsoft.com/office/drawing/2014/main" id="{FD7FAA21-7ED8-4211-922F-7D14E9B55FA3}"/>
              </a:ext>
            </a:extLst>
          </p:cNvPr>
          <p:cNvSpPr/>
          <p:nvPr userDrawn="1"/>
        </p:nvSpPr>
        <p:spPr>
          <a:xfrm>
            <a:off x="1002900" y="2135112"/>
            <a:ext cx="22378200" cy="1234680"/>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5E5E5E"/>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82914554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py page with figures">
    <p:bg>
      <p:bgPr>
        <a:solidFill>
          <a:srgbClr val="FFFFFF"/>
        </a:solidFill>
        <a:effectLst/>
      </p:bgPr>
    </p:bg>
    <p:spTree>
      <p:nvGrpSpPr>
        <p:cNvPr id="1" name=""/>
        <p:cNvGrpSpPr/>
        <p:nvPr/>
      </p:nvGrpSpPr>
      <p:grpSpPr>
        <a:xfrm>
          <a:off x="0" y="0"/>
          <a:ext cx="0" cy="0"/>
          <a:chOff x="0" y="0"/>
          <a:chExt cx="0" cy="0"/>
        </a:xfrm>
      </p:grpSpPr>
      <p:sp>
        <p:nvSpPr>
          <p:cNvPr id="138" name="Body Level One…"/>
          <p:cNvSpPr txBox="1">
            <a:spLocks noGrp="1"/>
          </p:cNvSpPr>
          <p:nvPr>
            <p:ph type="body" sz="quarter" idx="1" hasCustomPrompt="1"/>
          </p:nvPr>
        </p:nvSpPr>
        <p:spPr>
          <a:xfrm>
            <a:off x="1201340" y="11859862"/>
            <a:ext cx="21823761" cy="636980"/>
          </a:xfrm>
          <a:prstGeom prst="rect">
            <a:avLst/>
          </a:prstGeom>
        </p:spPr>
        <p:txBody>
          <a:bodyPr lIns="45718" tIns="45718" rIns="45718" bIns="45718">
            <a:normAutofit/>
          </a:bodyPr>
          <a:lstStyle>
            <a:lvl1pPr>
              <a:defRPr sz="3600">
                <a:solidFill>
                  <a:srgbClr val="FFFFFF"/>
                </a:solidFill>
              </a:defRPr>
            </a:lvl1pPr>
            <a:lvl2pPr>
              <a:defRPr sz="3600">
                <a:solidFill>
                  <a:srgbClr val="FFFFFF"/>
                </a:solidFill>
              </a:defRPr>
            </a:lvl2pPr>
            <a:lvl3pPr>
              <a:defRPr sz="3600">
                <a:solidFill>
                  <a:srgbClr val="FFFFFF"/>
                </a:solidFill>
              </a:defRPr>
            </a:lvl3pPr>
            <a:lvl4pPr>
              <a:defRPr sz="3600">
                <a:solidFill>
                  <a:srgbClr val="FFFFFF"/>
                </a:solidFill>
              </a:defRPr>
            </a:lvl4pPr>
            <a:lvl5pPr>
              <a:defRPr sz="3600">
                <a:solidFill>
                  <a:srgbClr val="FFFFFF"/>
                </a:solidFill>
              </a:defRPr>
            </a:lvl5pPr>
          </a:lstStyle>
          <a:p>
            <a:r>
              <a:t>Author and Date</a:t>
            </a:r>
          </a:p>
          <a:p>
            <a:pPr lvl="1"/>
            <a:endParaRPr/>
          </a:p>
          <a:p>
            <a:pPr lvl="2"/>
            <a:endParaRPr/>
          </a:p>
          <a:p>
            <a:pPr lvl="3"/>
            <a:endParaRPr/>
          </a:p>
          <a:p>
            <a:pPr lvl="4"/>
            <a:endParaRPr/>
          </a:p>
        </p:txBody>
      </p:sp>
      <p:sp>
        <p:nvSpPr>
          <p:cNvPr id="139" name="Line"/>
          <p:cNvSpPr/>
          <p:nvPr/>
        </p:nvSpPr>
        <p:spPr>
          <a:xfrm>
            <a:off x="1002900" y="2270918"/>
            <a:ext cx="22378200" cy="1"/>
          </a:xfrm>
          <a:prstGeom prst="line">
            <a:avLst/>
          </a:prstGeom>
          <a:ln w="25400">
            <a:solidFill>
              <a:srgbClr val="1B365D"/>
            </a:solidFill>
            <a:miter lim="400000"/>
          </a:ln>
        </p:spPr>
        <p:txBody>
          <a:bodyPr lIns="45718" tIns="45718" rIns="45718" bIns="45718"/>
          <a:lstStyle/>
          <a:p>
            <a:endParaRPr dirty="0"/>
          </a:p>
        </p:txBody>
      </p:sp>
      <p:sp>
        <p:nvSpPr>
          <p:cNvPr id="141" name="Slide Title"/>
          <p:cNvSpPr txBox="1">
            <a:spLocks noGrp="1"/>
          </p:cNvSpPr>
          <p:nvPr>
            <p:ph type="title" hasCustomPrompt="1"/>
          </p:nvPr>
        </p:nvSpPr>
        <p:spPr>
          <a:xfrm>
            <a:off x="1054096" y="830857"/>
            <a:ext cx="21971005" cy="1234680"/>
          </a:xfrm>
          <a:prstGeom prst="rect">
            <a:avLst/>
          </a:prstGeom>
        </p:spPr>
        <p:txBody>
          <a:bodyPr anchor="t"/>
          <a:lstStyle>
            <a:lvl1pPr defTabSz="2438337">
              <a:lnSpc>
                <a:spcPct val="80000"/>
              </a:lnSpc>
              <a:defRPr sz="6500" spc="130">
                <a:solidFill>
                  <a:srgbClr val="1B365D"/>
                </a:solidFill>
              </a:defRPr>
            </a:lvl1pPr>
          </a:lstStyle>
          <a:p>
            <a:r>
              <a:t>Slide Title</a:t>
            </a:r>
          </a:p>
        </p:txBody>
      </p:sp>
      <p:pic>
        <p:nvPicPr>
          <p:cNvPr id="142" name="LH&amp;CP_Logos_Primary Logo.png" descr="LH&amp;CP_Logos_Primary Logo.png"/>
          <p:cNvPicPr>
            <a:picLocks noChangeAspect="1"/>
          </p:cNvPicPr>
          <p:nvPr/>
        </p:nvPicPr>
        <p:blipFill>
          <a:blip r:embed="rId2"/>
          <a:stretch>
            <a:fillRect/>
          </a:stretch>
        </p:blipFill>
        <p:spPr>
          <a:xfrm>
            <a:off x="19217997" y="592270"/>
            <a:ext cx="4264573" cy="1542842"/>
          </a:xfrm>
          <a:prstGeom prst="rect">
            <a:avLst/>
          </a:prstGeom>
          <a:ln w="12700">
            <a:miter lim="400000"/>
          </a:ln>
        </p:spPr>
      </p:pic>
      <p:sp>
        <p:nvSpPr>
          <p:cNvPr id="143"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
        <p:nvSpPr>
          <p:cNvPr id="3" name="Text Placeholder 2">
            <a:extLst>
              <a:ext uri="{FF2B5EF4-FFF2-40B4-BE49-F238E27FC236}">
                <a16:creationId xmlns:a16="http://schemas.microsoft.com/office/drawing/2014/main" id="{9E75FB2F-CEA5-42F6-ADFD-1167BE19E737}"/>
              </a:ext>
            </a:extLst>
          </p:cNvPr>
          <p:cNvSpPr>
            <a:spLocks noGrp="1"/>
          </p:cNvSpPr>
          <p:nvPr>
            <p:ph type="body" sz="quarter" idx="10"/>
          </p:nvPr>
        </p:nvSpPr>
        <p:spPr>
          <a:xfrm>
            <a:off x="1201738" y="3036889"/>
            <a:ext cx="21823362" cy="7256414"/>
          </a:xfrm>
          <a:prstGeom prst="rect">
            <a:avLst/>
          </a:prstGeom>
        </p:spPr>
        <p:txBody>
          <a:bodyPr/>
          <a:lstStyle>
            <a:lvl1pPr marL="571500" indent="-571500">
              <a:spcAft>
                <a:spcPts val="600"/>
              </a:spcAft>
              <a:buFont typeface="Arial" panose="020B0604020202020204" pitchFamily="34" charset="0"/>
              <a:buChar char="•"/>
              <a:defRPr sz="4000" b="0" i="0"/>
            </a:lvl1pPr>
            <a:lvl2pPr marL="685800" indent="-685800">
              <a:buFont typeface="Arial" panose="020B0604020202020204" pitchFamily="34" charset="0"/>
              <a:buChar char="•"/>
              <a:defRPr sz="4000" b="0" i="0"/>
            </a:lvl2pPr>
            <a:lvl3pPr marL="2155825" indent="-685800">
              <a:spcAft>
                <a:spcPts val="600"/>
              </a:spcAft>
              <a:buFont typeface="Courier New" panose="02070309020205020404" pitchFamily="49" charset="0"/>
              <a:buChar char="o"/>
              <a:defRPr sz="4000" b="0" i="0"/>
            </a:lvl3pPr>
            <a:lvl4pPr marL="3233738" indent="-817563">
              <a:spcAft>
                <a:spcPts val="600"/>
              </a:spcAft>
              <a:buFont typeface="Wingdings" panose="05000000000000000000" pitchFamily="2" charset="2"/>
              <a:buChar char="§"/>
              <a:tabLst>
                <a:tab pos="1698625" algn="l"/>
              </a:tabLst>
              <a:defRPr sz="4000" b="0" i="0"/>
            </a:lvl4pPr>
            <a:lvl5pPr marL="4081463" indent="-685800">
              <a:spcAft>
                <a:spcPts val="600"/>
              </a:spcAft>
              <a:buFont typeface="Arial" panose="020B0604020202020204" pitchFamily="34" charset="0"/>
              <a:buChar char="•"/>
              <a:defRPr sz="4000" b="0" i="0"/>
            </a:lvl5pPr>
            <a:lvl6pPr marL="4930775" indent="-815975">
              <a:spcAft>
                <a:spcPts val="600"/>
              </a:spcAft>
              <a:buFont typeface="Courier New" panose="02070309020205020404" pitchFamily="49" charset="0"/>
              <a:buChar char="o"/>
              <a:defRPr sz="4000" b="0"/>
            </a:lvl6pPr>
            <a:lvl7pPr marL="5649913" indent="-719138">
              <a:spcAft>
                <a:spcPts val="600"/>
              </a:spcAft>
              <a:buFont typeface="Wingdings" panose="05000000000000000000" pitchFamily="2" charset="2"/>
              <a:buChar char="§"/>
              <a:defRPr sz="4000" b="0"/>
            </a:lvl7pPr>
            <a:lvl8pPr marL="685800" indent="0">
              <a:buFont typeface="Arial" panose="020B0604020202020204" pitchFamily="34" charset="0"/>
              <a:buNone/>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Rectangle">
            <a:extLst>
              <a:ext uri="{FF2B5EF4-FFF2-40B4-BE49-F238E27FC236}">
                <a16:creationId xmlns:a16="http://schemas.microsoft.com/office/drawing/2014/main" id="{C951A4FB-EFBC-4F0E-8165-409D1527CE0B}"/>
              </a:ext>
            </a:extLst>
          </p:cNvPr>
          <p:cNvSpPr/>
          <p:nvPr userDrawn="1"/>
        </p:nvSpPr>
        <p:spPr>
          <a:xfrm>
            <a:off x="-1" y="10576390"/>
            <a:ext cx="24384004" cy="3162296"/>
          </a:xfrm>
          <a:prstGeom prst="rect">
            <a:avLst/>
          </a:prstGeom>
          <a:solidFill>
            <a:srgbClr val="8CBEB9"/>
          </a:solidFill>
          <a:ln w="12700">
            <a:miter lim="400000"/>
          </a:ln>
        </p:spPr>
        <p:txBody>
          <a:bodyPr lIns="50800" tIns="50800" rIns="50800" bIns="50800" anchor="ctr"/>
          <a:lstStyle/>
          <a:p>
            <a:pPr defTabSz="825500">
              <a:defRPr sz="3200">
                <a:solidFill>
                  <a:srgbClr val="FFFFFF"/>
                </a:solidFill>
              </a:defRPr>
            </a:pPr>
            <a:endParaRPr dirty="0"/>
          </a:p>
        </p:txBody>
      </p:sp>
      <p:pic>
        <p:nvPicPr>
          <p:cNvPr id="9" name="Image" descr="Image">
            <a:extLst>
              <a:ext uri="{FF2B5EF4-FFF2-40B4-BE49-F238E27FC236}">
                <a16:creationId xmlns:a16="http://schemas.microsoft.com/office/drawing/2014/main" id="{24CBC1CB-AFCB-4671-AC03-64C98205C032}"/>
              </a:ext>
            </a:extLst>
          </p:cNvPr>
          <p:cNvPicPr>
            <a:picLocks noChangeAspect="1"/>
          </p:cNvPicPr>
          <p:nvPr userDrawn="1"/>
        </p:nvPicPr>
        <p:blipFill>
          <a:blip r:embed="rId3"/>
          <a:stretch>
            <a:fillRect/>
          </a:stretch>
        </p:blipFill>
        <p:spPr>
          <a:xfrm>
            <a:off x="18224760" y="5720305"/>
            <a:ext cx="4652140" cy="5317960"/>
          </a:xfrm>
          <a:prstGeom prst="rect">
            <a:avLst/>
          </a:prstGeom>
          <a:ln w="12700">
            <a:miter lim="400000"/>
          </a:ln>
        </p:spPr>
      </p:pic>
      <p:pic>
        <p:nvPicPr>
          <p:cNvPr id="10" name="Image" descr="Image">
            <a:extLst>
              <a:ext uri="{FF2B5EF4-FFF2-40B4-BE49-F238E27FC236}">
                <a16:creationId xmlns:a16="http://schemas.microsoft.com/office/drawing/2014/main" id="{CB55E406-86B0-4FF7-9F88-37B9E5179AA0}"/>
              </a:ext>
            </a:extLst>
          </p:cNvPr>
          <p:cNvPicPr>
            <a:picLocks noChangeAspect="1"/>
          </p:cNvPicPr>
          <p:nvPr userDrawn="1"/>
        </p:nvPicPr>
        <p:blipFill>
          <a:blip r:embed="rId4"/>
          <a:stretch>
            <a:fillRect/>
          </a:stretch>
        </p:blipFill>
        <p:spPr>
          <a:xfrm>
            <a:off x="13605372" y="4099407"/>
            <a:ext cx="5900115" cy="8997485"/>
          </a:xfrm>
          <a:prstGeom prst="rect">
            <a:avLst/>
          </a:prstGeom>
          <a:ln w="12700">
            <a:miter lim="400000"/>
          </a:ln>
        </p:spPr>
      </p:pic>
    </p:spTree>
    <p:extLst>
      <p:ext uri="{BB962C8B-B14F-4D97-AF65-F5344CB8AC3E}">
        <p14:creationId xmlns:p14="http://schemas.microsoft.com/office/powerpoint/2010/main" val="168653273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py page with large circles">
    <p:bg>
      <p:bgPr>
        <a:solidFill>
          <a:srgbClr val="FFFFFF"/>
        </a:solidFill>
        <a:effectLst/>
      </p:bgPr>
    </p:bg>
    <p:spTree>
      <p:nvGrpSpPr>
        <p:cNvPr id="1" name=""/>
        <p:cNvGrpSpPr/>
        <p:nvPr/>
      </p:nvGrpSpPr>
      <p:grpSpPr>
        <a:xfrm>
          <a:off x="0" y="0"/>
          <a:ext cx="0" cy="0"/>
          <a:chOff x="0" y="0"/>
          <a:chExt cx="0" cy="0"/>
        </a:xfrm>
      </p:grpSpPr>
      <p:sp>
        <p:nvSpPr>
          <p:cNvPr id="138" name="Body Level One…"/>
          <p:cNvSpPr txBox="1">
            <a:spLocks noGrp="1"/>
          </p:cNvSpPr>
          <p:nvPr>
            <p:ph type="body" sz="quarter" idx="1" hasCustomPrompt="1"/>
          </p:nvPr>
        </p:nvSpPr>
        <p:spPr>
          <a:xfrm>
            <a:off x="1201340" y="11859862"/>
            <a:ext cx="21823761" cy="636980"/>
          </a:xfrm>
          <a:prstGeom prst="rect">
            <a:avLst/>
          </a:prstGeom>
        </p:spPr>
        <p:txBody>
          <a:bodyPr lIns="45718" tIns="45718" rIns="45718" bIns="45718">
            <a:normAutofit/>
          </a:bodyPr>
          <a:lstStyle>
            <a:lvl1pPr>
              <a:defRPr sz="3600">
                <a:solidFill>
                  <a:srgbClr val="FFFFFF"/>
                </a:solidFill>
              </a:defRPr>
            </a:lvl1pPr>
            <a:lvl2pPr>
              <a:defRPr sz="3600">
                <a:solidFill>
                  <a:srgbClr val="FFFFFF"/>
                </a:solidFill>
              </a:defRPr>
            </a:lvl2pPr>
            <a:lvl3pPr>
              <a:defRPr sz="3600">
                <a:solidFill>
                  <a:srgbClr val="FFFFFF"/>
                </a:solidFill>
              </a:defRPr>
            </a:lvl3pPr>
            <a:lvl4pPr>
              <a:defRPr sz="3600">
                <a:solidFill>
                  <a:srgbClr val="FFFFFF"/>
                </a:solidFill>
              </a:defRPr>
            </a:lvl4pPr>
            <a:lvl5pPr>
              <a:defRPr sz="3600">
                <a:solidFill>
                  <a:srgbClr val="FFFFFF"/>
                </a:solidFill>
              </a:defRPr>
            </a:lvl5pPr>
          </a:lstStyle>
          <a:p>
            <a:r>
              <a:t>Author and Date</a:t>
            </a:r>
          </a:p>
          <a:p>
            <a:pPr lvl="1"/>
            <a:endParaRPr/>
          </a:p>
          <a:p>
            <a:pPr lvl="2"/>
            <a:endParaRPr/>
          </a:p>
          <a:p>
            <a:pPr lvl="3"/>
            <a:endParaRPr/>
          </a:p>
          <a:p>
            <a:pPr lvl="4"/>
            <a:endParaRPr/>
          </a:p>
        </p:txBody>
      </p:sp>
      <p:sp>
        <p:nvSpPr>
          <p:cNvPr id="139" name="Line"/>
          <p:cNvSpPr/>
          <p:nvPr/>
        </p:nvSpPr>
        <p:spPr>
          <a:xfrm>
            <a:off x="1002900" y="2270918"/>
            <a:ext cx="22378200" cy="1"/>
          </a:xfrm>
          <a:prstGeom prst="line">
            <a:avLst/>
          </a:prstGeom>
          <a:ln w="25400">
            <a:solidFill>
              <a:srgbClr val="1B365D"/>
            </a:solidFill>
            <a:miter lim="400000"/>
          </a:ln>
        </p:spPr>
        <p:txBody>
          <a:bodyPr lIns="45718" tIns="45718" rIns="45718" bIns="45718"/>
          <a:lstStyle/>
          <a:p>
            <a:endParaRPr dirty="0"/>
          </a:p>
        </p:txBody>
      </p:sp>
      <p:sp>
        <p:nvSpPr>
          <p:cNvPr id="141" name="Slide Title"/>
          <p:cNvSpPr txBox="1">
            <a:spLocks noGrp="1"/>
          </p:cNvSpPr>
          <p:nvPr>
            <p:ph type="title" hasCustomPrompt="1"/>
          </p:nvPr>
        </p:nvSpPr>
        <p:spPr>
          <a:xfrm>
            <a:off x="1054096" y="830857"/>
            <a:ext cx="21971005" cy="1234680"/>
          </a:xfrm>
          <a:prstGeom prst="rect">
            <a:avLst/>
          </a:prstGeom>
        </p:spPr>
        <p:txBody>
          <a:bodyPr anchor="t"/>
          <a:lstStyle>
            <a:lvl1pPr defTabSz="2438337">
              <a:lnSpc>
                <a:spcPct val="80000"/>
              </a:lnSpc>
              <a:defRPr sz="6500" spc="130">
                <a:solidFill>
                  <a:srgbClr val="1B365D"/>
                </a:solidFill>
              </a:defRPr>
            </a:lvl1pPr>
          </a:lstStyle>
          <a:p>
            <a:r>
              <a:t>Slide Title</a:t>
            </a:r>
          </a:p>
        </p:txBody>
      </p:sp>
      <p:pic>
        <p:nvPicPr>
          <p:cNvPr id="142" name="LH&amp;CP_Logos_Primary Logo.png" descr="LH&amp;CP_Logos_Primary Logo.png"/>
          <p:cNvPicPr>
            <a:picLocks noChangeAspect="1"/>
          </p:cNvPicPr>
          <p:nvPr/>
        </p:nvPicPr>
        <p:blipFill>
          <a:blip r:embed="rId2"/>
          <a:stretch>
            <a:fillRect/>
          </a:stretch>
        </p:blipFill>
        <p:spPr>
          <a:xfrm>
            <a:off x="19217997" y="592270"/>
            <a:ext cx="4264573" cy="1542842"/>
          </a:xfrm>
          <a:prstGeom prst="rect">
            <a:avLst/>
          </a:prstGeom>
          <a:ln w="12700">
            <a:miter lim="400000"/>
          </a:ln>
        </p:spPr>
      </p:pic>
      <p:sp>
        <p:nvSpPr>
          <p:cNvPr id="143"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
        <p:nvSpPr>
          <p:cNvPr id="3" name="Text Placeholder 2">
            <a:extLst>
              <a:ext uri="{FF2B5EF4-FFF2-40B4-BE49-F238E27FC236}">
                <a16:creationId xmlns:a16="http://schemas.microsoft.com/office/drawing/2014/main" id="{9E75FB2F-CEA5-42F6-ADFD-1167BE19E737}"/>
              </a:ext>
            </a:extLst>
          </p:cNvPr>
          <p:cNvSpPr>
            <a:spLocks noGrp="1"/>
          </p:cNvSpPr>
          <p:nvPr>
            <p:ph type="body" sz="quarter" idx="10"/>
          </p:nvPr>
        </p:nvSpPr>
        <p:spPr>
          <a:xfrm>
            <a:off x="1201738" y="3036888"/>
            <a:ext cx="21823362" cy="8239125"/>
          </a:xfrm>
          <a:prstGeom prst="rect">
            <a:avLst/>
          </a:prstGeom>
        </p:spPr>
        <p:txBody>
          <a:bodyPr/>
          <a:lstStyle>
            <a:lvl1pPr marL="571500" indent="-571500">
              <a:spcAft>
                <a:spcPts val="600"/>
              </a:spcAft>
              <a:buFont typeface="Arial" panose="020B0604020202020204" pitchFamily="34" charset="0"/>
              <a:buChar char="•"/>
              <a:defRPr sz="4000" b="0" i="0"/>
            </a:lvl1pPr>
            <a:lvl2pPr marL="685800" indent="-685800">
              <a:buFont typeface="Arial" panose="020B0604020202020204" pitchFamily="34" charset="0"/>
              <a:buChar char="•"/>
              <a:defRPr sz="4000" b="0" i="0"/>
            </a:lvl2pPr>
            <a:lvl3pPr marL="2155825" indent="-685800">
              <a:spcAft>
                <a:spcPts val="600"/>
              </a:spcAft>
              <a:buFont typeface="Courier New" panose="02070309020205020404" pitchFamily="49" charset="0"/>
              <a:buChar char="o"/>
              <a:defRPr sz="4000" b="0" i="0"/>
            </a:lvl3pPr>
            <a:lvl4pPr marL="3233738" indent="-817563">
              <a:spcAft>
                <a:spcPts val="600"/>
              </a:spcAft>
              <a:buFont typeface="Wingdings" panose="05000000000000000000" pitchFamily="2" charset="2"/>
              <a:buChar char="§"/>
              <a:tabLst>
                <a:tab pos="1698625" algn="l"/>
              </a:tabLst>
              <a:defRPr sz="4000" b="0" i="0"/>
            </a:lvl4pPr>
            <a:lvl5pPr marL="4081463" indent="-685800">
              <a:spcAft>
                <a:spcPts val="600"/>
              </a:spcAft>
              <a:buFont typeface="Arial" panose="020B0604020202020204" pitchFamily="34" charset="0"/>
              <a:buChar char="•"/>
              <a:defRPr sz="4000" b="0" i="0"/>
            </a:lvl5pPr>
            <a:lvl6pPr marL="4930775" indent="-815975">
              <a:spcAft>
                <a:spcPts val="600"/>
              </a:spcAft>
              <a:buFont typeface="Courier New" panose="02070309020205020404" pitchFamily="49" charset="0"/>
              <a:buChar char="o"/>
              <a:defRPr sz="4000" b="0"/>
            </a:lvl6pPr>
            <a:lvl7pPr marL="5649913" indent="-719138">
              <a:spcAft>
                <a:spcPts val="600"/>
              </a:spcAft>
              <a:buFont typeface="Wingdings" panose="05000000000000000000" pitchFamily="2" charset="2"/>
              <a:buChar char="§"/>
              <a:defRPr sz="4000" b="0"/>
            </a:lvl7pPr>
            <a:lvl8pPr marL="685800" indent="0">
              <a:buFont typeface="Arial" panose="020B0604020202020204" pitchFamily="34" charset="0"/>
              <a:buNone/>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Image" descr="Image">
            <a:extLst>
              <a:ext uri="{FF2B5EF4-FFF2-40B4-BE49-F238E27FC236}">
                <a16:creationId xmlns:a16="http://schemas.microsoft.com/office/drawing/2014/main" id="{F3BD7D97-478A-46BB-8387-351AE580400E}"/>
              </a:ext>
            </a:extLst>
          </p:cNvPr>
          <p:cNvPicPr>
            <a:picLocks noChangeAspect="1"/>
          </p:cNvPicPr>
          <p:nvPr userDrawn="1"/>
        </p:nvPicPr>
        <p:blipFill>
          <a:blip r:embed="rId3"/>
          <a:stretch>
            <a:fillRect/>
          </a:stretch>
        </p:blipFill>
        <p:spPr>
          <a:xfrm>
            <a:off x="14419530" y="3053341"/>
            <a:ext cx="4346994" cy="4465780"/>
          </a:xfrm>
          <a:prstGeom prst="rect">
            <a:avLst/>
          </a:prstGeom>
          <a:ln w="12700">
            <a:miter lim="400000"/>
          </a:ln>
        </p:spPr>
      </p:pic>
      <p:pic>
        <p:nvPicPr>
          <p:cNvPr id="9" name="Image" descr="Image">
            <a:extLst>
              <a:ext uri="{FF2B5EF4-FFF2-40B4-BE49-F238E27FC236}">
                <a16:creationId xmlns:a16="http://schemas.microsoft.com/office/drawing/2014/main" id="{8CC4B47D-3DAB-4822-9A17-4D9F50556D9A}"/>
              </a:ext>
            </a:extLst>
          </p:cNvPr>
          <p:cNvPicPr>
            <a:picLocks noChangeAspect="1"/>
          </p:cNvPicPr>
          <p:nvPr userDrawn="1"/>
        </p:nvPicPr>
        <p:blipFill>
          <a:blip r:embed="rId4"/>
          <a:stretch>
            <a:fillRect/>
          </a:stretch>
        </p:blipFill>
        <p:spPr>
          <a:xfrm>
            <a:off x="19031157" y="5277482"/>
            <a:ext cx="4073993" cy="4465779"/>
          </a:xfrm>
          <a:prstGeom prst="rect">
            <a:avLst/>
          </a:prstGeom>
          <a:ln w="12700">
            <a:miter lim="400000"/>
          </a:ln>
        </p:spPr>
      </p:pic>
      <p:pic>
        <p:nvPicPr>
          <p:cNvPr id="10" name="Image" descr="Image">
            <a:extLst>
              <a:ext uri="{FF2B5EF4-FFF2-40B4-BE49-F238E27FC236}">
                <a16:creationId xmlns:a16="http://schemas.microsoft.com/office/drawing/2014/main" id="{EC833BA8-877D-451A-A712-6A9F5F33D16F}"/>
              </a:ext>
            </a:extLst>
          </p:cNvPr>
          <p:cNvPicPr>
            <a:picLocks noChangeAspect="1"/>
          </p:cNvPicPr>
          <p:nvPr userDrawn="1"/>
        </p:nvPicPr>
        <p:blipFill>
          <a:blip r:embed="rId5"/>
          <a:stretch>
            <a:fillRect/>
          </a:stretch>
        </p:blipFill>
        <p:spPr>
          <a:xfrm>
            <a:off x="15258730" y="8015851"/>
            <a:ext cx="3552858" cy="3398081"/>
          </a:xfrm>
          <a:prstGeom prst="rect">
            <a:avLst/>
          </a:prstGeom>
          <a:ln w="12700">
            <a:miter lim="400000"/>
          </a:ln>
        </p:spPr>
      </p:pic>
    </p:spTree>
    <p:extLst>
      <p:ext uri="{BB962C8B-B14F-4D97-AF65-F5344CB8AC3E}">
        <p14:creationId xmlns:p14="http://schemas.microsoft.com/office/powerpoint/2010/main" val="97426779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py page with small circles">
    <p:bg>
      <p:bgPr>
        <a:solidFill>
          <a:srgbClr val="FFFFFF"/>
        </a:solidFill>
        <a:effectLst/>
      </p:bgPr>
    </p:bg>
    <p:spTree>
      <p:nvGrpSpPr>
        <p:cNvPr id="1" name=""/>
        <p:cNvGrpSpPr/>
        <p:nvPr/>
      </p:nvGrpSpPr>
      <p:grpSpPr>
        <a:xfrm>
          <a:off x="0" y="0"/>
          <a:ext cx="0" cy="0"/>
          <a:chOff x="0" y="0"/>
          <a:chExt cx="0" cy="0"/>
        </a:xfrm>
      </p:grpSpPr>
      <p:sp>
        <p:nvSpPr>
          <p:cNvPr id="138" name="Body Level One…"/>
          <p:cNvSpPr txBox="1">
            <a:spLocks noGrp="1"/>
          </p:cNvSpPr>
          <p:nvPr>
            <p:ph type="body" sz="quarter" idx="1" hasCustomPrompt="1"/>
          </p:nvPr>
        </p:nvSpPr>
        <p:spPr>
          <a:xfrm>
            <a:off x="1201340" y="11859862"/>
            <a:ext cx="21823761" cy="636980"/>
          </a:xfrm>
          <a:prstGeom prst="rect">
            <a:avLst/>
          </a:prstGeom>
        </p:spPr>
        <p:txBody>
          <a:bodyPr lIns="45718" tIns="45718" rIns="45718" bIns="45718">
            <a:normAutofit/>
          </a:bodyPr>
          <a:lstStyle>
            <a:lvl1pPr>
              <a:defRPr sz="3600">
                <a:solidFill>
                  <a:srgbClr val="FFFFFF"/>
                </a:solidFill>
              </a:defRPr>
            </a:lvl1pPr>
            <a:lvl2pPr>
              <a:defRPr sz="3600">
                <a:solidFill>
                  <a:srgbClr val="FFFFFF"/>
                </a:solidFill>
              </a:defRPr>
            </a:lvl2pPr>
            <a:lvl3pPr>
              <a:defRPr sz="3600">
                <a:solidFill>
                  <a:srgbClr val="FFFFFF"/>
                </a:solidFill>
              </a:defRPr>
            </a:lvl3pPr>
            <a:lvl4pPr>
              <a:defRPr sz="3600">
                <a:solidFill>
                  <a:srgbClr val="FFFFFF"/>
                </a:solidFill>
              </a:defRPr>
            </a:lvl4pPr>
            <a:lvl5pPr>
              <a:defRPr sz="3600">
                <a:solidFill>
                  <a:srgbClr val="FFFFFF"/>
                </a:solidFill>
              </a:defRPr>
            </a:lvl5pPr>
          </a:lstStyle>
          <a:p>
            <a:r>
              <a:t>Author and Date</a:t>
            </a:r>
          </a:p>
          <a:p>
            <a:pPr lvl="1"/>
            <a:endParaRPr/>
          </a:p>
          <a:p>
            <a:pPr lvl="2"/>
            <a:endParaRPr/>
          </a:p>
          <a:p>
            <a:pPr lvl="3"/>
            <a:endParaRPr/>
          </a:p>
          <a:p>
            <a:pPr lvl="4"/>
            <a:endParaRPr/>
          </a:p>
        </p:txBody>
      </p:sp>
      <p:sp>
        <p:nvSpPr>
          <p:cNvPr id="139" name="Line"/>
          <p:cNvSpPr/>
          <p:nvPr/>
        </p:nvSpPr>
        <p:spPr>
          <a:xfrm>
            <a:off x="1002900" y="2270918"/>
            <a:ext cx="22378200" cy="1"/>
          </a:xfrm>
          <a:prstGeom prst="line">
            <a:avLst/>
          </a:prstGeom>
          <a:ln w="25400">
            <a:solidFill>
              <a:srgbClr val="1B365D"/>
            </a:solidFill>
            <a:miter lim="400000"/>
          </a:ln>
        </p:spPr>
        <p:txBody>
          <a:bodyPr lIns="45718" tIns="45718" rIns="45718" bIns="45718"/>
          <a:lstStyle/>
          <a:p>
            <a:endParaRPr dirty="0"/>
          </a:p>
        </p:txBody>
      </p:sp>
      <p:sp>
        <p:nvSpPr>
          <p:cNvPr id="141" name="Slide Title"/>
          <p:cNvSpPr txBox="1">
            <a:spLocks noGrp="1"/>
          </p:cNvSpPr>
          <p:nvPr>
            <p:ph type="title" hasCustomPrompt="1"/>
          </p:nvPr>
        </p:nvSpPr>
        <p:spPr>
          <a:xfrm>
            <a:off x="1054096" y="830857"/>
            <a:ext cx="21971005" cy="1234680"/>
          </a:xfrm>
          <a:prstGeom prst="rect">
            <a:avLst/>
          </a:prstGeom>
        </p:spPr>
        <p:txBody>
          <a:bodyPr anchor="t"/>
          <a:lstStyle>
            <a:lvl1pPr defTabSz="2438337">
              <a:lnSpc>
                <a:spcPct val="80000"/>
              </a:lnSpc>
              <a:defRPr sz="6500" spc="130">
                <a:solidFill>
                  <a:srgbClr val="1B365D"/>
                </a:solidFill>
              </a:defRPr>
            </a:lvl1pPr>
          </a:lstStyle>
          <a:p>
            <a:r>
              <a:t>Slide Title</a:t>
            </a:r>
          </a:p>
        </p:txBody>
      </p:sp>
      <p:pic>
        <p:nvPicPr>
          <p:cNvPr id="142" name="LH&amp;CP_Logos_Primary Logo.png" descr="LH&amp;CP_Logos_Primary Logo.png"/>
          <p:cNvPicPr>
            <a:picLocks noChangeAspect="1"/>
          </p:cNvPicPr>
          <p:nvPr/>
        </p:nvPicPr>
        <p:blipFill>
          <a:blip r:embed="rId2"/>
          <a:stretch>
            <a:fillRect/>
          </a:stretch>
        </p:blipFill>
        <p:spPr>
          <a:xfrm>
            <a:off x="19217997" y="592270"/>
            <a:ext cx="4264573" cy="1542842"/>
          </a:xfrm>
          <a:prstGeom prst="rect">
            <a:avLst/>
          </a:prstGeom>
          <a:ln w="12700">
            <a:miter lim="400000"/>
          </a:ln>
        </p:spPr>
      </p:pic>
      <p:sp>
        <p:nvSpPr>
          <p:cNvPr id="143"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
        <p:nvSpPr>
          <p:cNvPr id="3" name="Text Placeholder 2">
            <a:extLst>
              <a:ext uri="{FF2B5EF4-FFF2-40B4-BE49-F238E27FC236}">
                <a16:creationId xmlns:a16="http://schemas.microsoft.com/office/drawing/2014/main" id="{9E75FB2F-CEA5-42F6-ADFD-1167BE19E737}"/>
              </a:ext>
            </a:extLst>
          </p:cNvPr>
          <p:cNvSpPr>
            <a:spLocks noGrp="1"/>
          </p:cNvSpPr>
          <p:nvPr>
            <p:ph type="body" sz="quarter" idx="10"/>
          </p:nvPr>
        </p:nvSpPr>
        <p:spPr>
          <a:xfrm>
            <a:off x="1201738" y="3036888"/>
            <a:ext cx="21823362" cy="8239125"/>
          </a:xfrm>
          <a:prstGeom prst="rect">
            <a:avLst/>
          </a:prstGeom>
        </p:spPr>
        <p:txBody>
          <a:bodyPr/>
          <a:lstStyle>
            <a:lvl1pPr marL="571500" indent="-571500">
              <a:spcAft>
                <a:spcPts val="600"/>
              </a:spcAft>
              <a:buFont typeface="Arial" panose="020B0604020202020204" pitchFamily="34" charset="0"/>
              <a:buChar char="•"/>
              <a:defRPr sz="4000" b="0" i="0"/>
            </a:lvl1pPr>
            <a:lvl2pPr marL="685800" indent="-685800">
              <a:buFont typeface="Arial" panose="020B0604020202020204" pitchFamily="34" charset="0"/>
              <a:buChar char="•"/>
              <a:defRPr sz="4000" b="0" i="0"/>
            </a:lvl2pPr>
            <a:lvl3pPr marL="2155825" indent="-685800">
              <a:spcAft>
                <a:spcPts val="600"/>
              </a:spcAft>
              <a:buFont typeface="Courier New" panose="02070309020205020404" pitchFamily="49" charset="0"/>
              <a:buChar char="o"/>
              <a:defRPr sz="4000" b="0" i="0"/>
            </a:lvl3pPr>
            <a:lvl4pPr marL="3233738" indent="-817563">
              <a:spcAft>
                <a:spcPts val="600"/>
              </a:spcAft>
              <a:buFont typeface="Wingdings" panose="05000000000000000000" pitchFamily="2" charset="2"/>
              <a:buChar char="§"/>
              <a:tabLst>
                <a:tab pos="1698625" algn="l"/>
              </a:tabLst>
              <a:defRPr sz="4000" b="0" i="0"/>
            </a:lvl4pPr>
            <a:lvl5pPr marL="4081463" indent="-685800">
              <a:spcAft>
                <a:spcPts val="600"/>
              </a:spcAft>
              <a:buFont typeface="Arial" panose="020B0604020202020204" pitchFamily="34" charset="0"/>
              <a:buChar char="•"/>
              <a:defRPr sz="4000" b="0" i="0"/>
            </a:lvl5pPr>
            <a:lvl6pPr marL="4930775" indent="-815975">
              <a:spcAft>
                <a:spcPts val="600"/>
              </a:spcAft>
              <a:buFont typeface="Courier New" panose="02070309020205020404" pitchFamily="49" charset="0"/>
              <a:buChar char="o"/>
              <a:defRPr sz="4000" b="0"/>
            </a:lvl6pPr>
            <a:lvl7pPr marL="5649913" indent="-719138">
              <a:spcAft>
                <a:spcPts val="600"/>
              </a:spcAft>
              <a:buFont typeface="Wingdings" panose="05000000000000000000" pitchFamily="2" charset="2"/>
              <a:buChar char="§"/>
              <a:defRPr sz="4000" b="0"/>
            </a:lvl7pPr>
            <a:lvl8pPr marL="685800" indent="0">
              <a:buFont typeface="Arial" panose="020B0604020202020204" pitchFamily="34" charset="0"/>
              <a:buNone/>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Image" descr="Image">
            <a:extLst>
              <a:ext uri="{FF2B5EF4-FFF2-40B4-BE49-F238E27FC236}">
                <a16:creationId xmlns:a16="http://schemas.microsoft.com/office/drawing/2014/main" id="{F3BD7D97-478A-46BB-8387-351AE580400E}"/>
              </a:ext>
            </a:extLst>
          </p:cNvPr>
          <p:cNvPicPr>
            <a:picLocks noChangeAspect="1"/>
          </p:cNvPicPr>
          <p:nvPr userDrawn="1"/>
        </p:nvPicPr>
        <p:blipFill>
          <a:blip r:embed="rId3"/>
          <a:stretch>
            <a:fillRect/>
          </a:stretch>
        </p:blipFill>
        <p:spPr>
          <a:xfrm>
            <a:off x="18704072" y="6327135"/>
            <a:ext cx="2646211" cy="2718521"/>
          </a:xfrm>
          <a:prstGeom prst="rect">
            <a:avLst/>
          </a:prstGeom>
          <a:ln w="12700">
            <a:miter lim="400000"/>
          </a:ln>
        </p:spPr>
      </p:pic>
      <p:pic>
        <p:nvPicPr>
          <p:cNvPr id="9" name="Image" descr="Image">
            <a:extLst>
              <a:ext uri="{FF2B5EF4-FFF2-40B4-BE49-F238E27FC236}">
                <a16:creationId xmlns:a16="http://schemas.microsoft.com/office/drawing/2014/main" id="{8CC4B47D-3DAB-4822-9A17-4D9F50556D9A}"/>
              </a:ext>
            </a:extLst>
          </p:cNvPr>
          <p:cNvPicPr>
            <a:picLocks noChangeAspect="1"/>
          </p:cNvPicPr>
          <p:nvPr userDrawn="1"/>
        </p:nvPicPr>
        <p:blipFill>
          <a:blip r:embed="rId4"/>
          <a:stretch>
            <a:fillRect/>
          </a:stretch>
        </p:blipFill>
        <p:spPr>
          <a:xfrm>
            <a:off x="20901078" y="8270553"/>
            <a:ext cx="2480022" cy="2718520"/>
          </a:xfrm>
          <a:prstGeom prst="rect">
            <a:avLst/>
          </a:prstGeom>
          <a:ln w="12700">
            <a:miter lim="400000"/>
          </a:ln>
        </p:spPr>
      </p:pic>
      <p:pic>
        <p:nvPicPr>
          <p:cNvPr id="10" name="Image" descr="Image">
            <a:extLst>
              <a:ext uri="{FF2B5EF4-FFF2-40B4-BE49-F238E27FC236}">
                <a16:creationId xmlns:a16="http://schemas.microsoft.com/office/drawing/2014/main" id="{EC833BA8-877D-451A-A712-6A9F5F33D16F}"/>
              </a:ext>
            </a:extLst>
          </p:cNvPr>
          <p:cNvPicPr>
            <a:picLocks noChangeAspect="1"/>
          </p:cNvPicPr>
          <p:nvPr userDrawn="1"/>
        </p:nvPicPr>
        <p:blipFill>
          <a:blip r:embed="rId5"/>
          <a:stretch>
            <a:fillRect/>
          </a:stretch>
        </p:blipFill>
        <p:spPr>
          <a:xfrm>
            <a:off x="18382293" y="9355902"/>
            <a:ext cx="2162785" cy="2068565"/>
          </a:xfrm>
          <a:prstGeom prst="rect">
            <a:avLst/>
          </a:prstGeom>
          <a:ln w="12700">
            <a:miter lim="400000"/>
          </a:ln>
        </p:spPr>
      </p:pic>
    </p:spTree>
    <p:extLst>
      <p:ext uri="{BB962C8B-B14F-4D97-AF65-F5344CB8AC3E}">
        <p14:creationId xmlns:p14="http://schemas.microsoft.com/office/powerpoint/2010/main" val="318918551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B365D"/>
        </a:solidFill>
        <a:effectLst/>
      </p:bgPr>
    </p:bg>
    <p:spTree>
      <p:nvGrpSpPr>
        <p:cNvPr id="1" name=""/>
        <p:cNvGrpSpPr/>
        <p:nvPr/>
      </p:nvGrpSpPr>
      <p:grpSpPr>
        <a:xfrm>
          <a:off x="0" y="0"/>
          <a:ext cx="0" cy="0"/>
          <a:chOff x="0" y="0"/>
          <a:chExt cx="0" cy="0"/>
        </a:xfrm>
      </p:grpSpPr>
      <p:sp>
        <p:nvSpPr>
          <p:cNvPr id="2" name="Divider page"/>
          <p:cNvSpPr txBox="1">
            <a:spLocks noGrp="1"/>
          </p:cNvSpPr>
          <p:nvPr>
            <p:ph type="title" hasCustomPrompt="1"/>
          </p:nvPr>
        </p:nvSpPr>
        <p:spPr>
          <a:xfrm>
            <a:off x="1663695" y="2584433"/>
            <a:ext cx="21971006" cy="4648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t>Divider page</a:t>
            </a:r>
          </a:p>
        </p:txBody>
      </p:sp>
      <p:pic>
        <p:nvPicPr>
          <p:cNvPr id="3" name="Image" descr="Image"/>
          <p:cNvPicPr>
            <a:picLocks noChangeAspect="1"/>
          </p:cNvPicPr>
          <p:nvPr/>
        </p:nvPicPr>
        <p:blipFill>
          <a:blip r:embed="rId13"/>
          <a:stretch>
            <a:fillRect/>
          </a:stretch>
        </p:blipFill>
        <p:spPr>
          <a:xfrm rot="19281127">
            <a:off x="20320449" y="6456536"/>
            <a:ext cx="4216202" cy="2259147"/>
          </a:xfrm>
          <a:prstGeom prst="rect">
            <a:avLst/>
          </a:prstGeom>
          <a:ln w="12700">
            <a:miter lim="400000"/>
          </a:ln>
        </p:spPr>
      </p:pic>
      <p:pic>
        <p:nvPicPr>
          <p:cNvPr id="4" name="Image" descr="Image"/>
          <p:cNvPicPr>
            <a:picLocks noChangeAspect="1"/>
          </p:cNvPicPr>
          <p:nvPr/>
        </p:nvPicPr>
        <p:blipFill>
          <a:blip r:embed="rId14"/>
          <a:stretch>
            <a:fillRect/>
          </a:stretch>
        </p:blipFill>
        <p:spPr>
          <a:xfrm rot="20045788">
            <a:off x="3182167" y="10889808"/>
            <a:ext cx="3454030" cy="4152292"/>
          </a:xfrm>
          <a:prstGeom prst="rect">
            <a:avLst/>
          </a:prstGeom>
          <a:ln w="12700">
            <a:miter lim="400000"/>
          </a:ln>
        </p:spPr>
      </p:pic>
      <p:pic>
        <p:nvPicPr>
          <p:cNvPr id="5" name="Image" descr="Image"/>
          <p:cNvPicPr>
            <a:picLocks noChangeAspect="1"/>
          </p:cNvPicPr>
          <p:nvPr/>
        </p:nvPicPr>
        <p:blipFill>
          <a:blip r:embed="rId15"/>
          <a:stretch>
            <a:fillRect/>
          </a:stretch>
        </p:blipFill>
        <p:spPr>
          <a:xfrm>
            <a:off x="15362972" y="11517878"/>
            <a:ext cx="4152346" cy="4152292"/>
          </a:xfrm>
          <a:prstGeom prst="rect">
            <a:avLst/>
          </a:prstGeom>
          <a:ln w="12700">
            <a:miter lim="400000"/>
          </a:ln>
        </p:spPr>
      </p:pic>
      <p:pic>
        <p:nvPicPr>
          <p:cNvPr id="6" name="Image" descr="Image"/>
          <p:cNvPicPr>
            <a:picLocks noChangeAspect="1"/>
          </p:cNvPicPr>
          <p:nvPr/>
        </p:nvPicPr>
        <p:blipFill>
          <a:blip r:embed="rId16"/>
          <a:stretch>
            <a:fillRect/>
          </a:stretch>
        </p:blipFill>
        <p:spPr>
          <a:xfrm rot="8641063">
            <a:off x="7624440" y="-718444"/>
            <a:ext cx="4484137" cy="2402714"/>
          </a:xfrm>
          <a:prstGeom prst="rect">
            <a:avLst/>
          </a:prstGeom>
          <a:ln w="12700">
            <a:miter lim="400000"/>
          </a:ln>
        </p:spPr>
      </p:pic>
      <p:pic>
        <p:nvPicPr>
          <p:cNvPr id="7" name="LH&amp;CP_Logos_Primary logo WO 1.png" descr="LH&amp;CP_Logos_Primary logo WO 1.png"/>
          <p:cNvPicPr>
            <a:picLocks noChangeAspect="1"/>
          </p:cNvPicPr>
          <p:nvPr/>
        </p:nvPicPr>
        <p:blipFill>
          <a:blip r:embed="rId17"/>
          <a:stretch>
            <a:fillRect/>
          </a:stretch>
        </p:blipFill>
        <p:spPr>
          <a:xfrm>
            <a:off x="19217997" y="592270"/>
            <a:ext cx="4264572" cy="1542842"/>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65" r:id="rId1"/>
    <p:sldLayoutId id="2147483650" r:id="rId2"/>
    <p:sldLayoutId id="2147483664" r:id="rId3"/>
    <p:sldLayoutId id="2147483662" r:id="rId4"/>
    <p:sldLayoutId id="2147483669" r:id="rId5"/>
    <p:sldLayoutId id="2147483671" r:id="rId6"/>
    <p:sldLayoutId id="2147483668" r:id="rId7"/>
    <p:sldLayoutId id="2147483666" r:id="rId8"/>
    <p:sldLayoutId id="2147483667" r:id="rId9"/>
    <p:sldLayoutId id="2147483670" r:id="rId10"/>
    <p:sldLayoutId id="2147483661" r:id="rId11"/>
  </p:sldLayoutIdLst>
  <p:transition spd="med"/>
  <p:txStyles>
    <p:titleStyle>
      <a:lvl1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1pPr>
      <a:lvl2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2pPr>
      <a:lvl3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3pPr>
      <a:lvl4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4pPr>
      <a:lvl5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5pPr>
      <a:lvl6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6pPr>
      <a:lvl7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7pPr>
      <a:lvl8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9pPr>
    </p:titleStyle>
    <p:bodyStyle>
      <a:lvl1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1pPr>
      <a:lvl2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2pPr>
      <a:lvl3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3pPr>
      <a:lvl4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4pPr>
      <a:lvl5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5pPr>
      <a:lvl6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6pPr>
      <a:lvl7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7pPr>
      <a:lvl8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p:bodyStyle>
    <p:otherStyle>
      <a:lvl1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www.kingsfund.org.uk/publications/population-health-approach?gclid=EAIaIQobChMI8dWWp_ig-wIVCLbtCh2IKQ7REAAYASAAEgL2w_D_BwE"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itle 2"/>
          <p:cNvSpPr txBox="1">
            <a:spLocks noGrp="1"/>
          </p:cNvSpPr>
          <p:nvPr>
            <p:ph type="title"/>
          </p:nvPr>
        </p:nvSpPr>
        <p:spPr>
          <a:prstGeom prst="rect">
            <a:avLst/>
          </a:prstGeom>
        </p:spPr>
        <p:txBody>
          <a:bodyPr>
            <a:normAutofit/>
          </a:bodyPr>
          <a:lstStyle/>
          <a:p>
            <a:r>
              <a:rPr lang="en-GB" sz="11500" dirty="0"/>
              <a:t>Public Involvement Workshop</a:t>
            </a:r>
            <a:endParaRPr sz="11500" dirty="0"/>
          </a:p>
        </p:txBody>
      </p:sp>
      <p:sp>
        <p:nvSpPr>
          <p:cNvPr id="188" name="Text Placeholder 3"/>
          <p:cNvSpPr>
            <a:spLocks noGrp="1"/>
          </p:cNvSpPr>
          <p:nvPr>
            <p:ph type="body" sz="quarter"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Autofit/>
          </a:bodyPr>
          <a:lstStyle/>
          <a:p>
            <a:r>
              <a:rPr lang="en-GB" sz="7200" dirty="0">
                <a:solidFill>
                  <a:srgbClr val="000000"/>
                </a:solidFill>
              </a:rPr>
              <a:t>Planned Care</a:t>
            </a:r>
            <a:endParaRPr sz="7200" dirty="0">
              <a:solidFill>
                <a:srgbClr val="000000"/>
              </a:solidFill>
            </a:endParaRPr>
          </a:p>
        </p:txBody>
      </p:sp>
      <p:sp>
        <p:nvSpPr>
          <p:cNvPr id="186" name="Text Placeholder 1"/>
          <p:cNvSpPr txBox="1">
            <a:spLocks noGrp="1"/>
          </p:cNvSpPr>
          <p:nvPr>
            <p:ph type="body" sz="quarter" idx="1"/>
          </p:nvPr>
        </p:nvSpPr>
        <p:spPr>
          <a:xfrm>
            <a:off x="1663697" y="7203806"/>
            <a:ext cx="21971004" cy="864191"/>
          </a:xfrm>
          <a:prstGeom prst="rect">
            <a:avLst/>
          </a:prstGeom>
        </p:spPr>
        <p:txBody>
          <a:bodyPr>
            <a:normAutofit lnSpcReduction="10000"/>
          </a:bodyPr>
          <a:lstStyle/>
          <a:p>
            <a:r>
              <a:rPr lang="en-GB" sz="5400" dirty="0"/>
              <a:t>March 2023</a:t>
            </a:r>
            <a:endParaRPr sz="54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health (3)</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823362"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5400" dirty="0">
                <a:latin typeface="Arial" panose="020B0604020202020204" pitchFamily="34" charset="0"/>
                <a:ea typeface="Calibri" panose="020F0502020204030204" pitchFamily="34" charset="0"/>
                <a:cs typeface="Arial" panose="020B0604020202020204" pitchFamily="34" charset="0"/>
              </a:rPr>
              <a:t>How we will meet these needs in Leeds?</a:t>
            </a:r>
          </a:p>
          <a:p>
            <a:pPr marL="0" indent="0">
              <a:buNone/>
            </a:pPr>
            <a:endParaRPr lang="en-GB" sz="4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GB" sz="4800" dirty="0">
                <a:latin typeface="Arial" panose="020B0604020202020204" pitchFamily="34" charset="0"/>
              </a:rPr>
              <a:t>These boards are r</a:t>
            </a:r>
            <a:r>
              <a:rPr lang="en-GB" sz="4800" b="0" i="0" u="none" strike="noStrike" baseline="0" dirty="0">
                <a:solidFill>
                  <a:srgbClr val="000000"/>
                </a:solidFill>
                <a:latin typeface="Arial" panose="020B0604020202020204" pitchFamily="34" charset="0"/>
              </a:rPr>
              <a:t>esponsible for improving (or driving improvements in) the outcomes, experience and value of NHS spend for their respective population…</a:t>
            </a:r>
          </a:p>
          <a:p>
            <a:pPr marL="0" indent="0">
              <a:buNone/>
            </a:pPr>
            <a:endParaRPr lang="en-GB" sz="2000" b="0" i="0" u="none" strike="noStrike" baseline="0" dirty="0">
              <a:solidFill>
                <a:srgbClr val="000000"/>
              </a:solidFill>
              <a:latin typeface="Arial" panose="020B0604020202020204" pitchFamily="34" charset="0"/>
            </a:endParaRPr>
          </a:p>
          <a:p>
            <a:pPr marL="0" indent="0">
              <a:buNone/>
            </a:pPr>
            <a:r>
              <a:rPr lang="en-GB" sz="4800" b="0" i="0" u="none" strike="noStrike" baseline="0" dirty="0">
                <a:solidFill>
                  <a:srgbClr val="000000"/>
                </a:solidFill>
                <a:latin typeface="Arial" panose="020B0604020202020204" pitchFamily="34" charset="0"/>
              </a:rPr>
              <a:t>Working across organisations, across sectors, and focussed on people's needs. </a:t>
            </a:r>
            <a:endParaRPr lang="en-GB" sz="4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4800" dirty="0">
              <a:effectLst/>
              <a:latin typeface="Arial" panose="020B0604020202020204" pitchFamily="34" charset="0"/>
              <a:ea typeface="Calibri" panose="020F0502020204030204" pitchFamily="34" charset="0"/>
              <a:cs typeface="Arial" panose="020B0604020202020204" pitchFamily="34" charset="0"/>
            </a:endParaRPr>
          </a:p>
          <a:p>
            <a:endParaRPr lang="en-GB" sz="4400" dirty="0">
              <a:latin typeface="Arial" panose="020B0604020202020204" pitchFamily="34" charset="0"/>
              <a:cs typeface="Arial" panose="020B0604020202020204" pitchFamily="34" charset="0"/>
            </a:endParaRPr>
          </a:p>
        </p:txBody>
      </p:sp>
      <p:pic>
        <p:nvPicPr>
          <p:cNvPr id="7" name="Picture 6" descr="An image showing the different population boards and care delivery board:&#10;&#10;Population boards: maternity, children, healthy adults, long-term conditions, people with a learning disability and neurodiversity, mental health, cancer, frailty and end of life&#10;&#10;Care delivery boards - planned care, same-day response">
            <a:extLst>
              <a:ext uri="{FF2B5EF4-FFF2-40B4-BE49-F238E27FC236}">
                <a16:creationId xmlns:a16="http://schemas.microsoft.com/office/drawing/2014/main" id="{25306F9E-163F-4185-B0D6-895D0B28B2B3}"/>
              </a:ext>
            </a:extLst>
          </p:cNvPr>
          <p:cNvPicPr>
            <a:picLocks noChangeAspect="1"/>
          </p:cNvPicPr>
          <p:nvPr/>
        </p:nvPicPr>
        <p:blipFill>
          <a:blip r:embed="rId2"/>
          <a:stretch>
            <a:fillRect/>
          </a:stretch>
        </p:blipFill>
        <p:spPr>
          <a:xfrm>
            <a:off x="3910519" y="4194446"/>
            <a:ext cx="16600757" cy="6030034"/>
          </a:xfrm>
          <a:prstGeom prst="rect">
            <a:avLst/>
          </a:prstGeom>
        </p:spPr>
      </p:pic>
    </p:spTree>
    <p:extLst>
      <p:ext uri="{BB962C8B-B14F-4D97-AF65-F5344CB8AC3E}">
        <p14:creationId xmlns:p14="http://schemas.microsoft.com/office/powerpoint/2010/main" val="121289077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health (4)</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7" y="2520462"/>
            <a:ext cx="21670619" cy="10364681"/>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6000" dirty="0">
                <a:latin typeface="Arial" panose="020B0604020202020204" pitchFamily="34" charset="0"/>
                <a:cs typeface="Arial" panose="020B0604020202020204" pitchFamily="34" charset="0"/>
              </a:rPr>
              <a:t>Planned Care Delivery Board scope:</a:t>
            </a:r>
          </a:p>
          <a:p>
            <a:pPr>
              <a:spcAft>
                <a:spcPts val="0"/>
              </a:spcAft>
            </a:pPr>
            <a:r>
              <a:rPr lang="en-GB" dirty="0">
                <a:effectLst/>
                <a:latin typeface="Arial" panose="020B0604020202020204" pitchFamily="34" charset="0"/>
                <a:ea typeface="Calibri" panose="020F0502020204030204" pitchFamily="34" charset="0"/>
                <a:cs typeface="Arial" panose="020B0604020202020204" pitchFamily="34" charset="0"/>
              </a:rPr>
              <a:t>Planned care is also known as ‘elective’ care. </a:t>
            </a:r>
          </a:p>
          <a:p>
            <a:pPr>
              <a:spcAft>
                <a:spcPts val="0"/>
              </a:spcAft>
            </a:pPr>
            <a:r>
              <a:rPr lang="en-GB" dirty="0">
                <a:effectLst/>
                <a:latin typeface="Arial" panose="020B0604020202020204" pitchFamily="34" charset="0"/>
                <a:ea typeface="Calibri" panose="020F0502020204030204" pitchFamily="34" charset="0"/>
                <a:cs typeface="Arial" panose="020B0604020202020204" pitchFamily="34" charset="0"/>
              </a:rPr>
              <a:t>It is treatment that people have to help manage a health problem, rather than emergency treatment for an urgent medical condition, or following a serious accident for example. </a:t>
            </a:r>
          </a:p>
          <a:p>
            <a:pPr>
              <a:spcAft>
                <a:spcPts val="0"/>
              </a:spcAft>
            </a:pPr>
            <a:r>
              <a:rPr lang="en-GB" dirty="0">
                <a:effectLst/>
                <a:latin typeface="Arial" panose="020B0604020202020204" pitchFamily="34" charset="0"/>
                <a:ea typeface="Calibri" panose="020F0502020204030204" pitchFamily="34" charset="0"/>
                <a:cs typeface="Arial" panose="020B0604020202020204" pitchFamily="34" charset="0"/>
              </a:rPr>
              <a:t>Planned care refers to the different stages of someone’s medical journey which covers being referred, receiving treatment, having tests, and sometimes an onward management plan</a:t>
            </a:r>
          </a:p>
          <a:p>
            <a:pPr>
              <a:spcAft>
                <a:spcPts val="0"/>
              </a:spcAft>
            </a:pPr>
            <a:r>
              <a:rPr lang="en-GB" dirty="0">
                <a:effectLst/>
                <a:latin typeface="Arial" panose="020B0604020202020204" pitchFamily="34" charset="0"/>
                <a:ea typeface="Calibri" panose="020F0502020204030204" pitchFamily="34" charset="0"/>
                <a:cs typeface="Arial" panose="020B0604020202020204" pitchFamily="34" charset="0"/>
              </a:rPr>
              <a:t>People are usually referred for planned care by a GP or another healthcare professional.</a:t>
            </a:r>
          </a:p>
          <a:p>
            <a:pPr>
              <a:spcAft>
                <a:spcPts val="0"/>
              </a:spcAft>
            </a:pPr>
            <a:r>
              <a:rPr lang="en-GB" dirty="0">
                <a:effectLst/>
                <a:latin typeface="Arial" panose="020B0604020202020204" pitchFamily="34" charset="0"/>
                <a:ea typeface="Calibri" panose="020F0502020204030204" pitchFamily="34" charset="0"/>
                <a:cs typeface="Arial" panose="020B0604020202020204" pitchFamily="34" charset="0"/>
              </a:rPr>
              <a:t>Planned care refers to services for pre-arranged health appointments either in a community setting or in hospital</a:t>
            </a:r>
          </a:p>
          <a:p>
            <a:pPr>
              <a:spcAft>
                <a:spcPts val="0"/>
              </a:spcAft>
            </a:pPr>
            <a:r>
              <a:rPr lang="en-GB" dirty="0">
                <a:effectLst/>
                <a:latin typeface="Arial" panose="020B0604020202020204" pitchFamily="34" charset="0"/>
                <a:ea typeface="Calibri" panose="020F0502020204030204" pitchFamily="34" charset="0"/>
                <a:cs typeface="Arial" panose="020B0604020202020204" pitchFamily="34" charset="0"/>
              </a:rPr>
              <a:t>Planned care can cover many different medical procedures including joint replacements and cataract surgery as well as the management of conditions in community settings. </a:t>
            </a:r>
          </a:p>
          <a:p>
            <a:pPr>
              <a:spcAft>
                <a:spcPts val="0"/>
              </a:spcAft>
            </a:pPr>
            <a:r>
              <a:rPr lang="en-GB" dirty="0">
                <a:effectLst/>
                <a:latin typeface="Arial" panose="020B0604020202020204" pitchFamily="34" charset="0"/>
                <a:ea typeface="Calibri" panose="020F0502020204030204" pitchFamily="34" charset="0"/>
                <a:cs typeface="Arial" panose="020B0604020202020204" pitchFamily="34" charset="0"/>
              </a:rPr>
              <a:t>It also includes diagnostics which are tests that are carried out to detect diseases such as cancer and other serious medical conditions. </a:t>
            </a:r>
          </a:p>
          <a:p>
            <a:pPr>
              <a:spcAft>
                <a:spcPts val="0"/>
              </a:spcAft>
            </a:pPr>
            <a:r>
              <a:rPr lang="en-GB" dirty="0">
                <a:effectLst/>
                <a:latin typeface="Arial" panose="020B0604020202020204" pitchFamily="34" charset="0"/>
                <a:ea typeface="Calibri" panose="020F0502020204030204" pitchFamily="34" charset="0"/>
                <a:cs typeface="Arial" panose="020B0604020202020204" pitchFamily="34" charset="0"/>
              </a:rPr>
              <a:t>Most planned care procedures are done as day cases, where patients leave hospital on the day of the procedure. Sometimes patients have to stay in hospital overnight or a bit longer if necessary.</a:t>
            </a:r>
          </a:p>
          <a:p>
            <a:pPr marL="0" indent="0">
              <a:buNone/>
            </a:pPr>
            <a:endParaRPr lang="en-GB"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995346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health (5)</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13525939"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5400" dirty="0">
                <a:latin typeface="Arial" panose="020B0604020202020204" pitchFamily="34" charset="0"/>
                <a:cs typeface="Arial" panose="020B0604020202020204" pitchFamily="34" charset="0"/>
              </a:rPr>
              <a:t>Boards will be made up of senior representatives from across the health and care partnership.</a:t>
            </a:r>
          </a:p>
          <a:p>
            <a:pPr marL="0" indent="0">
              <a:buNone/>
            </a:pPr>
            <a:endParaRPr lang="en-GB" sz="5400" dirty="0">
              <a:latin typeface="Arial" panose="020B0604020202020204" pitchFamily="34" charset="0"/>
              <a:cs typeface="Arial" panose="020B0604020202020204" pitchFamily="34" charset="0"/>
            </a:endParaRPr>
          </a:p>
          <a:p>
            <a:pPr marL="0" indent="0">
              <a:buNone/>
            </a:pPr>
            <a:r>
              <a:rPr lang="en-GB" sz="5400" dirty="0">
                <a:latin typeface="Arial" panose="020B0604020202020204" pitchFamily="34" charset="0"/>
                <a:cs typeface="Arial" panose="020B0604020202020204" pitchFamily="34" charset="0"/>
              </a:rPr>
              <a:t>The boards will be </a:t>
            </a:r>
            <a:endParaRPr lang="en-GB" sz="3200" b="0" i="0" u="none" strike="noStrike" baseline="0" dirty="0">
              <a:solidFill>
                <a:srgbClr val="000000"/>
              </a:solidFill>
              <a:latin typeface="Arial" panose="020B0604020202020204" pitchFamily="34" charset="0"/>
            </a:endParaRPr>
          </a:p>
          <a:p>
            <a:r>
              <a:rPr lang="en-GB" sz="4800" b="1" i="0" u="none" strike="noStrike" baseline="0" dirty="0">
                <a:solidFill>
                  <a:srgbClr val="000000"/>
                </a:solidFill>
                <a:latin typeface="Arial" panose="020B0604020202020204" pitchFamily="34" charset="0"/>
              </a:rPr>
              <a:t>Broad enough </a:t>
            </a:r>
            <a:r>
              <a:rPr lang="en-GB" sz="4800" b="0" i="0" u="none" strike="noStrike" baseline="0" dirty="0">
                <a:solidFill>
                  <a:srgbClr val="000000"/>
                </a:solidFill>
                <a:latin typeface="Arial" panose="020B0604020202020204" pitchFamily="34" charset="0"/>
              </a:rPr>
              <a:t>(to represent all partners)</a:t>
            </a:r>
          </a:p>
          <a:p>
            <a:r>
              <a:rPr lang="en-GB" sz="4800" b="1" i="0" u="none" strike="noStrike" baseline="0" dirty="0">
                <a:solidFill>
                  <a:srgbClr val="000000"/>
                </a:solidFill>
                <a:latin typeface="Arial" panose="020B0604020202020204" pitchFamily="34" charset="0"/>
              </a:rPr>
              <a:t>Senior enough </a:t>
            </a:r>
            <a:r>
              <a:rPr lang="en-GB" sz="4800" b="0" i="0" u="none" strike="noStrike" baseline="0" dirty="0">
                <a:solidFill>
                  <a:srgbClr val="000000"/>
                </a:solidFill>
                <a:latin typeface="Arial" panose="020B0604020202020204" pitchFamily="34" charset="0"/>
              </a:rPr>
              <a:t>(to take critical decisions)</a:t>
            </a:r>
          </a:p>
          <a:p>
            <a:r>
              <a:rPr lang="en-GB" sz="4800" b="1" i="0" u="none" strike="noStrike" baseline="0" dirty="0">
                <a:solidFill>
                  <a:srgbClr val="000000"/>
                </a:solidFill>
                <a:latin typeface="Arial" panose="020B0604020202020204" pitchFamily="34" charset="0"/>
              </a:rPr>
              <a:t>Small enough </a:t>
            </a:r>
            <a:r>
              <a:rPr lang="en-GB" sz="4800" b="0" i="0" u="none" strike="noStrike" baseline="0" dirty="0">
                <a:solidFill>
                  <a:srgbClr val="000000"/>
                </a:solidFill>
                <a:latin typeface="Arial" panose="020B0604020202020204" pitchFamily="34" charset="0"/>
              </a:rPr>
              <a:t>(to make these decisions)</a:t>
            </a:r>
          </a:p>
          <a:p>
            <a:pPr marL="0" indent="0">
              <a:buNone/>
            </a:pPr>
            <a:endParaRPr lang="en-GB" sz="4800" dirty="0">
              <a:latin typeface="Arial" panose="020B0604020202020204" pitchFamily="34" charset="0"/>
              <a:cs typeface="Arial" panose="020B0604020202020204" pitchFamily="34" charset="0"/>
            </a:endParaRPr>
          </a:p>
        </p:txBody>
      </p:sp>
      <p:pic>
        <p:nvPicPr>
          <p:cNvPr id="7" name="Picture 6" descr="Image showing the different organisations that make up the population board including:&#10;&#10;Chair&#10;Leeds Teaching Hospitals Trust&#10;Leeds Community Healthcare&#10;Local authority&#10;Integrated Care Board in Leeds&#10;Public Health&#10;Third sector&#10;General Practice&#10;Leeds and York Partnership Foundation Trust&#10;two clinical leads&#10;Citizen rep">
            <a:extLst>
              <a:ext uri="{FF2B5EF4-FFF2-40B4-BE49-F238E27FC236}">
                <a16:creationId xmlns:a16="http://schemas.microsoft.com/office/drawing/2014/main" id="{872BA932-470B-4CA4-943C-1ECDC2FB834B}"/>
              </a:ext>
            </a:extLst>
          </p:cNvPr>
          <p:cNvPicPr>
            <a:picLocks noChangeAspect="1"/>
          </p:cNvPicPr>
          <p:nvPr/>
        </p:nvPicPr>
        <p:blipFill>
          <a:blip r:embed="rId2"/>
          <a:stretch>
            <a:fillRect/>
          </a:stretch>
        </p:blipFill>
        <p:spPr>
          <a:xfrm>
            <a:off x="14377993" y="2972260"/>
            <a:ext cx="9264711" cy="9361507"/>
          </a:xfrm>
          <a:prstGeom prst="rect">
            <a:avLst/>
          </a:prstGeom>
        </p:spPr>
      </p:pic>
    </p:spTree>
    <p:extLst>
      <p:ext uri="{BB962C8B-B14F-4D97-AF65-F5344CB8AC3E}">
        <p14:creationId xmlns:p14="http://schemas.microsoft.com/office/powerpoint/2010/main" val="83678902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health (6)</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580441"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6600" dirty="0">
                <a:latin typeface="Arial" panose="020B0604020202020204" pitchFamily="34" charset="0"/>
                <a:cs typeface="Arial" panose="020B0604020202020204" pitchFamily="34" charset="0"/>
              </a:rPr>
              <a:t>What sort of decisions will the boards make?</a:t>
            </a:r>
          </a:p>
          <a:p>
            <a:r>
              <a:rPr lang="en-GB" sz="5400" dirty="0">
                <a:latin typeface="Arial" panose="020B0604020202020204" pitchFamily="34" charset="0"/>
                <a:cs typeface="Arial" panose="020B0604020202020204" pitchFamily="34" charset="0"/>
              </a:rPr>
              <a:t>Where to allocate funding</a:t>
            </a:r>
          </a:p>
          <a:p>
            <a:r>
              <a:rPr lang="en-GB" sz="5400" dirty="0">
                <a:latin typeface="Arial" panose="020B0604020202020204" pitchFamily="34" charset="0"/>
                <a:cs typeface="Arial" panose="020B0604020202020204" pitchFamily="34" charset="0"/>
              </a:rPr>
              <a:t>When to make changes to services</a:t>
            </a:r>
          </a:p>
          <a:p>
            <a:r>
              <a:rPr lang="en-GB" sz="5400" dirty="0">
                <a:latin typeface="Arial" panose="020B0604020202020204" pitchFamily="34" charset="0"/>
                <a:cs typeface="Arial" panose="020B0604020202020204" pitchFamily="34" charset="0"/>
              </a:rPr>
              <a:t>What the priorities are</a:t>
            </a:r>
          </a:p>
          <a:p>
            <a:r>
              <a:rPr lang="en-GB" sz="5400" dirty="0">
                <a:latin typeface="Arial" panose="020B0604020202020204" pitchFamily="34" charset="0"/>
                <a:cs typeface="Arial" panose="020B0604020202020204" pitchFamily="34" charset="0"/>
              </a:rPr>
              <a:t>How to deliver value (value for money)</a:t>
            </a:r>
          </a:p>
          <a:p>
            <a:endParaRPr lang="en-GB" sz="5400" dirty="0">
              <a:latin typeface="Arial" panose="020B0604020202020204" pitchFamily="34" charset="0"/>
              <a:cs typeface="Arial" panose="020B0604020202020204" pitchFamily="34" charset="0"/>
            </a:endParaRPr>
          </a:p>
          <a:p>
            <a:pPr marL="0" indent="0">
              <a:buNone/>
            </a:pPr>
            <a:r>
              <a:rPr lang="en-GB" sz="5400" dirty="0">
                <a:latin typeface="Arial" panose="020B0604020202020204" pitchFamily="34" charset="0"/>
                <a:cs typeface="Arial" panose="020B0604020202020204" pitchFamily="34" charset="0"/>
              </a:rPr>
              <a:t>It is essential that we involve people in this decision-making process. This workshop builds on our involvement so far and gives us an opportunity to plan future involvement together.</a:t>
            </a:r>
            <a:endParaRPr lang="en-GB" sz="5400" b="0" i="0" u="none" strike="noStrike" baseline="0" dirty="0">
              <a:solidFill>
                <a:srgbClr val="000000"/>
              </a:solidFill>
              <a:latin typeface="Arial" panose="020B0604020202020204" pitchFamily="34" charset="0"/>
            </a:endParaRPr>
          </a:p>
          <a:p>
            <a:pPr marL="0" indent="0">
              <a:buNone/>
            </a:pPr>
            <a:endParaRPr lang="en-GB"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658525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Experience of planned care</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580441"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spcAft>
                <a:spcPts val="0"/>
              </a:spcAft>
              <a:buNone/>
            </a:pPr>
            <a:r>
              <a:rPr lang="en-GB" sz="5400" dirty="0">
                <a:latin typeface="Arial" panose="020B0604020202020204" pitchFamily="34" charset="0"/>
                <a:cs typeface="Arial" panose="020B0604020202020204" pitchFamily="34" charset="0"/>
              </a:rPr>
              <a:t>In Leeds we want to commission (plan and pay for) and provide care that is:</a:t>
            </a:r>
          </a:p>
          <a:p>
            <a:pPr>
              <a:spcAft>
                <a:spcPts val="0"/>
              </a:spcAft>
            </a:pPr>
            <a:r>
              <a:rPr lang="en-GB" sz="5400" dirty="0">
                <a:latin typeface="Arial" panose="020B0604020202020204" pitchFamily="34" charset="0"/>
                <a:cs typeface="Arial" panose="020B0604020202020204" pitchFamily="34" charset="0"/>
              </a:rPr>
              <a:t>Safe</a:t>
            </a:r>
          </a:p>
          <a:p>
            <a:pPr>
              <a:spcAft>
                <a:spcPts val="0"/>
              </a:spcAft>
            </a:pPr>
            <a:r>
              <a:rPr lang="en-GB" sz="5400" dirty="0">
                <a:latin typeface="Arial" panose="020B0604020202020204" pitchFamily="34" charset="0"/>
                <a:cs typeface="Arial" panose="020B0604020202020204" pitchFamily="34" charset="0"/>
              </a:rPr>
              <a:t>Sustainable</a:t>
            </a:r>
          </a:p>
          <a:p>
            <a:pPr>
              <a:spcAft>
                <a:spcPts val="0"/>
              </a:spcAft>
            </a:pPr>
            <a:r>
              <a:rPr lang="en-GB" sz="5400" dirty="0">
                <a:latin typeface="Arial" panose="020B0604020202020204" pitchFamily="34" charset="0"/>
                <a:cs typeface="Arial" panose="020B0604020202020204" pitchFamily="34" charset="0"/>
              </a:rPr>
              <a:t>Patient-centred</a:t>
            </a:r>
          </a:p>
          <a:p>
            <a:pPr>
              <a:spcAft>
                <a:spcPts val="0"/>
              </a:spcAft>
            </a:pPr>
            <a:r>
              <a:rPr lang="en-GB" sz="5400" dirty="0">
                <a:latin typeface="Arial" panose="020B0604020202020204" pitchFamily="34" charset="0"/>
                <a:cs typeface="Arial" panose="020B0604020202020204" pitchFamily="34" charset="0"/>
              </a:rPr>
              <a:t>Value for money</a:t>
            </a:r>
          </a:p>
          <a:p>
            <a:pPr marL="0" indent="0">
              <a:spcAft>
                <a:spcPts val="0"/>
              </a:spcAft>
              <a:buNone/>
            </a:pPr>
            <a:endParaRPr lang="en-GB" sz="2400" dirty="0">
              <a:latin typeface="Arial" panose="020B0604020202020204" pitchFamily="34" charset="0"/>
              <a:cs typeface="Arial" panose="020B0604020202020204" pitchFamily="34" charset="0"/>
            </a:endParaRPr>
          </a:p>
          <a:p>
            <a:pPr marL="0" indent="0">
              <a:spcAft>
                <a:spcPts val="0"/>
              </a:spcAft>
              <a:buNone/>
            </a:pPr>
            <a:r>
              <a:rPr lang="en-GB" sz="5400" dirty="0">
                <a:latin typeface="Arial" panose="020B0604020202020204" pitchFamily="34" charset="0"/>
                <a:cs typeface="Arial" panose="020B0604020202020204" pitchFamily="34" charset="0"/>
              </a:rPr>
              <a:t>We cannot do this without understanding the needs, preferences and experiences of people in our population.</a:t>
            </a:r>
          </a:p>
          <a:p>
            <a:pPr marL="0" indent="0">
              <a:spcAft>
                <a:spcPts val="0"/>
              </a:spcAft>
              <a:buNone/>
            </a:pPr>
            <a:endParaRPr lang="en-GB" sz="2400" dirty="0">
              <a:latin typeface="Arial" panose="020B0604020202020204" pitchFamily="34" charset="0"/>
              <a:cs typeface="Arial" panose="020B0604020202020204" pitchFamily="34" charset="0"/>
            </a:endParaRPr>
          </a:p>
          <a:p>
            <a:pPr marL="0" indent="0">
              <a:spcAft>
                <a:spcPts val="0"/>
              </a:spcAft>
              <a:buNone/>
            </a:pPr>
            <a:r>
              <a:rPr lang="en-GB" sz="5400" dirty="0">
                <a:latin typeface="Arial" panose="020B0604020202020204" pitchFamily="34" charset="0"/>
                <a:cs typeface="Arial" panose="020B0604020202020204" pitchFamily="34" charset="0"/>
              </a:rPr>
              <a:t>We are committed to 'starting with what we know' about people's experiences and engaging on the gaps in our knowledge.</a:t>
            </a:r>
          </a:p>
          <a:p>
            <a:pPr marL="0" indent="0">
              <a:spcAft>
                <a:spcPts val="0"/>
              </a:spcAft>
              <a:buNone/>
            </a:pPr>
            <a:endParaRPr lang="en-GB" sz="5400" dirty="0">
              <a:latin typeface="Arial" panose="020B0604020202020204" pitchFamily="34" charset="0"/>
              <a:cs typeface="Arial" panose="020B0604020202020204" pitchFamily="34" charset="0"/>
            </a:endParaRPr>
          </a:p>
          <a:p>
            <a:pPr marL="0" indent="0">
              <a:spcAft>
                <a:spcPts val="0"/>
              </a:spcAft>
              <a:buNone/>
            </a:pPr>
            <a:endParaRPr lang="en-GB" sz="5400" b="0" i="0" u="none" strike="noStrike" baseline="0" dirty="0">
              <a:solidFill>
                <a:srgbClr val="000000"/>
              </a:solidFill>
              <a:latin typeface="Arial" panose="020B0604020202020204" pitchFamily="34" charset="0"/>
            </a:endParaRPr>
          </a:p>
          <a:p>
            <a:pPr marL="0" indent="0">
              <a:spcAft>
                <a:spcPts val="0"/>
              </a:spcAft>
              <a:buNone/>
            </a:pPr>
            <a:endParaRPr lang="en-GB"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782543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Experience of planned care (2)</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580441"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Each population and care delivery board in Leeds is working with partners to review what we already know (an insight review). </a:t>
            </a:r>
            <a:r>
              <a:rPr lang="en-GB" sz="5400" dirty="0">
                <a:latin typeface="Arial" panose="020B0604020202020204" pitchFamily="34" charset="0"/>
                <a:cs typeface="Arial" panose="020B0604020202020204" pitchFamily="34" charset="0"/>
              </a:rPr>
              <a:t>Our findings will be written into an insight report which will be used by the board to understand the needs of the population and make decisions.</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5400" dirty="0">
                <a:latin typeface="Arial" panose="020B0604020202020204" pitchFamily="34" charset="0"/>
                <a:cs typeface="Arial" panose="020B0604020202020204" pitchFamily="34" charset="0"/>
              </a:rPr>
              <a:t>The insight report will:</a:t>
            </a:r>
          </a:p>
          <a:p>
            <a:r>
              <a:rPr kumimoji="0" lang="en-GB" sz="5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Look at what we already know about people's needs, preferences and experiences</a:t>
            </a:r>
            <a:endParaRPr lang="en-GB" sz="5000" dirty="0">
              <a:latin typeface="Arial" panose="020B0604020202020204" pitchFamily="34" charset="0"/>
              <a:cs typeface="Arial" panose="020B0604020202020204" pitchFamily="34" charset="0"/>
            </a:endParaRPr>
          </a:p>
          <a:p>
            <a:r>
              <a:rPr kumimoji="0" lang="en-GB" sz="5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Identify the key themes (the things people often tell us about their care)</a:t>
            </a:r>
          </a:p>
          <a:p>
            <a:r>
              <a:rPr lang="en-GB" sz="5000" dirty="0">
                <a:latin typeface="Arial" panose="020B0604020202020204" pitchFamily="34" charset="0"/>
                <a:cs typeface="Arial" panose="020B0604020202020204" pitchFamily="34" charset="0"/>
              </a:rPr>
              <a:t>Highlight the gaps in our knowledge (the areas or communities we know least about)</a:t>
            </a:r>
            <a:r>
              <a:rPr kumimoji="0" lang="en-GB" sz="5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 </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409365719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Experience of planned care (3)</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054096" y="2368062"/>
            <a:ext cx="22356889" cy="10517082"/>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44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Helvetica Neue"/>
              </a:rPr>
              <a:t>Our insight review for planned care suggests the following themes:</a:t>
            </a:r>
          </a:p>
          <a:p>
            <a:pPr>
              <a:lnSpc>
                <a:spcPct val="115000"/>
              </a:lnSpc>
            </a:pPr>
            <a:r>
              <a:rPr lang="en-GB" sz="3600" b="1" dirty="0">
                <a:effectLst/>
                <a:latin typeface="Arial" panose="020B0604020202020204" pitchFamily="34" charset="0"/>
                <a:ea typeface="Calibri" panose="020F0502020204030204" pitchFamily="34" charset="0"/>
                <a:cs typeface="Arial" panose="020B0604020202020204" pitchFamily="34" charset="0"/>
              </a:rPr>
              <a:t>Person-centred</a:t>
            </a:r>
            <a:r>
              <a:rPr lang="en-GB" sz="3600" dirty="0">
                <a:effectLst/>
                <a:latin typeface="Arial" panose="020B0604020202020204" pitchFamily="34" charset="0"/>
                <a:ea typeface="Calibri" panose="020F0502020204030204" pitchFamily="34" charset="0"/>
                <a:cs typeface="Arial" panose="020B0604020202020204" pitchFamily="34" charset="0"/>
              </a:rPr>
              <a:t> care is very important to people and there are a number of examples of how this could be achieved to develop planned care. This includes:</a:t>
            </a:r>
          </a:p>
          <a:p>
            <a:pPr lvl="2">
              <a:lnSpc>
                <a:spcPct val="115000"/>
              </a:lnSpc>
            </a:pPr>
            <a:r>
              <a:rPr lang="en-GB" sz="3600" dirty="0">
                <a:effectLst/>
                <a:latin typeface="Arial" panose="020B0604020202020204" pitchFamily="34" charset="0"/>
                <a:ea typeface="Calibri" panose="020F0502020204030204" pitchFamily="34" charset="0"/>
                <a:cs typeface="Arial" panose="020B0604020202020204" pitchFamily="34" charset="0"/>
              </a:rPr>
              <a:t>Being flexible in how services work with people.</a:t>
            </a:r>
          </a:p>
          <a:p>
            <a:pPr lvl="2">
              <a:lnSpc>
                <a:spcPct val="115000"/>
              </a:lnSpc>
            </a:pPr>
            <a:r>
              <a:rPr lang="en-GB" sz="3600" dirty="0">
                <a:effectLst/>
                <a:latin typeface="Arial" panose="020B0604020202020204" pitchFamily="34" charset="0"/>
                <a:ea typeface="Calibri" panose="020F0502020204030204" pitchFamily="34" charset="0"/>
                <a:cs typeface="Arial" panose="020B0604020202020204" pitchFamily="34" charset="0"/>
              </a:rPr>
              <a:t>Tailoring </a:t>
            </a:r>
            <a:r>
              <a:rPr lang="en-GB" sz="3600" b="1" dirty="0">
                <a:effectLst/>
                <a:latin typeface="Arial" panose="020B0604020202020204" pitchFamily="34" charset="0"/>
                <a:ea typeface="Calibri" panose="020F0502020204030204" pitchFamily="34" charset="0"/>
                <a:cs typeface="Arial" panose="020B0604020202020204" pitchFamily="34" charset="0"/>
              </a:rPr>
              <a:t>communication</a:t>
            </a:r>
            <a:r>
              <a:rPr lang="en-GB" sz="3600" dirty="0">
                <a:effectLst/>
                <a:latin typeface="Arial" panose="020B0604020202020204" pitchFamily="34" charset="0"/>
                <a:ea typeface="Calibri" panose="020F0502020204030204" pitchFamily="34" charset="0"/>
                <a:cs typeface="Arial" panose="020B0604020202020204" pitchFamily="34" charset="0"/>
              </a:rPr>
              <a:t> methods / needs where necessary.</a:t>
            </a:r>
          </a:p>
          <a:p>
            <a:pPr lvl="2">
              <a:lnSpc>
                <a:spcPct val="115000"/>
              </a:lnSpc>
            </a:pPr>
            <a:r>
              <a:rPr lang="en-GB" sz="3600" dirty="0">
                <a:effectLst/>
                <a:latin typeface="Arial" panose="020B0604020202020204" pitchFamily="34" charset="0"/>
                <a:ea typeface="Calibri" panose="020F0502020204030204" pitchFamily="34" charset="0"/>
                <a:cs typeface="Arial" panose="020B0604020202020204" pitchFamily="34" charset="0"/>
              </a:rPr>
              <a:t>Listening to a person’s concerns and genuinely considering them.</a:t>
            </a:r>
          </a:p>
          <a:p>
            <a:pPr lvl="2">
              <a:lnSpc>
                <a:spcPct val="115000"/>
              </a:lnSpc>
            </a:pPr>
            <a:r>
              <a:rPr lang="en-GB" sz="3600" dirty="0">
                <a:effectLst/>
                <a:latin typeface="Arial" panose="020B0604020202020204" pitchFamily="34" charset="0"/>
                <a:ea typeface="Calibri" panose="020F0502020204030204" pitchFamily="34" charset="0"/>
                <a:cs typeface="Arial" panose="020B0604020202020204" pitchFamily="34" charset="0"/>
              </a:rPr>
              <a:t>Working with the patient’s carers / family as equal members of the discussion.</a:t>
            </a:r>
          </a:p>
          <a:p>
            <a:pPr lvl="2">
              <a:lnSpc>
                <a:spcPct val="115000"/>
              </a:lnSpc>
            </a:pPr>
            <a:r>
              <a:rPr lang="en-GB" sz="3600" dirty="0">
                <a:effectLst/>
                <a:latin typeface="Arial" panose="020B0604020202020204" pitchFamily="34" charset="0"/>
                <a:ea typeface="Calibri" panose="020F0502020204030204" pitchFamily="34" charset="0"/>
                <a:cs typeface="Arial" panose="020B0604020202020204" pitchFamily="34" charset="0"/>
              </a:rPr>
              <a:t>Being patient and accommodating with the needs of different people and communities.</a:t>
            </a:r>
          </a:p>
          <a:p>
            <a:pPr lvl="2">
              <a:lnSpc>
                <a:spcPct val="115000"/>
              </a:lnSpc>
            </a:pPr>
            <a:r>
              <a:rPr lang="en-GB" sz="3600" dirty="0">
                <a:effectLst/>
                <a:latin typeface="Arial" panose="020B0604020202020204" pitchFamily="34" charset="0"/>
                <a:ea typeface="Calibri" panose="020F0502020204030204" pitchFamily="34" charset="0"/>
                <a:cs typeface="Arial" panose="020B0604020202020204" pitchFamily="34" charset="0"/>
              </a:rPr>
              <a:t>Working to ensure that patients feel fully involved and informed about their care.</a:t>
            </a:r>
          </a:p>
          <a:p>
            <a:pPr lvl="2">
              <a:lnSpc>
                <a:spcPct val="115000"/>
              </a:lnSpc>
            </a:pPr>
            <a:r>
              <a:rPr lang="en-GB" sz="3600" dirty="0">
                <a:effectLst/>
                <a:latin typeface="Arial" panose="020B0604020202020204" pitchFamily="34" charset="0"/>
                <a:ea typeface="Calibri" panose="020F0502020204030204" pitchFamily="34" charset="0"/>
                <a:cs typeface="Arial" panose="020B0604020202020204" pitchFamily="34" charset="0"/>
              </a:rPr>
              <a:t>Ensuring patients have the right information to understand their situation, including how they might feel based on potential stigma about conditions / treatments</a:t>
            </a:r>
          </a:p>
          <a:p>
            <a:pPr>
              <a:lnSpc>
                <a:spcPct val="115000"/>
              </a:lnSpc>
            </a:pPr>
            <a:r>
              <a:rPr lang="en-GB" sz="3600" dirty="0">
                <a:effectLst/>
                <a:latin typeface="Arial" panose="020B0604020202020204" pitchFamily="34" charset="0"/>
                <a:ea typeface="Calibri" panose="020F0502020204030204" pitchFamily="34" charset="0"/>
                <a:cs typeface="Arial" panose="020B0604020202020204" pitchFamily="34" charset="0"/>
              </a:rPr>
              <a:t>People want </a:t>
            </a:r>
            <a:r>
              <a:rPr lang="en-GB" sz="3600" b="1" dirty="0">
                <a:effectLst/>
                <a:latin typeface="Arial" panose="020B0604020202020204" pitchFamily="34" charset="0"/>
                <a:ea typeface="Calibri" panose="020F0502020204030204" pitchFamily="34" charset="0"/>
                <a:cs typeface="Arial" panose="020B0604020202020204" pitchFamily="34" charset="0"/>
              </a:rPr>
              <a:t>communication</a:t>
            </a:r>
            <a:r>
              <a:rPr lang="en-GB" sz="3600" dirty="0">
                <a:effectLst/>
                <a:latin typeface="Arial" panose="020B0604020202020204" pitchFamily="34" charset="0"/>
                <a:ea typeface="Calibri" panose="020F0502020204030204" pitchFamily="34" charset="0"/>
                <a:cs typeface="Arial" panose="020B0604020202020204" pitchFamily="34" charset="0"/>
              </a:rPr>
              <a:t> to be clear, efficient, and not make assumptions that people know how services work. This means communicating in a clear, accessible, plain English way to ensure that people are fully informed about their care at all stages.</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346595911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Experience of planned care (4)</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054096" y="2368062"/>
            <a:ext cx="22356889" cy="10517082"/>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Helvetica Neue"/>
              </a:rPr>
              <a:t>Our insight review for planned care suggests the following themes:</a:t>
            </a:r>
          </a:p>
          <a:p>
            <a:pPr>
              <a:lnSpc>
                <a:spcPct val="115000"/>
              </a:lnSpc>
            </a:pPr>
            <a:r>
              <a:rPr lang="en-GB" sz="3500" dirty="0">
                <a:effectLst/>
                <a:latin typeface="Arial" panose="020B0604020202020204" pitchFamily="34" charset="0"/>
                <a:ea typeface="Calibri" panose="020F0502020204030204" pitchFamily="34" charset="0"/>
                <a:cs typeface="Arial" panose="020B0604020202020204" pitchFamily="34" charset="0"/>
              </a:rPr>
              <a:t>People noted poor </a:t>
            </a:r>
            <a:r>
              <a:rPr lang="en-GB" sz="3500" b="1" dirty="0">
                <a:effectLst/>
                <a:latin typeface="Arial" panose="020B0604020202020204" pitchFamily="34" charset="0"/>
                <a:ea typeface="Calibri" panose="020F0502020204030204" pitchFamily="34" charset="0"/>
                <a:cs typeface="Arial" panose="020B0604020202020204" pitchFamily="34" charset="0"/>
              </a:rPr>
              <a:t>communication</a:t>
            </a:r>
            <a:r>
              <a:rPr lang="en-GB" sz="3500" dirty="0">
                <a:effectLst/>
                <a:latin typeface="Arial" panose="020B0604020202020204" pitchFamily="34" charset="0"/>
                <a:ea typeface="Calibri" panose="020F0502020204030204" pitchFamily="34" charset="0"/>
                <a:cs typeface="Arial" panose="020B0604020202020204" pitchFamily="34" charset="0"/>
              </a:rPr>
              <a:t> when on long waiting lists and noted how important it is to be ‘kept in the loop’ with updates to provide reassurance that they haven’t been forgotten.</a:t>
            </a:r>
          </a:p>
          <a:p>
            <a:pPr>
              <a:lnSpc>
                <a:spcPct val="115000"/>
              </a:lnSpc>
            </a:pPr>
            <a:r>
              <a:rPr lang="en-GB" sz="3500" dirty="0">
                <a:effectLst/>
                <a:latin typeface="Arial" panose="020B0604020202020204" pitchFamily="34" charset="0"/>
                <a:ea typeface="Calibri" panose="020F0502020204030204" pitchFamily="34" charset="0"/>
                <a:cs typeface="Arial" panose="020B0604020202020204" pitchFamily="34" charset="0"/>
              </a:rPr>
              <a:t>People want to see helpful </a:t>
            </a:r>
            <a:r>
              <a:rPr lang="en-GB" sz="3500" b="1" dirty="0">
                <a:effectLst/>
                <a:latin typeface="Arial" panose="020B0604020202020204" pitchFamily="34" charset="0"/>
                <a:ea typeface="Calibri" panose="020F0502020204030204" pitchFamily="34" charset="0"/>
                <a:cs typeface="Arial" panose="020B0604020202020204" pitchFamily="34" charset="0"/>
              </a:rPr>
              <a:t>information</a:t>
            </a:r>
            <a:r>
              <a:rPr lang="en-GB" sz="3500" dirty="0">
                <a:effectLst/>
                <a:latin typeface="Arial" panose="020B0604020202020204" pitchFamily="34" charset="0"/>
                <a:ea typeface="Calibri" panose="020F0502020204030204" pitchFamily="34" charset="0"/>
                <a:cs typeface="Arial" panose="020B0604020202020204" pitchFamily="34" charset="0"/>
              </a:rPr>
              <a:t> produced and made available to people. This could include:</a:t>
            </a:r>
          </a:p>
          <a:p>
            <a:pPr lvl="2">
              <a:lnSpc>
                <a:spcPct val="115000"/>
              </a:lnSpc>
            </a:pPr>
            <a:r>
              <a:rPr lang="en-GB" sz="3500" dirty="0">
                <a:latin typeface="Arial" panose="020B0604020202020204" pitchFamily="34" charset="0"/>
                <a:ea typeface="Calibri" panose="020F0502020204030204" pitchFamily="34" charset="0"/>
                <a:cs typeface="Arial" panose="020B0604020202020204" pitchFamily="34" charset="0"/>
              </a:rPr>
              <a:t>S</a:t>
            </a:r>
            <a:r>
              <a:rPr lang="en-GB" sz="3500" dirty="0">
                <a:effectLst/>
                <a:latin typeface="Arial" panose="020B0604020202020204" pitchFamily="34" charset="0"/>
                <a:ea typeface="Calibri" panose="020F0502020204030204" pitchFamily="34" charset="0"/>
                <a:cs typeface="Arial" panose="020B0604020202020204" pitchFamily="34" charset="0"/>
              </a:rPr>
              <a:t>upportive information ahead of an appointment / treatment and then follow up information about how to stay well and what to look out for (signs of deterioration / medication side-effects etc.). </a:t>
            </a:r>
          </a:p>
          <a:p>
            <a:pPr lvl="2">
              <a:lnSpc>
                <a:spcPct val="115000"/>
              </a:lnSpc>
            </a:pPr>
            <a:r>
              <a:rPr lang="en-GB" sz="3500" dirty="0">
                <a:effectLst/>
                <a:latin typeface="Arial" panose="020B0604020202020204" pitchFamily="34" charset="0"/>
                <a:ea typeface="Calibri" panose="020F0502020204030204" pitchFamily="34" charset="0"/>
                <a:cs typeface="Arial" panose="020B0604020202020204" pitchFamily="34" charset="0"/>
              </a:rPr>
              <a:t>Available in different formats would be helpful (such as videos / available online etc.), including alternative accessible formats and languages as needed.</a:t>
            </a:r>
          </a:p>
          <a:p>
            <a:pPr>
              <a:lnSpc>
                <a:spcPct val="115000"/>
              </a:lnSpc>
            </a:pPr>
            <a:r>
              <a:rPr lang="en-GB" sz="3500" dirty="0">
                <a:effectLst/>
                <a:latin typeface="Arial" panose="020B0604020202020204" pitchFamily="34" charset="0"/>
                <a:ea typeface="Calibri" panose="020F0502020204030204" pitchFamily="34" charset="0"/>
                <a:cs typeface="Arial" panose="020B0604020202020204" pitchFamily="34" charset="0"/>
              </a:rPr>
              <a:t>People have told us about the importance of the </a:t>
            </a:r>
            <a:r>
              <a:rPr lang="en-GB" sz="3500" b="1" dirty="0">
                <a:effectLst/>
                <a:latin typeface="Arial" panose="020B0604020202020204" pitchFamily="34" charset="0"/>
                <a:ea typeface="Calibri" panose="020F0502020204030204" pitchFamily="34" charset="0"/>
                <a:cs typeface="Arial" panose="020B0604020202020204" pitchFamily="34" charset="0"/>
              </a:rPr>
              <a:t>workforce</a:t>
            </a:r>
            <a:r>
              <a:rPr lang="en-GB" sz="3500" dirty="0">
                <a:effectLst/>
                <a:latin typeface="Arial" panose="020B0604020202020204" pitchFamily="34" charset="0"/>
                <a:ea typeface="Calibri" panose="020F0502020204030204" pitchFamily="34" charset="0"/>
                <a:cs typeface="Arial" panose="020B0604020202020204" pitchFamily="34" charset="0"/>
              </a:rPr>
              <a:t> in and how the staff often make the biggest difference to someone’s outcome.</a:t>
            </a:r>
          </a:p>
          <a:p>
            <a:pPr>
              <a:lnSpc>
                <a:spcPct val="115000"/>
              </a:lnSpc>
            </a:pPr>
            <a:r>
              <a:rPr lang="en-GB" sz="3500" dirty="0">
                <a:effectLst/>
                <a:latin typeface="Arial" panose="020B0604020202020204" pitchFamily="34" charset="0"/>
                <a:ea typeface="Calibri" panose="020F0502020204030204" pitchFamily="34" charset="0"/>
                <a:cs typeface="Arial" panose="020B0604020202020204" pitchFamily="34" charset="0"/>
              </a:rPr>
              <a:t>It is important that people have a </a:t>
            </a:r>
            <a:r>
              <a:rPr lang="en-GB" sz="3500" b="1" dirty="0">
                <a:effectLst/>
                <a:latin typeface="Arial" panose="020B0604020202020204" pitchFamily="34" charset="0"/>
                <a:ea typeface="Calibri" panose="020F0502020204030204" pitchFamily="34" charset="0"/>
                <a:cs typeface="Arial" panose="020B0604020202020204" pitchFamily="34" charset="0"/>
              </a:rPr>
              <a:t>choice</a:t>
            </a:r>
            <a:r>
              <a:rPr lang="en-GB" sz="3500" dirty="0">
                <a:effectLst/>
                <a:latin typeface="Arial" panose="020B0604020202020204" pitchFamily="34" charset="0"/>
                <a:ea typeface="Calibri" panose="020F0502020204030204" pitchFamily="34" charset="0"/>
                <a:cs typeface="Arial" panose="020B0604020202020204" pitchFamily="34" charset="0"/>
              </a:rPr>
              <a:t> as to how they access appointments and care (face to face or digital, for example).</a:t>
            </a:r>
          </a:p>
          <a:p>
            <a:pPr>
              <a:lnSpc>
                <a:spcPct val="115000"/>
              </a:lnSpc>
            </a:pPr>
            <a:r>
              <a:rPr lang="en-GB" sz="3500" dirty="0">
                <a:effectLst/>
                <a:latin typeface="Arial" panose="020B0604020202020204" pitchFamily="34" charset="0"/>
                <a:ea typeface="Calibri" panose="020F0502020204030204" pitchFamily="34" charset="0"/>
                <a:cs typeface="Arial" panose="020B0604020202020204" pitchFamily="34" charset="0"/>
              </a:rPr>
              <a:t>Services must treat and consider the whole person, ensuring that needs generated from the differences of who they are (such as race, age, sexuality etc.) are not missed / ignored (</a:t>
            </a:r>
            <a:r>
              <a:rPr lang="en-GB" sz="3200" b="1" dirty="0">
                <a:effectLst/>
                <a:latin typeface="Arial" panose="020B0604020202020204" pitchFamily="34" charset="0"/>
                <a:ea typeface="Calibri" panose="020F0502020204030204" pitchFamily="34" charset="0"/>
                <a:cs typeface="Arial" panose="020B0604020202020204" pitchFamily="34" charset="0"/>
              </a:rPr>
              <a:t>health inequality / person-centred</a:t>
            </a:r>
            <a:r>
              <a:rPr lang="en-GB" sz="3500" dirty="0">
                <a:effectLst/>
                <a:latin typeface="Arial" panose="020B0604020202020204" pitchFamily="34" charset="0"/>
                <a:ea typeface="Calibri" panose="020F0502020204030204" pitchFamily="34" charset="0"/>
                <a:cs typeface="Arial" panose="020B0604020202020204" pitchFamily="34" charset="0"/>
              </a:rPr>
              <a:t>).</a:t>
            </a:r>
          </a:p>
          <a:p>
            <a:pPr>
              <a:lnSpc>
                <a:spcPct val="115000"/>
              </a:lnSpc>
            </a:pPr>
            <a:r>
              <a:rPr lang="en-GB" sz="3500" dirty="0">
                <a:effectLst/>
                <a:latin typeface="Arial" panose="020B0604020202020204" pitchFamily="34" charset="0"/>
                <a:ea typeface="Calibri" panose="020F0502020204030204" pitchFamily="34" charset="0"/>
                <a:cs typeface="Arial" panose="020B0604020202020204" pitchFamily="34" charset="0"/>
              </a:rPr>
              <a:t>People have told us that they want to see </a:t>
            </a:r>
            <a:r>
              <a:rPr lang="en-GB" sz="3500" b="1" dirty="0">
                <a:effectLst/>
                <a:latin typeface="Arial" panose="020B0604020202020204" pitchFamily="34" charset="0"/>
                <a:ea typeface="Calibri" panose="020F0502020204030204" pitchFamily="34" charset="0"/>
                <a:cs typeface="Arial" panose="020B0604020202020204" pitchFamily="34" charset="0"/>
              </a:rPr>
              <a:t>joint working </a:t>
            </a:r>
            <a:r>
              <a:rPr lang="en-GB" sz="3500" dirty="0">
                <a:effectLst/>
                <a:latin typeface="Arial" panose="020B0604020202020204" pitchFamily="34" charset="0"/>
                <a:ea typeface="Calibri" panose="020F0502020204030204" pitchFamily="34" charset="0"/>
                <a:cs typeface="Arial" panose="020B0604020202020204" pitchFamily="34" charset="0"/>
              </a:rPr>
              <a:t>from all health and care services (regardless of who </a:t>
            </a:r>
            <a:r>
              <a:rPr lang="en-GB" sz="3500">
                <a:effectLst/>
                <a:latin typeface="Arial" panose="020B0604020202020204" pitchFamily="34" charset="0"/>
                <a:ea typeface="Calibri" panose="020F0502020204030204" pitchFamily="34" charset="0"/>
                <a:cs typeface="Arial" panose="020B0604020202020204" pitchFamily="34" charset="0"/>
              </a:rPr>
              <a:t>they are).</a:t>
            </a:r>
            <a:endParaRPr lang="en-GB" sz="35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175843234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Experience of planned care (4)</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580441"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spcBef>
                <a:spcPts val="0"/>
              </a:spcBef>
              <a:spcAft>
                <a:spcPts val="0"/>
              </a:spcAft>
              <a:buClrTx/>
              <a:buSzTx/>
              <a:buFont typeface="Arial" panose="020B0604020202020204" pitchFamily="34" charset="0"/>
              <a:buNone/>
              <a:tabLst/>
              <a:defRPr/>
            </a:pPr>
            <a:r>
              <a:rPr kumimoji="0" lang="en-GB" b="1" i="0" u="none" strike="noStrike" kern="0" cap="none" spc="0" normalizeH="0" baseline="0" noProof="0" dirty="0">
                <a:ln>
                  <a:noFill/>
                </a:ln>
                <a:effectLst/>
                <a:uLnTx/>
                <a:uFillTx/>
                <a:latin typeface="Arial" panose="020B0604020202020204" pitchFamily="34" charset="0"/>
                <a:cs typeface="Arial" panose="020B0604020202020204" pitchFamily="34" charset="0"/>
                <a:sym typeface="Helvetica Neue"/>
              </a:rPr>
              <a:t>Our insight review for planned care suggests the following gaps:</a:t>
            </a:r>
          </a:p>
          <a:p>
            <a:pPr>
              <a:spcAft>
                <a:spcPts val="0"/>
              </a:spcAft>
            </a:pPr>
            <a:r>
              <a:rPr lang="en-GB" dirty="0">
                <a:effectLst/>
                <a:latin typeface="Arial" panose="020B0604020202020204" pitchFamily="34" charset="0"/>
                <a:ea typeface="Calibri" panose="020F0502020204030204" pitchFamily="34" charset="0"/>
                <a:cs typeface="Arial" panose="020B0604020202020204" pitchFamily="34" charset="0"/>
              </a:rPr>
              <a:t>Local patient experience feedback from services that deliver planned care activities, including:</a:t>
            </a:r>
          </a:p>
          <a:p>
            <a:pPr lvl="2"/>
            <a:r>
              <a:rPr lang="en-GB" dirty="0">
                <a:effectLst/>
                <a:latin typeface="Arial" panose="020B0604020202020204" pitchFamily="34" charset="0"/>
                <a:ea typeface="Calibri" panose="020F0502020204030204" pitchFamily="34" charset="0"/>
                <a:cs typeface="Arial" panose="020B0604020202020204" pitchFamily="34" charset="0"/>
              </a:rPr>
              <a:t>Leeds Teaching Hospitals NHS Trust</a:t>
            </a:r>
          </a:p>
          <a:p>
            <a:pPr lvl="2"/>
            <a:r>
              <a:rPr lang="en-GB" dirty="0">
                <a:effectLst/>
                <a:latin typeface="Arial" panose="020B0604020202020204" pitchFamily="34" charset="0"/>
                <a:ea typeface="Calibri" panose="020F0502020204030204" pitchFamily="34" charset="0"/>
                <a:cs typeface="Arial" panose="020B0604020202020204" pitchFamily="34" charset="0"/>
              </a:rPr>
              <a:t>Leeds Community Healthcare NHS Trust</a:t>
            </a:r>
          </a:p>
          <a:p>
            <a:pPr>
              <a:spcAft>
                <a:spcPts val="0"/>
              </a:spcAft>
            </a:pPr>
            <a:r>
              <a:rPr lang="en-GB" dirty="0">
                <a:effectLst/>
                <a:latin typeface="Arial" panose="020B0604020202020204" pitchFamily="34" charset="0"/>
                <a:ea typeface="Calibri" panose="020F0502020204030204" pitchFamily="34" charset="0"/>
                <a:cs typeface="Arial" panose="020B0604020202020204" pitchFamily="34" charset="0"/>
              </a:rPr>
              <a:t>People from diverse ethnic communities.</a:t>
            </a:r>
          </a:p>
          <a:p>
            <a:pPr>
              <a:spcAft>
                <a:spcPts val="0"/>
              </a:spcAft>
            </a:pPr>
            <a:r>
              <a:rPr lang="en-GB" dirty="0">
                <a:effectLst/>
                <a:latin typeface="Arial" panose="020B0604020202020204" pitchFamily="34" charset="0"/>
                <a:ea typeface="Calibri" panose="020F0502020204030204" pitchFamily="34" charset="0"/>
                <a:cs typeface="Arial" panose="020B0604020202020204" pitchFamily="34" charset="0"/>
              </a:rPr>
              <a:t>People from areas of deprivation in the city. </a:t>
            </a:r>
          </a:p>
          <a:p>
            <a:pPr>
              <a:spcAft>
                <a:spcPts val="0"/>
              </a:spcAft>
            </a:pPr>
            <a:r>
              <a:rPr lang="en-GB" dirty="0">
                <a:effectLst/>
                <a:latin typeface="Arial" panose="020B0604020202020204" pitchFamily="34" charset="0"/>
                <a:ea typeface="Calibri" panose="020F0502020204030204" pitchFamily="34" charset="0"/>
                <a:cs typeface="Arial" panose="020B0604020202020204" pitchFamily="34" charset="0"/>
              </a:rPr>
              <a:t>People from LGBTQIA+ communities.</a:t>
            </a:r>
          </a:p>
          <a:p>
            <a:pPr>
              <a:spcAft>
                <a:spcPts val="0"/>
              </a:spcAft>
            </a:pPr>
            <a:r>
              <a:rPr lang="en-GB" dirty="0">
                <a:effectLst/>
                <a:latin typeface="Arial" panose="020B0604020202020204" pitchFamily="34" charset="0"/>
                <a:ea typeface="Calibri" panose="020F0502020204030204" pitchFamily="34" charset="0"/>
                <a:cs typeface="Arial" panose="020B0604020202020204" pitchFamily="34" charset="0"/>
              </a:rPr>
              <a:t>People who are considered homeless. </a:t>
            </a:r>
          </a:p>
          <a:p>
            <a:pPr>
              <a:spcAft>
                <a:spcPts val="0"/>
              </a:spcAft>
            </a:pPr>
            <a:r>
              <a:rPr lang="en-GB" dirty="0">
                <a:effectLst/>
                <a:latin typeface="Arial" panose="020B0604020202020204" pitchFamily="34" charset="0"/>
                <a:ea typeface="Calibri" panose="020F0502020204030204" pitchFamily="34" charset="0"/>
                <a:cs typeface="Arial" panose="020B0604020202020204" pitchFamily="34" charset="0"/>
              </a:rPr>
              <a:t>We know that there are some people who do not believe services are for them and are disengaged from services (for example not registered with a GP practice).</a:t>
            </a:r>
          </a:p>
          <a:p>
            <a:pPr>
              <a:spcAft>
                <a:spcPts val="0"/>
              </a:spcAft>
            </a:pPr>
            <a:r>
              <a:rPr lang="en-GB" dirty="0">
                <a:effectLst/>
                <a:latin typeface="Arial" panose="020B0604020202020204" pitchFamily="34" charset="0"/>
                <a:ea typeface="Calibri" panose="020F0502020204030204" pitchFamily="34" charset="0"/>
                <a:cs typeface="Arial" panose="020B0604020202020204" pitchFamily="34" charset="0"/>
              </a:rPr>
              <a:t>Working age adults</a:t>
            </a:r>
          </a:p>
          <a:p>
            <a:pPr>
              <a:spcAft>
                <a:spcPts val="0"/>
              </a:spcAft>
            </a:pPr>
            <a:r>
              <a:rPr lang="en-GB" dirty="0">
                <a:effectLst/>
                <a:latin typeface="Arial" panose="020B0604020202020204" pitchFamily="34" charset="0"/>
                <a:ea typeface="Calibri" panose="020F0502020204030204" pitchFamily="34" charset="0"/>
                <a:cs typeface="Arial" panose="020B0604020202020204" pitchFamily="34" charset="0"/>
              </a:rPr>
              <a:t>Carers</a:t>
            </a:r>
          </a:p>
          <a:p>
            <a:pPr>
              <a:spcAft>
                <a:spcPts val="0"/>
              </a:spcAft>
            </a:pPr>
            <a:r>
              <a:rPr lang="en-GB" dirty="0">
                <a:effectLst/>
                <a:latin typeface="Arial" panose="020B0604020202020204" pitchFamily="34" charset="0"/>
                <a:ea typeface="Calibri" panose="020F0502020204030204" pitchFamily="34" charset="0"/>
                <a:cs typeface="Arial" panose="020B0604020202020204" pitchFamily="34" charset="0"/>
              </a:rPr>
              <a:t>People who are offline</a:t>
            </a:r>
          </a:p>
          <a:p>
            <a:pPr>
              <a:spcAft>
                <a:spcPts val="0"/>
              </a:spcAft>
            </a:pPr>
            <a:r>
              <a:rPr lang="en-GB" dirty="0">
                <a:effectLst/>
                <a:latin typeface="Arial" panose="020B0604020202020204" pitchFamily="34" charset="0"/>
                <a:ea typeface="Calibri" panose="020F0502020204030204" pitchFamily="34" charset="0"/>
                <a:cs typeface="Arial" panose="020B0604020202020204" pitchFamily="34" charset="0"/>
              </a:rPr>
              <a:t>Feedback from people who have served in the armed forces.</a:t>
            </a:r>
          </a:p>
          <a:p>
            <a:pPr marL="0" marR="0" lvl="0" indent="0" algn="l" defTabSz="825500" rtl="0" eaLnBrk="1" fontAlgn="auto" latinLnBrk="0" hangingPunct="1">
              <a:spcBef>
                <a:spcPts val="0"/>
              </a:spcBef>
              <a:spcAft>
                <a:spcPts val="0"/>
              </a:spcAft>
              <a:buClrTx/>
              <a:buSzTx/>
              <a:buFont typeface="Arial" panose="020B0604020202020204" pitchFamily="34" charset="0"/>
              <a:buNone/>
              <a:tabLst/>
              <a:defRPr/>
            </a:pPr>
            <a:endPar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spcBef>
                <a:spcPts val="0"/>
              </a:spcBef>
              <a:spcAft>
                <a:spcPts val="0"/>
              </a:spcAft>
              <a:buClrTx/>
              <a:buSzTx/>
              <a:buFont typeface="Arial" panose="020B0604020202020204" pitchFamily="34" charset="0"/>
              <a:buNone/>
              <a:tabLst/>
              <a:defRPr/>
            </a:pPr>
            <a:endPar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9165911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Experience of planned care (5)</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11950057"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8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Groupwork</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8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Do you agree with the themes and gaps?</a:t>
            </a: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Have we missed any themes or gaps in our insight?</a:t>
            </a: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How do we prioritise and plan involvement work on the gaps?</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pic>
        <p:nvPicPr>
          <p:cNvPr id="2050" name="Picture 2" descr="Premium Vector | Teamwork company organization and team dedicated  collaboration">
            <a:extLst>
              <a:ext uri="{FF2B5EF4-FFF2-40B4-BE49-F238E27FC236}">
                <a16:creationId xmlns:a16="http://schemas.microsoft.com/office/drawing/2014/main" id="{D9AD44F3-7B31-439E-8797-C003CB96DB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45" t="12198" r="11464" b="10121"/>
          <a:stretch/>
        </p:blipFill>
        <p:spPr bwMode="auto">
          <a:xfrm>
            <a:off x="13540902" y="3874882"/>
            <a:ext cx="9915727" cy="671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6669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Recording </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10375707"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6600" dirty="0">
                <a:latin typeface="Arial" panose="020B0604020202020204" pitchFamily="34" charset="0"/>
                <a:cs typeface="Arial" panose="020B0604020202020204" pitchFamily="34" charset="0"/>
              </a:rPr>
              <a:t>We are recording this session so that we can share the discussion with people who are unable to attend the meeting. </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6600" dirty="0">
              <a:latin typeface="Arial" panose="020B0604020202020204" pitchFamily="34" charset="0"/>
              <a:cs typeface="Arial" panose="020B0604020202020204" pitchFamily="34" charset="0"/>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6600" dirty="0">
                <a:latin typeface="Arial" panose="020B0604020202020204" pitchFamily="34" charset="0"/>
                <a:cs typeface="Arial" panose="020B0604020202020204" pitchFamily="34" charset="0"/>
              </a:rPr>
              <a:t>It will be available shortly on the Leeds Health and Care Partnership Website</a:t>
            </a:r>
            <a:endParaRPr kumimoji="0" lang="en-GB" sz="8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pic>
        <p:nvPicPr>
          <p:cNvPr id="1026" name="Picture 2" descr="315,281 Recording Images, Stock Photos &amp; Vectors | Shutterstock">
            <a:extLst>
              <a:ext uri="{FF2B5EF4-FFF2-40B4-BE49-F238E27FC236}">
                <a16:creationId xmlns:a16="http://schemas.microsoft.com/office/drawing/2014/main" id="{62177AE2-1D3B-485E-9342-E95925F8AE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388"/>
          <a:stretch/>
        </p:blipFill>
        <p:spPr bwMode="auto">
          <a:xfrm>
            <a:off x="12373583" y="3122113"/>
            <a:ext cx="10375707" cy="4838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55000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outcomes</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580441"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Over the last year we have been working with our partners to agree a set of outcomes for </a:t>
            </a:r>
            <a:r>
              <a:rPr kumimoji="0" lang="en-GB" sz="5400" b="0" i="0" u="none" strike="noStrike" kern="0" cap="none" spc="0" normalizeH="0" baseline="0" noProof="0" dirty="0">
                <a:ln>
                  <a:noFill/>
                </a:ln>
                <a:solidFill>
                  <a:srgbClr val="1B365D"/>
                </a:solidFill>
                <a:effectLst/>
                <a:uLnTx/>
                <a:uFillTx/>
                <a:latin typeface="Arial" panose="020B0604020202020204" pitchFamily="34" charset="0"/>
                <a:cs typeface="Arial" panose="020B0604020202020204" pitchFamily="34" charset="0"/>
                <a:sym typeface="Helvetica Neue"/>
              </a:rPr>
              <a:t>planned care </a:t>
            </a:r>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in Leeds. These outcomes explain what we want to achieve to improve the lives of </a:t>
            </a:r>
            <a:r>
              <a:rPr kumimoji="0" lang="en-GB" sz="54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Helvetica Neue"/>
              </a:rPr>
              <a:t>people using planned care services and their carers, family and friends.</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5400" dirty="0">
              <a:latin typeface="Arial" panose="020B0604020202020204" pitchFamily="34" charset="0"/>
              <a:cs typeface="Arial" panose="020B0604020202020204" pitchFamily="34" charset="0"/>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The outcomes have been developed with service providers and voluntary sector organisations that represent people using </a:t>
            </a:r>
            <a:r>
              <a:rPr kumimoji="0" lang="en-GB" sz="54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Helvetica Neue"/>
              </a:rPr>
              <a:t>planned care </a:t>
            </a:r>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services. The outcomes were shaped used patient, carer, family and staff feedback from various surveys and involvement activities.</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5400" dirty="0">
              <a:latin typeface="Arial" panose="020B0604020202020204" pitchFamily="34" charset="0"/>
              <a:cs typeface="Arial" panose="020B0604020202020204" pitchFamily="34" charset="0"/>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212307448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outcomes (2)</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580441"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None/>
              <a:tabLst/>
              <a:defRPr/>
            </a:pPr>
            <a:r>
              <a:rPr lang="en-GB" sz="6000" dirty="0">
                <a:latin typeface="Arial" panose="020B0604020202020204" pitchFamily="34" charset="0"/>
                <a:cs typeface="Arial" panose="020B0604020202020204" pitchFamily="34" charset="0"/>
              </a:rPr>
              <a:t>Outcomes for planned care in Leeds </a:t>
            </a:r>
          </a:p>
          <a:p>
            <a:pPr marL="0" marR="0" lvl="0" indent="0" algn="l" defTabSz="825500" rtl="0" eaLnBrk="1" fontAlgn="auto" latinLnBrk="0" hangingPunct="1">
              <a:lnSpc>
                <a:spcPct val="100000"/>
              </a:lnSpc>
              <a:spcBef>
                <a:spcPts val="0"/>
              </a:spcBef>
              <a:spcAft>
                <a:spcPts val="600"/>
              </a:spcAft>
              <a:buClrTx/>
              <a:buSzTx/>
              <a:buNone/>
              <a:tabLst/>
              <a:defRPr/>
            </a:pPr>
            <a:endParaRPr lang="en-GB" sz="6000" dirty="0">
              <a:latin typeface="Arial" panose="020B0604020202020204" pitchFamily="34" charset="0"/>
              <a:cs typeface="Arial" panose="020B0604020202020204" pitchFamily="34" charset="0"/>
            </a:endParaRPr>
          </a:p>
          <a:p>
            <a:pPr marL="914400" marR="0" lvl="0" indent="-914400" algn="l" defTabSz="825500" rtl="0" eaLnBrk="1" fontAlgn="auto" latinLnBrk="0" hangingPunct="1">
              <a:lnSpc>
                <a:spcPct val="100000"/>
              </a:lnSpc>
              <a:spcBef>
                <a:spcPts val="0"/>
              </a:spcBef>
              <a:spcAft>
                <a:spcPts val="600"/>
              </a:spcAft>
              <a:buClrTx/>
              <a:buSzTx/>
              <a:buFont typeface="+mj-lt"/>
              <a:buAutoNum type="arabicPeriod"/>
              <a:tabLst/>
              <a:defRPr/>
            </a:pPr>
            <a:r>
              <a:rPr kumimoji="0" lang="en-GB" sz="50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Helvetica Neue"/>
              </a:rPr>
              <a:t>Planned care services are accessible to all regardless of who they are.</a:t>
            </a:r>
          </a:p>
          <a:p>
            <a:pPr marL="914400" marR="0" lvl="0" indent="-914400" algn="l" defTabSz="825500" rtl="0" eaLnBrk="1" fontAlgn="auto" latinLnBrk="0" hangingPunct="1">
              <a:lnSpc>
                <a:spcPct val="100000"/>
              </a:lnSpc>
              <a:spcBef>
                <a:spcPts val="0"/>
              </a:spcBef>
              <a:spcAft>
                <a:spcPts val="600"/>
              </a:spcAft>
              <a:buClrTx/>
              <a:buSzTx/>
              <a:buFont typeface="+mj-lt"/>
              <a:buAutoNum type="arabicPeriod"/>
              <a:tabLst/>
              <a:defRPr/>
            </a:pPr>
            <a:r>
              <a:rPr kumimoji="0" lang="en-GB" sz="50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Helvetica Neue"/>
              </a:rPr>
              <a:t>People are supported whilst waiting for planned care services.</a:t>
            </a:r>
          </a:p>
          <a:p>
            <a:pPr marL="914400" marR="0" lvl="0" indent="-914400" algn="l" defTabSz="825500" rtl="0" eaLnBrk="1" fontAlgn="auto" latinLnBrk="0" hangingPunct="1">
              <a:lnSpc>
                <a:spcPct val="100000"/>
              </a:lnSpc>
              <a:spcBef>
                <a:spcPts val="0"/>
              </a:spcBef>
              <a:spcAft>
                <a:spcPts val="600"/>
              </a:spcAft>
              <a:buClrTx/>
              <a:buSzTx/>
              <a:buFont typeface="+mj-lt"/>
              <a:buAutoNum type="arabicPeriod"/>
              <a:tabLst/>
              <a:defRPr/>
            </a:pPr>
            <a:r>
              <a:rPr kumimoji="0" lang="en-GB" sz="50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Helvetica Neue"/>
              </a:rPr>
              <a:t>People agree appropriate and realistic shared health goals, and actively participate in their achievement.</a:t>
            </a:r>
          </a:p>
          <a:p>
            <a:pPr marL="914400" marR="0" lvl="0" indent="-914400" algn="l" defTabSz="825500" rtl="0" eaLnBrk="1" fontAlgn="auto" latinLnBrk="0" hangingPunct="1">
              <a:lnSpc>
                <a:spcPct val="100000"/>
              </a:lnSpc>
              <a:spcBef>
                <a:spcPts val="0"/>
              </a:spcBef>
              <a:spcAft>
                <a:spcPts val="600"/>
              </a:spcAft>
              <a:buClrTx/>
              <a:buSzTx/>
              <a:buFont typeface="+mj-lt"/>
              <a:buAutoNum type="arabicPeriod"/>
              <a:tabLst/>
              <a:defRPr/>
            </a:pPr>
            <a:endParaRPr lang="en-GB" sz="5000" dirty="0">
              <a:solidFill>
                <a:srgbClr val="000000"/>
              </a:solidFill>
              <a:latin typeface="Arial" panose="020B0604020202020204" pitchFamily="34" charset="0"/>
              <a:cs typeface="Arial" panose="020B0604020202020204" pitchFamily="34" charset="0"/>
            </a:endParaRPr>
          </a:p>
          <a:p>
            <a:pPr marL="0" indent="0">
              <a:buNone/>
              <a:defRPr/>
            </a:pPr>
            <a:r>
              <a:rPr kumimoji="0" lang="en-GB" sz="5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Each outcome has a set of 'measurables'. These are things we will use to measure whether we have achieved our outcomes.</a:t>
            </a:r>
          </a:p>
          <a:p>
            <a:pPr marL="0" marR="0" lvl="0" indent="0" algn="l" defTabSz="825500" rtl="0" eaLnBrk="1" fontAlgn="auto" latinLnBrk="0" hangingPunct="1">
              <a:lnSpc>
                <a:spcPct val="100000"/>
              </a:lnSpc>
              <a:spcBef>
                <a:spcPts val="0"/>
              </a:spcBef>
              <a:spcAft>
                <a:spcPts val="600"/>
              </a:spcAft>
              <a:buClrTx/>
              <a:buSzTx/>
              <a:buNone/>
              <a:tabLst/>
              <a:defRPr/>
            </a:pPr>
            <a:endParaRPr kumimoji="0" lang="en-GB"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279136283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outcomes (4)</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11950057"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8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Groupwork</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Do you understand these outcomes?</a:t>
            </a: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Do the outcomes reflect what matters to you / your family / the people you represent?</a:t>
            </a: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How do you think we can best demonstrate improvements against these outcomes?</a:t>
            </a:r>
          </a:p>
          <a:p>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pic>
        <p:nvPicPr>
          <p:cNvPr id="2050" name="Picture 2" descr="Premium Vector | Teamwork company organization and team dedicated  collaboration">
            <a:extLst>
              <a:ext uri="{FF2B5EF4-FFF2-40B4-BE49-F238E27FC236}">
                <a16:creationId xmlns:a16="http://schemas.microsoft.com/office/drawing/2014/main" id="{D9AD44F3-7B31-439E-8797-C003CB96DB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45" t="12198" r="11464" b="10121"/>
          <a:stretch/>
        </p:blipFill>
        <p:spPr bwMode="auto">
          <a:xfrm>
            <a:off x="13540902" y="3874882"/>
            <a:ext cx="9915727" cy="671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62088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7200" dirty="0"/>
              <a:t>Public representation and assurance</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580441"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6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We have a legal and a moral duty to involve people in the decisions we make.</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6000" dirty="0">
              <a:latin typeface="Arial" panose="020B0604020202020204" pitchFamily="34" charset="0"/>
              <a:cs typeface="Arial" panose="020B0604020202020204" pitchFamily="34" charset="0"/>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6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We want patients, carers and the public to be assured that we are putting people at the heart of our decision-making. We call this approach 'public assurance'.</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3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120129412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kumimoji="0" lang="en-GB" sz="7200" b="1" i="0" u="none" strike="noStrike" kern="0" cap="none" spc="130" normalizeH="0" baseline="0" noProof="0" dirty="0">
                <a:ln>
                  <a:noFill/>
                </a:ln>
                <a:solidFill>
                  <a:srgbClr val="1B365D"/>
                </a:solidFill>
                <a:effectLst/>
                <a:uLnTx/>
                <a:uFillTx/>
                <a:latin typeface="Helvetica Neue"/>
                <a:sym typeface="Helvetica Neue"/>
              </a:rPr>
              <a:t>Public representation and assurance (2)</a:t>
            </a:r>
            <a:endParaRPr lang="en-GB" sz="7200" dirty="0"/>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2125190"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6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For the public to feel assured we need to demonstrate we have:</a:t>
            </a:r>
            <a:endParaRPr kumimoji="0" lang="en-GB" sz="3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pic>
        <p:nvPicPr>
          <p:cNvPr id="6" name="table" descr="Listened: We have listened and understood people's needs by using existing insight or carrying out involvement activities.&#10;&#10;Acted: we have acted on feedback and used it to shape local services and plans.&#10;&#10;Fed back: we have fed back to people and proactively told people how we have used their feedback">
            <a:extLst>
              <a:ext uri="{FF2B5EF4-FFF2-40B4-BE49-F238E27FC236}">
                <a16:creationId xmlns:a16="http://schemas.microsoft.com/office/drawing/2014/main" id="{00DCDFFA-F115-442B-B095-0910A74F1A69}"/>
              </a:ext>
            </a:extLst>
          </p:cNvPr>
          <p:cNvPicPr>
            <a:picLocks noChangeAspect="1"/>
          </p:cNvPicPr>
          <p:nvPr/>
        </p:nvPicPr>
        <p:blipFill rotWithShape="1">
          <a:blip r:embed="rId2"/>
          <a:srcRect r="16785"/>
          <a:stretch/>
        </p:blipFill>
        <p:spPr>
          <a:xfrm>
            <a:off x="-433808" y="4530770"/>
            <a:ext cx="18160342" cy="8354373"/>
          </a:xfrm>
          <a:prstGeom prst="rect">
            <a:avLst/>
          </a:prstGeom>
        </p:spPr>
      </p:pic>
      <p:pic>
        <p:nvPicPr>
          <p:cNvPr id="7" name="table" descr="Transparent and accountable">
            <a:extLst>
              <a:ext uri="{FF2B5EF4-FFF2-40B4-BE49-F238E27FC236}">
                <a16:creationId xmlns:a16="http://schemas.microsoft.com/office/drawing/2014/main" id="{C32A8013-9534-4581-A6A7-19B26FBF473A}"/>
              </a:ext>
            </a:extLst>
          </p:cNvPr>
          <p:cNvPicPr>
            <a:picLocks noChangeAspect="1"/>
          </p:cNvPicPr>
          <p:nvPr/>
        </p:nvPicPr>
        <p:blipFill rotWithShape="1">
          <a:blip r:embed="rId2"/>
          <a:srcRect l="83478"/>
          <a:stretch/>
        </p:blipFill>
        <p:spPr>
          <a:xfrm rot="5400000">
            <a:off x="19034863" y="4710572"/>
            <a:ext cx="2805704" cy="6500886"/>
          </a:xfrm>
          <a:prstGeom prst="rect">
            <a:avLst/>
          </a:prstGeom>
        </p:spPr>
      </p:pic>
    </p:spTree>
    <p:extLst>
      <p:ext uri="{BB962C8B-B14F-4D97-AF65-F5344CB8AC3E}">
        <p14:creationId xmlns:p14="http://schemas.microsoft.com/office/powerpoint/2010/main" val="218575888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kumimoji="0" lang="en-GB" sz="7200" b="1" i="0" u="none" strike="noStrike" kern="0" cap="none" spc="130" normalizeH="0" baseline="0" noProof="0" dirty="0">
                <a:ln>
                  <a:noFill/>
                </a:ln>
                <a:solidFill>
                  <a:srgbClr val="1B365D"/>
                </a:solidFill>
                <a:effectLst/>
                <a:uLnTx/>
                <a:uFillTx/>
                <a:latin typeface="Helvetica Neue"/>
                <a:sym typeface="Helvetica Neue"/>
              </a:rPr>
              <a:t>Public representation and assurance (3)</a:t>
            </a:r>
            <a:endParaRPr lang="en-GB" sz="7200" dirty="0"/>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11950058"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There are lots of ways we provide assurance that we have involved people in our work:</a:t>
            </a:r>
          </a:p>
          <a:p>
            <a:r>
              <a:rPr lang="en-GB" sz="4800" dirty="0">
                <a:latin typeface="Arial" panose="020B0604020202020204" pitchFamily="34" charset="0"/>
                <a:cs typeface="Arial" panose="020B0604020202020204" pitchFamily="34" charset="0"/>
              </a:rPr>
              <a:t>Insight reviews</a:t>
            </a:r>
          </a:p>
          <a:p>
            <a:r>
              <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Insight reports</a:t>
            </a:r>
          </a:p>
          <a:p>
            <a:r>
              <a:rPr lang="en-GB" sz="4800" dirty="0">
                <a:latin typeface="Arial" panose="020B0604020202020204" pitchFamily="34" charset="0"/>
                <a:cs typeface="Arial" panose="020B0604020202020204" pitchFamily="34" charset="0"/>
              </a:rPr>
              <a:t>Workshops</a:t>
            </a:r>
          </a:p>
          <a:p>
            <a:pPr marL="0" indent="0">
              <a:buNone/>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indent="0">
              <a:buNone/>
            </a:pPr>
            <a:r>
              <a:rPr lang="en-GB" sz="4800" dirty="0">
                <a:latin typeface="Arial" panose="020B0604020202020204" pitchFamily="34" charset="0"/>
                <a:cs typeface="Arial" panose="020B0604020202020204" pitchFamily="34" charset="0"/>
              </a:rPr>
              <a:t>We want to continue and build on our public assurance work. This will involve working with our partners and local people to create new ways to represent the views of patients, their families and staff on our boards.</a:t>
            </a: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indent="0">
              <a:buNone/>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pic>
        <p:nvPicPr>
          <p:cNvPr id="4" name="Picture 3" descr="Image showing the different organisations that make up the population board including:&#10;&#10;Chair&#10;Leeds Teaching Hospitals Trust&#10;Leeds Community Healthcare&#10;Local authority&#10;Integrated Care Board in Leeds&#10;Public Health&#10;Third sector&#10;General Practice&#10;Leeds and York Partnership Foundation Trust&#10;two clinical leads&#10;Citizen rep (which is circled to highlight the area of conversation we are focussed on)">
            <a:extLst>
              <a:ext uri="{FF2B5EF4-FFF2-40B4-BE49-F238E27FC236}">
                <a16:creationId xmlns:a16="http://schemas.microsoft.com/office/drawing/2014/main" id="{5195C5B0-2992-4791-A655-9B2D4972BD54}"/>
              </a:ext>
            </a:extLst>
          </p:cNvPr>
          <p:cNvPicPr>
            <a:picLocks noChangeAspect="1"/>
          </p:cNvPicPr>
          <p:nvPr/>
        </p:nvPicPr>
        <p:blipFill>
          <a:blip r:embed="rId2"/>
          <a:stretch>
            <a:fillRect/>
          </a:stretch>
        </p:blipFill>
        <p:spPr>
          <a:xfrm>
            <a:off x="14377993" y="2972260"/>
            <a:ext cx="9264711" cy="9361507"/>
          </a:xfrm>
          <a:prstGeom prst="rect">
            <a:avLst/>
          </a:prstGeom>
        </p:spPr>
      </p:pic>
      <p:sp>
        <p:nvSpPr>
          <p:cNvPr id="8" name="Oval 7">
            <a:extLst>
              <a:ext uri="{FF2B5EF4-FFF2-40B4-BE49-F238E27FC236}">
                <a16:creationId xmlns:a16="http://schemas.microsoft.com/office/drawing/2014/main" id="{A3C36612-E0CF-4788-ACC7-BD590787D3EE}"/>
              </a:ext>
              <a:ext uri="{C183D7F6-B498-43B3-948B-1728B52AA6E4}">
                <adec:decorative xmlns:adec="http://schemas.microsoft.com/office/drawing/2017/decorative" val="1"/>
              </a:ext>
            </a:extLst>
          </p:cNvPr>
          <p:cNvSpPr/>
          <p:nvPr/>
        </p:nvSpPr>
        <p:spPr>
          <a:xfrm>
            <a:off x="20001794" y="3290887"/>
            <a:ext cx="2576853" cy="2406528"/>
          </a:xfrm>
          <a:prstGeom prst="ellipse">
            <a:avLst/>
          </a:prstGeom>
          <a:solidFill>
            <a:schemeClr val="bg1">
              <a:alpha val="0"/>
            </a:schemeClr>
          </a:solidFill>
          <a:ln w="142875"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85322355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7200" dirty="0"/>
              <a:t>Public representation and assurance (4)</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11950057"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8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Groupwork</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What do you think of the ways we are already involving people (insight reviews / workshops)?</a:t>
            </a: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What does public representation look like for you?</a:t>
            </a:r>
          </a:p>
          <a:p>
            <a:r>
              <a:rPr lang="en-GB" sz="5400" dirty="0">
                <a:latin typeface="Arial" panose="020B0604020202020204" pitchFamily="34" charset="0"/>
                <a:cs typeface="Arial" panose="020B0604020202020204" pitchFamily="34" charset="0"/>
              </a:rPr>
              <a:t>What would make you feel confident that we are listening, acting and feeding back?</a:t>
            </a: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pic>
        <p:nvPicPr>
          <p:cNvPr id="2050" name="Picture 2" descr="Premium Vector | Teamwork company organization and team dedicated  collaboration">
            <a:extLst>
              <a:ext uri="{FF2B5EF4-FFF2-40B4-BE49-F238E27FC236}">
                <a16:creationId xmlns:a16="http://schemas.microsoft.com/office/drawing/2014/main" id="{D9AD44F3-7B31-439E-8797-C003CB96DB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45" t="12198" r="11464" b="10121"/>
          <a:stretch/>
        </p:blipFill>
        <p:spPr bwMode="auto">
          <a:xfrm>
            <a:off x="13540902" y="3874882"/>
            <a:ext cx="9915727" cy="671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75648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6000" dirty="0"/>
              <a:t>Next steps</a:t>
            </a:r>
          </a:p>
        </p:txBody>
      </p:sp>
      <p:sp>
        <p:nvSpPr>
          <p:cNvPr id="6" name="Text Placeholder 6">
            <a:extLst>
              <a:ext uri="{FF2B5EF4-FFF2-40B4-BE49-F238E27FC236}">
                <a16:creationId xmlns:a16="http://schemas.microsoft.com/office/drawing/2014/main" id="{F5C14773-6859-4F04-BA87-0AE63D759BB1}"/>
              </a:ext>
            </a:extLst>
          </p:cNvPr>
          <p:cNvSpPr txBox="1">
            <a:spLocks/>
          </p:cNvSpPr>
          <p:nvPr/>
        </p:nvSpPr>
        <p:spPr>
          <a:xfrm>
            <a:off x="1201738" y="3036888"/>
            <a:ext cx="21823363"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r>
              <a:rPr lang="en-GB" sz="6000" dirty="0">
                <a:latin typeface="Arial" panose="020B0604020202020204" pitchFamily="34" charset="0"/>
                <a:cs typeface="Arial" panose="020B0604020202020204" pitchFamily="34" charset="0"/>
              </a:rPr>
              <a:t>Evaluation of the session</a:t>
            </a:r>
          </a:p>
          <a:p>
            <a:r>
              <a:rPr lang="en-GB" sz="6000" dirty="0">
                <a:latin typeface="Arial" panose="020B0604020202020204" pitchFamily="34" charset="0"/>
                <a:cs typeface="Arial" panose="020B0604020202020204" pitchFamily="34" charset="0"/>
              </a:rPr>
              <a:t>Update insight report based on todays feedback</a:t>
            </a:r>
          </a:p>
          <a:p>
            <a:r>
              <a:rPr lang="en-GB" sz="6000" dirty="0">
                <a:latin typeface="Arial" panose="020B0604020202020204" pitchFamily="34" charset="0"/>
                <a:cs typeface="Arial" panose="020B0604020202020204" pitchFamily="34" charset="0"/>
              </a:rPr>
              <a:t>Use feedback to develop an approach to representation </a:t>
            </a:r>
          </a:p>
          <a:p>
            <a:r>
              <a:rPr kumimoji="0" lang="en-GB" sz="6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Begin planning involvement on the gaps in our knowledge</a:t>
            </a: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74361106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ED7F0BE6-CF56-B61D-23E0-1EA68108465B}"/>
              </a:ext>
            </a:extLst>
          </p:cNvPr>
          <p:cNvSpPr>
            <a:spLocks noGrp="1"/>
          </p:cNvSpPr>
          <p:nvPr>
            <p:ph type="title"/>
          </p:nvPr>
        </p:nvSpPr>
        <p:spPr>
          <a:xfrm>
            <a:off x="942886" y="5205149"/>
            <a:ext cx="10314120" cy="1234680"/>
          </a:xfrm>
        </p:spPr>
        <p:txBody>
          <a:bodyPr>
            <a:no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GB" sz="9600" b="1" i="0" u="none" strike="noStrike" cap="none" spc="0" normalizeH="0" baseline="0" dirty="0">
                <a:ln>
                  <a:noFill/>
                </a:ln>
                <a:solidFill>
                  <a:schemeClr val="bg1"/>
                </a:solidFill>
                <a:effectLst/>
                <a:uFillTx/>
                <a:latin typeface="Helvetica Neue Medium"/>
                <a:ea typeface="Helvetica Neue Medium"/>
                <a:cs typeface="Helvetica Neue Medium"/>
                <a:sym typeface="Helvetica Neue Medium"/>
              </a:rPr>
              <a:t>Thank you</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Welcome and Introductions</a:t>
            </a:r>
          </a:p>
        </p:txBody>
      </p:sp>
      <p:sp>
        <p:nvSpPr>
          <p:cNvPr id="4" name="Text Placeholder 6">
            <a:extLst>
              <a:ext uri="{FF2B5EF4-FFF2-40B4-BE49-F238E27FC236}">
                <a16:creationId xmlns:a16="http://schemas.microsoft.com/office/drawing/2014/main" id="{233D1DDF-C3B3-4417-AF52-3304AF6F3886}"/>
              </a:ext>
            </a:extLst>
          </p:cNvPr>
          <p:cNvSpPr txBox="1">
            <a:spLocks/>
          </p:cNvSpPr>
          <p:nvPr/>
        </p:nvSpPr>
        <p:spPr>
          <a:xfrm>
            <a:off x="1201738" y="3036888"/>
            <a:ext cx="14296170"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6000" b="1" dirty="0">
                <a:latin typeface="Arial" panose="020B0604020202020204" pitchFamily="34" charset="0"/>
                <a:cs typeface="Arial" panose="020B0604020202020204" pitchFamily="34" charset="0"/>
              </a:rPr>
              <a:t>Stuart Murdoch</a:t>
            </a:r>
          </a:p>
          <a:p>
            <a:pPr marL="0" indent="0">
              <a:buNone/>
            </a:pPr>
            <a:r>
              <a:rPr lang="en-GB" sz="4800" dirty="0">
                <a:effectLst/>
                <a:latin typeface="Arial" panose="020B0604020202020204" pitchFamily="34" charset="0"/>
                <a:ea typeface="Calibri" panose="020F0502020204030204" pitchFamily="34" charset="0"/>
                <a:cs typeface="Arial" panose="020B0604020202020204" pitchFamily="34" charset="0"/>
              </a:rPr>
              <a:t>Chair of the </a:t>
            </a:r>
            <a:r>
              <a:rPr lang="en-GB" sz="4800" dirty="0">
                <a:latin typeface="Arial" panose="020B0604020202020204" pitchFamily="34" charset="0"/>
                <a:ea typeface="Calibri" panose="020F0502020204030204" pitchFamily="34" charset="0"/>
                <a:cs typeface="Arial" panose="020B0604020202020204" pitchFamily="34" charset="0"/>
              </a:rPr>
              <a:t>Planned Care Delivery</a:t>
            </a:r>
            <a:r>
              <a:rPr lang="en-GB" sz="4800" dirty="0">
                <a:effectLst/>
                <a:latin typeface="Arial" panose="020B0604020202020204" pitchFamily="34" charset="0"/>
                <a:ea typeface="Calibri" panose="020F0502020204030204" pitchFamily="34" charset="0"/>
                <a:cs typeface="Arial" panose="020B0604020202020204" pitchFamily="34" charset="0"/>
              </a:rPr>
              <a:t> board</a:t>
            </a:r>
          </a:p>
          <a:p>
            <a:pPr marL="0" indent="0">
              <a:buNone/>
            </a:pPr>
            <a:endParaRPr lang="en-GB" sz="48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GB" sz="6000" b="1" dirty="0">
                <a:effectLst/>
                <a:latin typeface="Arial" panose="020B0604020202020204" pitchFamily="34" charset="0"/>
                <a:ea typeface="Calibri" panose="020F0502020204030204" pitchFamily="34" charset="0"/>
                <a:cs typeface="Arial" panose="020B0604020202020204" pitchFamily="34" charset="0"/>
              </a:rPr>
              <a:t>Joanna Bayton-Smith</a:t>
            </a:r>
          </a:p>
          <a:p>
            <a:pPr marL="0" indent="0">
              <a:buNone/>
            </a:pPr>
            <a:r>
              <a:rPr lang="en-GB" sz="4400" dirty="0">
                <a:effectLst/>
                <a:latin typeface="Arial" panose="020B0604020202020204" pitchFamily="34" charset="0"/>
                <a:ea typeface="Calibri" panose="020F0502020204030204" pitchFamily="34" charset="0"/>
                <a:cs typeface="Arial" panose="020B0604020202020204" pitchFamily="34" charset="0"/>
              </a:rPr>
              <a:t>Head of Pathway Integration for Planned Care, Cancer and Diagnostics</a:t>
            </a:r>
          </a:p>
          <a:p>
            <a:pPr marL="0" indent="0">
              <a:buNone/>
            </a:pPr>
            <a:endParaRPr lang="en-GB" sz="44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GB" sz="6000" b="1" dirty="0">
                <a:effectLst/>
                <a:latin typeface="Arial" panose="020B0604020202020204" pitchFamily="34" charset="0"/>
                <a:ea typeface="Calibri" panose="020F0502020204030204" pitchFamily="34" charset="0"/>
                <a:cs typeface="Arial" panose="020B0604020202020204" pitchFamily="34" charset="0"/>
              </a:rPr>
              <a:t>Adam Stewart</a:t>
            </a:r>
          </a:p>
          <a:p>
            <a:pPr marL="0" indent="0">
              <a:buNone/>
            </a:pPr>
            <a:r>
              <a:rPr lang="en-GB" sz="4400" dirty="0">
                <a:effectLst/>
                <a:latin typeface="Arial" panose="020B0604020202020204" pitchFamily="34" charset="0"/>
                <a:ea typeface="Calibri" panose="020F0502020204030204" pitchFamily="34" charset="0"/>
                <a:cs typeface="Arial" panose="020B0604020202020204" pitchFamily="34" charset="0"/>
              </a:rPr>
              <a:t>Senior Insight, Involvement and Engagement Advisor, NHS ICB in Leeds </a:t>
            </a:r>
          </a:p>
          <a:p>
            <a:pPr marL="0" indent="0">
              <a:buNone/>
            </a:pPr>
            <a:endParaRPr lang="en-GB" sz="4800" dirty="0">
              <a:effectLst/>
              <a:latin typeface="Arial" panose="020B0604020202020204" pitchFamily="34" charset="0"/>
              <a:ea typeface="Calibri" panose="020F0502020204030204" pitchFamily="34" charset="0"/>
              <a:cs typeface="Arial" panose="020B0604020202020204" pitchFamily="34" charset="0"/>
            </a:endParaRPr>
          </a:p>
          <a:p>
            <a:endParaRPr lang="en-GB" sz="4800" dirty="0">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01276C33-6312-C5E9-06C5-E7F7FEEC9F90}"/>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10348" b="10348"/>
          <a:stretch/>
        </p:blipFill>
        <p:spPr bwMode="auto">
          <a:xfrm>
            <a:off x="19017047" y="8942777"/>
            <a:ext cx="2710593" cy="28673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3B71EEA-51BD-3404-45A4-A13B641D667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332" b="10332"/>
          <a:stretch/>
        </p:blipFill>
        <p:spPr bwMode="auto">
          <a:xfrm>
            <a:off x="19017048" y="5770605"/>
            <a:ext cx="2710593" cy="2867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37259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Aim and objectives</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823362"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6600" b="1" dirty="0">
                <a:latin typeface="Arial" panose="020B0604020202020204" pitchFamily="34" charset="0"/>
                <a:cs typeface="Arial" panose="020B0604020202020204" pitchFamily="34" charset="0"/>
              </a:rPr>
              <a:t>Aim</a:t>
            </a:r>
          </a:p>
          <a:p>
            <a:pPr marL="0" indent="0">
              <a:buNone/>
            </a:pPr>
            <a:r>
              <a:rPr lang="en-GB" sz="5400" dirty="0">
                <a:latin typeface="Arial" panose="020B0604020202020204" pitchFamily="34" charset="0"/>
                <a:cs typeface="Arial" panose="020B0604020202020204" pitchFamily="34" charset="0"/>
              </a:rPr>
              <a:t>To develop our approach to public involvement in the population board</a:t>
            </a:r>
          </a:p>
          <a:p>
            <a:pPr marL="0" indent="0">
              <a:buNone/>
            </a:pPr>
            <a:endParaRPr lang="en-GB" sz="2800" dirty="0">
              <a:latin typeface="Arial" panose="020B0604020202020204" pitchFamily="34" charset="0"/>
              <a:cs typeface="Arial" panose="020B0604020202020204" pitchFamily="34" charset="0"/>
            </a:endParaRPr>
          </a:p>
          <a:p>
            <a:pPr marL="0" indent="0">
              <a:buNone/>
            </a:pPr>
            <a:r>
              <a:rPr lang="en-GB" sz="6600" b="1" dirty="0">
                <a:latin typeface="Arial" panose="020B0604020202020204" pitchFamily="34" charset="0"/>
                <a:cs typeface="Arial" panose="020B0604020202020204" pitchFamily="34" charset="0"/>
              </a:rPr>
              <a:t>Objectives</a:t>
            </a:r>
          </a:p>
          <a:p>
            <a:pPr>
              <a:lnSpc>
                <a:spcPct val="107000"/>
              </a:lnSpc>
            </a:pPr>
            <a:r>
              <a:rPr lang="en-GB" sz="5400" dirty="0">
                <a:effectLst/>
                <a:latin typeface="Arial" panose="020B0604020202020204" pitchFamily="34" charset="0"/>
                <a:ea typeface="Calibri" panose="020F0502020204030204" pitchFamily="34" charset="0"/>
                <a:cs typeface="Arial" panose="020B0604020202020204" pitchFamily="34" charset="0"/>
              </a:rPr>
              <a:t>Introduce population health and the board</a:t>
            </a:r>
            <a:endParaRPr lang="en-GB" sz="48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GB" sz="5400" dirty="0">
                <a:effectLst/>
                <a:latin typeface="Arial" panose="020B0604020202020204" pitchFamily="34" charset="0"/>
                <a:ea typeface="Calibri" panose="020F0502020204030204" pitchFamily="34" charset="0"/>
                <a:cs typeface="Arial" panose="020B0604020202020204" pitchFamily="34" charset="0"/>
              </a:rPr>
              <a:t>Review and agree the findings of the insight report</a:t>
            </a:r>
            <a:endParaRPr lang="en-GB" sz="48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GB" sz="5400" dirty="0">
                <a:effectLst/>
                <a:latin typeface="Arial" panose="020B0604020202020204" pitchFamily="34" charset="0"/>
                <a:ea typeface="Calibri" panose="020F0502020204030204" pitchFamily="34" charset="0"/>
                <a:cs typeface="Arial" panose="020B0604020202020204" pitchFamily="34" charset="0"/>
              </a:rPr>
              <a:t>Review and agree the draft outcomes for the board</a:t>
            </a:r>
            <a:endParaRPr lang="en-GB" sz="48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GB" sz="5400" dirty="0">
                <a:effectLst/>
                <a:latin typeface="Arial" panose="020B0604020202020204" pitchFamily="34" charset="0"/>
                <a:ea typeface="Calibri" panose="020F0502020204030204" pitchFamily="34" charset="0"/>
                <a:cs typeface="Arial" panose="020B0604020202020204" pitchFamily="34" charset="0"/>
              </a:rPr>
              <a:t>Begin planning involvement on the gaps in our knowledge</a:t>
            </a:r>
            <a:endParaRPr lang="en-GB" sz="48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GB" sz="5400" dirty="0">
                <a:effectLst/>
                <a:latin typeface="Arial" panose="020B0604020202020204" pitchFamily="34" charset="0"/>
                <a:ea typeface="Calibri" panose="020F0502020204030204" pitchFamily="34" charset="0"/>
                <a:cs typeface="Arial" panose="020B0604020202020204" pitchFamily="34" charset="0"/>
              </a:rPr>
              <a:t>Agree how we represent people at the board and provide public assurance</a:t>
            </a:r>
            <a:endParaRPr lang="en-GB" sz="4800" dirty="0">
              <a:effectLst/>
              <a:latin typeface="Arial" panose="020B0604020202020204" pitchFamily="34" charset="0"/>
              <a:ea typeface="Calibri" panose="020F0502020204030204" pitchFamily="34" charset="0"/>
              <a:cs typeface="Arial" panose="020B0604020202020204" pitchFamily="34" charset="0"/>
            </a:endParaRPr>
          </a:p>
          <a:p>
            <a:endParaRPr lang="en-GB"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121519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Outcomes of the workshop</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2274950"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6000" dirty="0">
                <a:latin typeface="Arial" panose="020B0604020202020204" pitchFamily="34" charset="0"/>
                <a:cs typeface="Arial" panose="020B0604020202020204" pitchFamily="34" charset="0"/>
              </a:rPr>
              <a:t>By the end of the workshop participants should have had an opportunity to:</a:t>
            </a:r>
          </a:p>
          <a:p>
            <a:r>
              <a:rPr lang="en-GB" sz="5000" dirty="0">
                <a:effectLst/>
                <a:latin typeface="Arial" panose="020B0604020202020204" pitchFamily="34" charset="0"/>
                <a:ea typeface="Calibri" panose="020F0502020204030204" pitchFamily="34" charset="0"/>
                <a:cs typeface="Arial" panose="020B0604020202020204" pitchFamily="34" charset="0"/>
              </a:rPr>
              <a:t>Understand the role</a:t>
            </a:r>
            <a:r>
              <a:rPr lang="en-GB" sz="5000" dirty="0">
                <a:latin typeface="Arial" panose="020B0604020202020204" pitchFamily="34" charset="0"/>
                <a:ea typeface="Calibri" panose="020F0502020204030204" pitchFamily="34" charset="0"/>
                <a:cs typeface="Arial" panose="020B0604020202020204" pitchFamily="34" charset="0"/>
              </a:rPr>
              <a:t> of the board</a:t>
            </a:r>
          </a:p>
          <a:p>
            <a:r>
              <a:rPr lang="en-GB" sz="5000" dirty="0">
                <a:latin typeface="Arial" panose="020B0604020202020204" pitchFamily="34" charset="0"/>
                <a:ea typeface="Calibri" panose="020F0502020204030204" pitchFamily="34" charset="0"/>
                <a:cs typeface="Arial" panose="020B0604020202020204" pitchFamily="34" charset="0"/>
              </a:rPr>
              <a:t>Discuss the findings of the draft insight report</a:t>
            </a:r>
          </a:p>
          <a:p>
            <a:r>
              <a:rPr lang="en-GB" sz="5000" dirty="0">
                <a:latin typeface="Arial" panose="020B0604020202020204" pitchFamily="34" charset="0"/>
                <a:ea typeface="Calibri" panose="020F0502020204030204" pitchFamily="34" charset="0"/>
                <a:cs typeface="Arial" panose="020B0604020202020204" pitchFamily="34" charset="0"/>
              </a:rPr>
              <a:t>Influence the draft insight report</a:t>
            </a:r>
          </a:p>
          <a:p>
            <a:r>
              <a:rPr lang="en-GB" sz="5000" dirty="0">
                <a:latin typeface="Arial" panose="020B0604020202020204" pitchFamily="34" charset="0"/>
                <a:ea typeface="Calibri" panose="020F0502020204030204" pitchFamily="34" charset="0"/>
                <a:cs typeface="Arial" panose="020B0604020202020204" pitchFamily="34" charset="0"/>
              </a:rPr>
              <a:t>Discuss gaps in our knowledge</a:t>
            </a:r>
          </a:p>
          <a:p>
            <a:r>
              <a:rPr lang="en-GB" sz="5000" dirty="0">
                <a:latin typeface="Arial" panose="020B0604020202020204" pitchFamily="34" charset="0"/>
                <a:ea typeface="Calibri" panose="020F0502020204030204" pitchFamily="34" charset="0"/>
                <a:cs typeface="Arial" panose="020B0604020202020204" pitchFamily="34" charset="0"/>
              </a:rPr>
              <a:t>Suggest other gaps</a:t>
            </a:r>
          </a:p>
          <a:p>
            <a:r>
              <a:rPr lang="en-GB" sz="5000" dirty="0">
                <a:latin typeface="Arial" panose="020B0604020202020204" pitchFamily="34" charset="0"/>
                <a:ea typeface="Calibri" panose="020F0502020204030204" pitchFamily="34" charset="0"/>
                <a:cs typeface="Arial" panose="020B0604020202020204" pitchFamily="34" charset="0"/>
              </a:rPr>
              <a:t>Discuss the draft outcomes for planned care</a:t>
            </a:r>
          </a:p>
          <a:p>
            <a:r>
              <a:rPr lang="en-GB" sz="5000" dirty="0">
                <a:latin typeface="Arial" panose="020B0604020202020204" pitchFamily="34" charset="0"/>
                <a:ea typeface="Calibri" panose="020F0502020204030204" pitchFamily="34" charset="0"/>
                <a:cs typeface="Arial" panose="020B0604020202020204" pitchFamily="34" charset="0"/>
              </a:rPr>
              <a:t>Explore ways we can provide assurance that people's voices are heard at the board</a:t>
            </a:r>
          </a:p>
          <a:p>
            <a:r>
              <a:rPr lang="en-GB" sz="5000" dirty="0">
                <a:latin typeface="Arial" panose="020B0604020202020204" pitchFamily="34" charset="0"/>
                <a:ea typeface="Calibri" panose="020F0502020204030204" pitchFamily="34" charset="0"/>
                <a:cs typeface="Arial" panose="020B0604020202020204" pitchFamily="34" charset="0"/>
              </a:rPr>
              <a:t>Influence our approach to public representation and assurance on the board</a:t>
            </a:r>
          </a:p>
          <a:p>
            <a:endParaRPr lang="en-GB" sz="6000" dirty="0">
              <a:latin typeface="Arial" panose="020B0604020202020204" pitchFamily="34" charset="0"/>
              <a:ea typeface="Calibri" panose="020F0502020204030204" pitchFamily="34" charset="0"/>
              <a:cs typeface="Arial" panose="020B0604020202020204" pitchFamily="34" charset="0"/>
            </a:endParaRPr>
          </a:p>
          <a:p>
            <a:endParaRPr lang="en-GB" sz="6000" dirty="0">
              <a:latin typeface="Arial" panose="020B0604020202020204" pitchFamily="34" charset="0"/>
              <a:ea typeface="Calibri" panose="020F0502020204030204" pitchFamily="34" charset="0"/>
              <a:cs typeface="Arial" panose="020B0604020202020204" pitchFamily="34" charset="0"/>
            </a:endParaRPr>
          </a:p>
          <a:p>
            <a:endParaRPr lang="en-GB" sz="6000" dirty="0">
              <a:latin typeface="Arial" panose="020B0604020202020204" pitchFamily="34" charset="0"/>
              <a:ea typeface="Calibri" panose="020F0502020204030204" pitchFamily="34" charset="0"/>
              <a:cs typeface="Arial" panose="020B0604020202020204" pitchFamily="34" charset="0"/>
            </a:endParaRPr>
          </a:p>
          <a:p>
            <a:endParaRPr lang="en-GB" sz="6000" dirty="0">
              <a:effectLst/>
              <a:latin typeface="Arial" panose="020B0604020202020204" pitchFamily="34" charset="0"/>
              <a:ea typeface="Calibri" panose="020F0502020204030204" pitchFamily="34" charset="0"/>
              <a:cs typeface="Arial" panose="020B0604020202020204" pitchFamily="34" charset="0"/>
            </a:endParaRPr>
          </a:p>
          <a:p>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761730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Agenda</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2579078"/>
            <a:ext cx="21823362" cy="10306066"/>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1143000" indent="-1143000">
              <a:buFont typeface="+mj-lt"/>
              <a:buAutoNum type="arabicPeriod"/>
            </a:pPr>
            <a:r>
              <a:rPr lang="en-GB" sz="5800" b="1" dirty="0">
                <a:latin typeface="Arial" panose="020B0604020202020204" pitchFamily="34" charset="0"/>
                <a:ea typeface="Calibri" panose="020F0502020204030204" pitchFamily="34" charset="0"/>
                <a:cs typeface="Arial" panose="020B0604020202020204" pitchFamily="34" charset="0"/>
              </a:rPr>
              <a:t>Population Health </a:t>
            </a:r>
            <a:r>
              <a:rPr lang="en-GB" sz="5800" dirty="0">
                <a:latin typeface="Arial" panose="020B0604020202020204" pitchFamily="34" charset="0"/>
                <a:ea typeface="Calibri" panose="020F0502020204030204" pitchFamily="34" charset="0"/>
                <a:cs typeface="Arial" panose="020B0604020202020204" pitchFamily="34" charset="0"/>
              </a:rPr>
              <a:t>- What are population and care delivery boards and what is their role?</a:t>
            </a:r>
          </a:p>
          <a:p>
            <a:pPr marL="1143000" indent="-1143000">
              <a:buFont typeface="+mj-lt"/>
              <a:buAutoNum type="arabicPeriod"/>
            </a:pPr>
            <a:r>
              <a:rPr lang="en-GB" sz="5800" b="1" dirty="0">
                <a:latin typeface="Arial" panose="020B0604020202020204" pitchFamily="34" charset="0"/>
                <a:ea typeface="Calibri" panose="020F0502020204030204" pitchFamily="34" charset="0"/>
                <a:cs typeface="Arial" panose="020B0604020202020204" pitchFamily="34" charset="0"/>
              </a:rPr>
              <a:t>Experience of planned care </a:t>
            </a:r>
            <a:r>
              <a:rPr lang="en-GB" sz="5800" dirty="0">
                <a:latin typeface="Arial" panose="020B0604020202020204" pitchFamily="34" charset="0"/>
                <a:ea typeface="Calibri" panose="020F0502020204030204" pitchFamily="34" charset="0"/>
                <a:cs typeface="Arial" panose="020B0604020202020204" pitchFamily="34" charset="0"/>
              </a:rPr>
              <a:t>- What do we know about the experiences of people using planned care services and their family? (our insight)</a:t>
            </a:r>
          </a:p>
          <a:p>
            <a:pPr marL="1143000" indent="-1143000">
              <a:buFont typeface="+mj-lt"/>
              <a:buAutoNum type="arabicPeriod"/>
            </a:pPr>
            <a:r>
              <a:rPr lang="en-GB" sz="5800" b="1" dirty="0">
                <a:latin typeface="Arial" panose="020B0604020202020204" pitchFamily="34" charset="0"/>
                <a:ea typeface="Calibri" panose="020F0502020204030204" pitchFamily="34" charset="0"/>
                <a:cs typeface="Arial" panose="020B0604020202020204" pitchFamily="34" charset="0"/>
              </a:rPr>
              <a:t>Population outcomes </a:t>
            </a:r>
            <a:r>
              <a:rPr lang="en-GB" sz="5800" dirty="0">
                <a:latin typeface="Arial" panose="020B0604020202020204" pitchFamily="34" charset="0"/>
                <a:ea typeface="Calibri" panose="020F0502020204030204" pitchFamily="34" charset="0"/>
                <a:cs typeface="Arial" panose="020B0604020202020204" pitchFamily="34" charset="0"/>
              </a:rPr>
              <a:t>- How do we want things to be different for people using planned care services and their families? (our outcomes)</a:t>
            </a:r>
          </a:p>
          <a:p>
            <a:pPr marL="1143000" indent="-1143000">
              <a:buFont typeface="+mj-lt"/>
              <a:buAutoNum type="arabicPeriod"/>
            </a:pPr>
            <a:r>
              <a:rPr lang="en-GB" sz="5800" b="1" dirty="0">
                <a:latin typeface="Arial" panose="020B0604020202020204" pitchFamily="34" charset="0"/>
                <a:ea typeface="Calibri" panose="020F0502020204030204" pitchFamily="34" charset="0"/>
                <a:cs typeface="Arial" panose="020B0604020202020204" pitchFamily="34" charset="0"/>
              </a:rPr>
              <a:t>Public representation and assurance </a:t>
            </a:r>
            <a:r>
              <a:rPr lang="en-GB" sz="5800" dirty="0">
                <a:latin typeface="Arial" panose="020B0604020202020204" pitchFamily="34" charset="0"/>
                <a:ea typeface="Calibri" panose="020F0502020204030204" pitchFamily="34" charset="0"/>
                <a:cs typeface="Arial" panose="020B0604020202020204" pitchFamily="34" charset="0"/>
              </a:rPr>
              <a:t>– What does public representation look like on the board?</a:t>
            </a:r>
          </a:p>
          <a:p>
            <a:pPr marL="1143000" indent="-1143000">
              <a:buFont typeface="+mj-lt"/>
              <a:buAutoNum type="arabicPeriod"/>
            </a:pPr>
            <a:r>
              <a:rPr lang="en-GB" sz="5800" b="1" dirty="0">
                <a:latin typeface="Arial" panose="020B0604020202020204" pitchFamily="34" charset="0"/>
                <a:ea typeface="Calibri" panose="020F0502020204030204" pitchFamily="34" charset="0"/>
                <a:cs typeface="Arial" panose="020B0604020202020204" pitchFamily="34" charset="0"/>
              </a:rPr>
              <a:t>Next steps </a:t>
            </a:r>
            <a:r>
              <a:rPr lang="en-GB" sz="5800" dirty="0">
                <a:latin typeface="Arial" panose="020B0604020202020204" pitchFamily="34" charset="0"/>
                <a:ea typeface="Calibri" panose="020F0502020204030204" pitchFamily="34" charset="0"/>
                <a:cs typeface="Arial" panose="020B0604020202020204" pitchFamily="34" charset="0"/>
              </a:rPr>
              <a:t>- What happens next?</a:t>
            </a:r>
          </a:p>
          <a:p>
            <a:pPr marL="1143000" indent="-1143000">
              <a:buFont typeface="+mj-lt"/>
              <a:buAutoNum type="arabicPeriod"/>
            </a:pPr>
            <a:endParaRPr lang="en-GB" sz="6000" dirty="0">
              <a:latin typeface="Arial" panose="020B0604020202020204" pitchFamily="34" charset="0"/>
              <a:ea typeface="Calibri" panose="020F0502020204030204" pitchFamily="34" charset="0"/>
              <a:cs typeface="Arial" panose="020B0604020202020204" pitchFamily="34" charset="0"/>
            </a:endParaRPr>
          </a:p>
          <a:p>
            <a:endParaRPr lang="en-GB" sz="6000" dirty="0">
              <a:latin typeface="Arial" panose="020B0604020202020204" pitchFamily="34" charset="0"/>
              <a:ea typeface="Calibri" panose="020F0502020204030204" pitchFamily="34" charset="0"/>
              <a:cs typeface="Arial" panose="020B0604020202020204" pitchFamily="34" charset="0"/>
            </a:endParaRPr>
          </a:p>
          <a:p>
            <a:endParaRPr lang="en-GB" sz="6000" dirty="0">
              <a:latin typeface="Arial" panose="020B0604020202020204" pitchFamily="34" charset="0"/>
              <a:ea typeface="Calibri" panose="020F0502020204030204" pitchFamily="34" charset="0"/>
              <a:cs typeface="Arial" panose="020B0604020202020204" pitchFamily="34" charset="0"/>
            </a:endParaRPr>
          </a:p>
          <a:p>
            <a:endParaRPr lang="en-GB" sz="6000" dirty="0">
              <a:effectLst/>
              <a:latin typeface="Arial" panose="020B0604020202020204" pitchFamily="34" charset="0"/>
              <a:ea typeface="Calibri" panose="020F0502020204030204" pitchFamily="34" charset="0"/>
              <a:cs typeface="Arial" panose="020B0604020202020204" pitchFamily="34" charset="0"/>
            </a:endParaRPr>
          </a:p>
          <a:p>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448598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Ground rules</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823362"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r>
              <a:rPr lang="en-GB" sz="6600" dirty="0">
                <a:latin typeface="Arial" panose="020B0604020202020204" pitchFamily="34" charset="0"/>
                <a:cs typeface="Arial" panose="020B0604020202020204" pitchFamily="34" charset="0"/>
              </a:rPr>
              <a:t>Stick to the agenda</a:t>
            </a:r>
          </a:p>
          <a:p>
            <a:r>
              <a:rPr lang="en-GB" sz="6600" dirty="0">
                <a:latin typeface="Arial" panose="020B0604020202020204" pitchFamily="34" charset="0"/>
                <a:cs typeface="Arial" panose="020B0604020202020204" pitchFamily="34" charset="0"/>
              </a:rPr>
              <a:t>Be honest</a:t>
            </a:r>
          </a:p>
          <a:p>
            <a:r>
              <a:rPr lang="en-GB" sz="6600" dirty="0">
                <a:latin typeface="Arial" panose="020B0604020202020204" pitchFamily="34" charset="0"/>
                <a:cs typeface="Arial" panose="020B0604020202020204" pitchFamily="34" charset="0"/>
              </a:rPr>
              <a:t>Be open to new ideas</a:t>
            </a:r>
          </a:p>
          <a:p>
            <a:r>
              <a:rPr lang="en-GB" sz="6600" dirty="0">
                <a:latin typeface="Arial" panose="020B0604020202020204" pitchFamily="34" charset="0"/>
                <a:cs typeface="Arial" panose="020B0604020202020204" pitchFamily="34" charset="0"/>
              </a:rPr>
              <a:t>Listen to others</a:t>
            </a:r>
          </a:p>
          <a:p>
            <a:r>
              <a:rPr lang="en-GB" sz="6600" dirty="0">
                <a:latin typeface="Arial" panose="020B0604020202020204" pitchFamily="34" charset="0"/>
                <a:cs typeface="Arial" panose="020B0604020202020204" pitchFamily="34" charset="0"/>
              </a:rPr>
              <a:t>Respect confidentiality</a:t>
            </a:r>
          </a:p>
          <a:p>
            <a:r>
              <a:rPr lang="en-GB" sz="6600" dirty="0">
                <a:latin typeface="Arial" panose="020B0604020202020204" pitchFamily="34" charset="0"/>
                <a:cs typeface="Arial" panose="020B0604020202020204" pitchFamily="34" charset="0"/>
              </a:rPr>
              <a:t>Don’t judge</a:t>
            </a:r>
          </a:p>
          <a:p>
            <a:r>
              <a:rPr lang="en-GB" sz="6600" dirty="0">
                <a:latin typeface="Arial" panose="020B0604020202020204" pitchFamily="34" charset="0"/>
                <a:cs typeface="Arial" panose="020B0604020202020204" pitchFamily="34" charset="0"/>
              </a:rPr>
              <a:t>It's ok to ask for clarification and confirmation</a:t>
            </a:r>
          </a:p>
          <a:p>
            <a:r>
              <a:rPr lang="en-GB" sz="6600" dirty="0">
                <a:latin typeface="Arial" panose="020B0604020202020204" pitchFamily="34" charset="0"/>
                <a:cs typeface="Arial" panose="020B0604020202020204" pitchFamily="34" charset="0"/>
              </a:rPr>
              <a:t>Don't zoom and drive</a:t>
            </a:r>
          </a:p>
          <a:p>
            <a:r>
              <a:rPr lang="en-GB" sz="6600" dirty="0">
                <a:latin typeface="Arial" panose="020B0604020202020204" pitchFamily="34" charset="0"/>
                <a:cs typeface="Arial" panose="020B0604020202020204" pitchFamily="34" charset="0"/>
              </a:rPr>
              <a:t>Enjoy</a:t>
            </a:r>
          </a:p>
          <a:p>
            <a:pPr marL="0" indent="0">
              <a:buNone/>
            </a:pPr>
            <a:endParaRPr lang="en-GB" sz="4800" dirty="0">
              <a:latin typeface="Arial" panose="020B0604020202020204" pitchFamily="34" charset="0"/>
              <a:cs typeface="Arial" panose="020B0604020202020204" pitchFamily="34" charset="0"/>
            </a:endParaRPr>
          </a:p>
          <a:p>
            <a:pPr marL="0" indent="0">
              <a:buNone/>
            </a:pPr>
            <a:endParaRPr lang="en-GB" sz="900" dirty="0">
              <a:latin typeface="Arial" panose="020B0604020202020204" pitchFamily="34" charset="0"/>
              <a:ea typeface="Calibri" panose="020F0502020204030204" pitchFamily="34" charset="0"/>
              <a:cs typeface="Arial" panose="020B0604020202020204" pitchFamily="34" charset="0"/>
            </a:endParaRPr>
          </a:p>
          <a:p>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301925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health</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823362"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4800" dirty="0">
                <a:latin typeface="Arial" panose="020B0604020202020204" pitchFamily="34" charset="0"/>
                <a:cs typeface="Arial" panose="020B0604020202020204" pitchFamily="34" charset="0"/>
              </a:rPr>
              <a:t>Population health moves away from 'traditional' thinking about commissioning (planning and paying for) and providing services.</a:t>
            </a:r>
          </a:p>
          <a:p>
            <a:pPr marL="0" indent="0">
              <a:buNone/>
            </a:pPr>
            <a:endParaRPr lang="en-GB" sz="20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GB" sz="4800" dirty="0">
                <a:latin typeface="Arial" panose="020B0604020202020204" pitchFamily="34" charset="0"/>
                <a:ea typeface="Calibri" panose="020F0502020204030204" pitchFamily="34" charset="0"/>
                <a:cs typeface="Arial" panose="020B0604020202020204" pitchFamily="34" charset="0"/>
              </a:rPr>
              <a:t>It thinks less about organisations and pathways and more about people, or 'populations'.</a:t>
            </a:r>
          </a:p>
          <a:p>
            <a:pPr marL="0" indent="0">
              <a:buNone/>
            </a:pPr>
            <a:endParaRPr lang="en-GB" sz="20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GB" sz="4800" dirty="0">
                <a:latin typeface="Arial" panose="020B0604020202020204" pitchFamily="34" charset="0"/>
                <a:ea typeface="Calibri" panose="020F0502020204030204" pitchFamily="34" charset="0"/>
                <a:cs typeface="Arial" panose="020B0604020202020204" pitchFamily="34" charset="0"/>
              </a:rPr>
              <a:t>It focuses on: </a:t>
            </a:r>
          </a:p>
          <a:p>
            <a:r>
              <a:rPr lang="en-GB" sz="4800" dirty="0">
                <a:latin typeface="Arial" panose="020B0604020202020204" pitchFamily="34" charset="0"/>
                <a:ea typeface="Calibri" panose="020F0502020204030204" pitchFamily="34" charset="0"/>
                <a:cs typeface="Arial" panose="020B0604020202020204" pitchFamily="34" charset="0"/>
              </a:rPr>
              <a:t>The needs of people – what is important to people</a:t>
            </a:r>
          </a:p>
          <a:p>
            <a:r>
              <a:rPr lang="en-GB" sz="4800" dirty="0">
                <a:latin typeface="Arial" panose="020B0604020202020204" pitchFamily="34" charset="0"/>
                <a:ea typeface="Calibri" panose="020F0502020204030204" pitchFamily="34" charset="0"/>
                <a:cs typeface="Arial" panose="020B0604020202020204" pitchFamily="34" charset="0"/>
              </a:rPr>
              <a:t>Prevention – helping people stay well</a:t>
            </a:r>
          </a:p>
          <a:p>
            <a:r>
              <a:rPr lang="en-GB" sz="4800" dirty="0">
                <a:latin typeface="Arial" panose="020B0604020202020204" pitchFamily="34" charset="0"/>
                <a:ea typeface="Calibri" panose="020F0502020204030204" pitchFamily="34" charset="0"/>
                <a:cs typeface="Arial" panose="020B0604020202020204" pitchFamily="34" charset="0"/>
              </a:rPr>
              <a:t>Outcomes – the difference care makes</a:t>
            </a:r>
          </a:p>
          <a:p>
            <a:r>
              <a:rPr lang="en-GB" sz="4800" dirty="0">
                <a:latin typeface="Arial" panose="020B0604020202020204" pitchFamily="34" charset="0"/>
                <a:ea typeface="Calibri" panose="020F0502020204030204" pitchFamily="34" charset="0"/>
                <a:cs typeface="Arial" panose="020B0604020202020204" pitchFamily="34" charset="0"/>
              </a:rPr>
              <a:t>Reducing health inequalities</a:t>
            </a:r>
          </a:p>
          <a:p>
            <a:r>
              <a:rPr lang="en-GB" sz="4800" dirty="0">
                <a:latin typeface="Arial" panose="020B0604020202020204" pitchFamily="34" charset="0"/>
                <a:ea typeface="Calibri" panose="020F0502020204030204" pitchFamily="34" charset="0"/>
                <a:cs typeface="Arial" panose="020B0604020202020204" pitchFamily="34" charset="0"/>
              </a:rPr>
              <a:t>Working as partners rather than as organisations (system working)</a:t>
            </a:r>
          </a:p>
          <a:p>
            <a:r>
              <a:rPr lang="en-GB" sz="4800" dirty="0">
                <a:latin typeface="Arial" panose="020B0604020202020204" pitchFamily="34" charset="0"/>
                <a:ea typeface="Calibri" panose="020F0502020204030204" pitchFamily="34" charset="0"/>
                <a:cs typeface="Arial" panose="020B0604020202020204" pitchFamily="34" charset="0"/>
              </a:rPr>
              <a:t>The 'wider determinants of health' such as housing and transport</a:t>
            </a:r>
          </a:p>
          <a:p>
            <a:pPr marL="0" indent="0">
              <a:buNone/>
            </a:pPr>
            <a:endParaRPr lang="en-GB" sz="900" dirty="0">
              <a:latin typeface="Arial" panose="020B0604020202020204" pitchFamily="34" charset="0"/>
              <a:ea typeface="Calibri" panose="020F0502020204030204" pitchFamily="34" charset="0"/>
              <a:cs typeface="Arial" panose="020B0604020202020204" pitchFamily="34" charset="0"/>
            </a:endParaRPr>
          </a:p>
          <a:p>
            <a:pPr marL="0" indent="0" algn="r">
              <a:buNone/>
            </a:pPr>
            <a:r>
              <a:rPr lang="en-GB" sz="2000" dirty="0">
                <a:latin typeface="Arial" panose="020B0604020202020204" pitchFamily="34" charset="0"/>
                <a:ea typeface="Calibri" panose="020F0502020204030204" pitchFamily="34" charset="0"/>
                <a:cs typeface="Arial" panose="020B0604020202020204" pitchFamily="34" charset="0"/>
                <a:hlinkClick r:id="rId2"/>
              </a:rPr>
              <a:t>https://www.kingsfund.org.uk/publications/population-health-approach?gclid=EAIaIQobChMI8dWWp_ig-wIVCLbtCh2IKQ7REAAYASAAEgL2w_D_BwE</a:t>
            </a:r>
            <a:r>
              <a:rPr lang="en-GB" sz="2000" dirty="0">
                <a:latin typeface="Arial" panose="020B0604020202020204" pitchFamily="34" charset="0"/>
                <a:ea typeface="Calibri" panose="020F0502020204030204" pitchFamily="34" charset="0"/>
                <a:cs typeface="Arial" panose="020B0604020202020204" pitchFamily="34" charset="0"/>
              </a:rPr>
              <a:t> </a:t>
            </a:r>
          </a:p>
          <a:p>
            <a:endParaRPr lang="en-GB" sz="4800" dirty="0">
              <a:latin typeface="Arial" panose="020B0604020202020204" pitchFamily="34" charset="0"/>
              <a:ea typeface="Calibri" panose="020F0502020204030204" pitchFamily="34" charset="0"/>
              <a:cs typeface="Arial" panose="020B0604020202020204" pitchFamily="34" charset="0"/>
            </a:endParaRPr>
          </a:p>
          <a:p>
            <a:endParaRPr lang="en-GB" sz="4800" dirty="0">
              <a:latin typeface="Arial" panose="020B0604020202020204" pitchFamily="34" charset="0"/>
              <a:ea typeface="Calibri" panose="020F0502020204030204" pitchFamily="34" charset="0"/>
              <a:cs typeface="Arial" panose="020B0604020202020204" pitchFamily="34" charset="0"/>
            </a:endParaRPr>
          </a:p>
          <a:p>
            <a:endParaRPr lang="en-GB" sz="4800" dirty="0">
              <a:effectLst/>
              <a:latin typeface="Arial" panose="020B0604020202020204" pitchFamily="34" charset="0"/>
              <a:ea typeface="Calibri" panose="020F0502020204030204" pitchFamily="34" charset="0"/>
              <a:cs typeface="Arial" panose="020B0604020202020204" pitchFamily="34" charset="0"/>
            </a:endParaRPr>
          </a:p>
          <a:p>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78380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health (2)</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823362"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5400" dirty="0">
                <a:latin typeface="Arial" panose="020B0604020202020204" pitchFamily="34" charset="0"/>
                <a:ea typeface="Calibri" panose="020F0502020204030204" pitchFamily="34" charset="0"/>
                <a:cs typeface="Arial" panose="020B0604020202020204" pitchFamily="34" charset="0"/>
              </a:rPr>
              <a:t>How the Leeds population would look if we organised by need.</a:t>
            </a:r>
          </a:p>
          <a:p>
            <a:pPr marL="0" indent="0">
              <a:buNone/>
            </a:pPr>
            <a:r>
              <a:rPr lang="en-GB" sz="4800" dirty="0">
                <a:latin typeface="Arial" panose="020B0604020202020204" pitchFamily="34" charset="0"/>
                <a:ea typeface="Calibri" panose="020F0502020204030204" pitchFamily="34" charset="0"/>
                <a:cs typeface="Arial" panose="020B0604020202020204" pitchFamily="34" charset="0"/>
              </a:rPr>
              <a:t> </a:t>
            </a:r>
          </a:p>
          <a:p>
            <a:endParaRPr lang="en-GB" sz="4800" dirty="0">
              <a:latin typeface="Arial" panose="020B0604020202020204" pitchFamily="34" charset="0"/>
              <a:ea typeface="Calibri" panose="020F0502020204030204" pitchFamily="34" charset="0"/>
              <a:cs typeface="Arial" panose="020B0604020202020204" pitchFamily="34" charset="0"/>
            </a:endParaRPr>
          </a:p>
          <a:p>
            <a:endParaRPr lang="en-GB" sz="4800" dirty="0">
              <a:effectLst/>
              <a:latin typeface="Arial" panose="020B0604020202020204" pitchFamily="34" charset="0"/>
              <a:ea typeface="Calibri" panose="020F0502020204030204" pitchFamily="34" charset="0"/>
              <a:cs typeface="Arial" panose="020B0604020202020204" pitchFamily="34" charset="0"/>
            </a:endParaRPr>
          </a:p>
          <a:p>
            <a:endParaRPr lang="en-GB" sz="4400" dirty="0">
              <a:latin typeface="Arial" panose="020B0604020202020204" pitchFamily="34" charset="0"/>
              <a:cs typeface="Arial" panose="020B0604020202020204" pitchFamily="34" charset="0"/>
            </a:endParaRPr>
          </a:p>
        </p:txBody>
      </p:sp>
      <p:pic>
        <p:nvPicPr>
          <p:cNvPr id="4" name="Picture 3" descr="A rectangle highlighting the population by need in different coloured squares and rectangles:&#10;&#10;Healthy is the largest, followed by long term conditions, then children, frailty, adult cancer, maternity, serious mental illness, people with learning disability and end of life">
            <a:extLst>
              <a:ext uri="{FF2B5EF4-FFF2-40B4-BE49-F238E27FC236}">
                <a16:creationId xmlns:a16="http://schemas.microsoft.com/office/drawing/2014/main" id="{C46F392D-0A71-40EF-9C81-BC2083886DBD}"/>
              </a:ext>
            </a:extLst>
          </p:cNvPr>
          <p:cNvPicPr>
            <a:picLocks noChangeAspect="1"/>
          </p:cNvPicPr>
          <p:nvPr/>
        </p:nvPicPr>
        <p:blipFill>
          <a:blip r:embed="rId2"/>
          <a:stretch>
            <a:fillRect/>
          </a:stretch>
        </p:blipFill>
        <p:spPr>
          <a:xfrm>
            <a:off x="5273749" y="4442554"/>
            <a:ext cx="14089254" cy="8442589"/>
          </a:xfrm>
          <a:prstGeom prst="rect">
            <a:avLst/>
          </a:prstGeom>
        </p:spPr>
      </p:pic>
    </p:spTree>
    <p:extLst>
      <p:ext uri="{BB962C8B-B14F-4D97-AF65-F5344CB8AC3E}">
        <p14:creationId xmlns:p14="http://schemas.microsoft.com/office/powerpoint/2010/main" val="2684787903"/>
      </p:ext>
    </p:extLst>
  </p:cSld>
  <p:clrMapOvr>
    <a:masterClrMapping/>
  </p:clrMapOvr>
  <p:transition spd="med"/>
</p:sld>
</file>

<file path=ppt/theme/theme1.xml><?xml version="1.0" encoding="utf-8"?>
<a:theme xmlns:a="http://schemas.openxmlformats.org/drawingml/2006/main" name="21_BasicWhite">
  <a:themeElements>
    <a:clrScheme name="Custom 2">
      <a:dk1>
        <a:srgbClr val="5E5E5E"/>
      </a:dk1>
      <a:lt1>
        <a:srgbClr val="FFFFFF"/>
      </a:lt1>
      <a:dk2>
        <a:srgbClr val="A7A7A7"/>
      </a:dk2>
      <a:lt2>
        <a:srgbClr val="535353"/>
      </a:lt2>
      <a:accent1>
        <a:srgbClr val="17385D"/>
      </a:accent1>
      <a:accent2>
        <a:srgbClr val="127C79"/>
      </a:accent2>
      <a:accent3>
        <a:srgbClr val="FAAFA5"/>
      </a:accent3>
      <a:accent4>
        <a:srgbClr val="F8EA2D"/>
      </a:accent4>
      <a:accent5>
        <a:srgbClr val="8CBDB8"/>
      </a:accent5>
      <a:accent6>
        <a:srgbClr val="F09550"/>
      </a:accent6>
      <a:hlink>
        <a:srgbClr val="17385D"/>
      </a:hlink>
      <a:folHlink>
        <a:srgbClr val="127C79"/>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25400" cap="flat">
          <a:solidFill>
            <a:schemeClr val="accent2"/>
          </a:solidFill>
          <a:prstDash val="solid"/>
          <a:round/>
        </a:ln>
        <a:effectLst/>
        <a:sp3d/>
      </a:spPr>
      <a:bodyPr rot="0" spcFirstLastPara="1" vertOverflow="overflow" horzOverflow="overflow" vert="horz" wrap="square" lIns="50800" tIns="50800" rIns="50800" bIns="50800" numCol="1" spcCol="38100" rtlCol="0" anchor="ctr">
        <a:no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norm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Leeds Heath &amp; Care Partnership_PowerPoint Template v2" id="{561DBA7D-9DEA-4972-A356-D3F24189FE84}" vid="{08E9DDF9-C330-465B-BDB9-5832BD71E673}"/>
    </a:ext>
  </a:ext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norm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CCFA6261A34A24B84B0EEDEC2D82986" ma:contentTypeVersion="14" ma:contentTypeDescription="Create a new document." ma:contentTypeScope="" ma:versionID="cd89598d868cc954ac65e0046637a4b2">
  <xsd:schema xmlns:xsd="http://www.w3.org/2001/XMLSchema" xmlns:xs="http://www.w3.org/2001/XMLSchema" xmlns:p="http://schemas.microsoft.com/office/2006/metadata/properties" xmlns:ns1="http://schemas.microsoft.com/sharepoint/v3" xmlns:ns2="313c7ca4-223d-4177-ba59-8e8564ea9d3b" xmlns:ns3="e2833e5a-7f95-4127-9792-b4a899f994a0" targetNamespace="http://schemas.microsoft.com/office/2006/metadata/properties" ma:root="true" ma:fieldsID="b52e8eba816e1b2b082e41d0ca1e86a2" ns1:_="" ns2:_="" ns3:_="">
    <xsd:import namespace="http://schemas.microsoft.com/sharepoint/v3"/>
    <xsd:import namespace="313c7ca4-223d-4177-ba59-8e8564ea9d3b"/>
    <xsd:import namespace="e2833e5a-7f95-4127-9792-b4a899f994a0"/>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3c7ca4-223d-4177-ba59-8e8564ea9d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833e5a-7f95-4127-9792-b4a899f994a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BF215E-4098-4CBC-9B9D-EE14EDDB4FC1}">
  <ds:schemaRefs>
    <ds:schemaRef ds:uri="http://schemas.microsoft.com/office/2006/documentManagement/types"/>
    <ds:schemaRef ds:uri="http://purl.org/dc/terms/"/>
    <ds:schemaRef ds:uri="http://schemas.microsoft.com/office/infopath/2007/PartnerControls"/>
    <ds:schemaRef ds:uri="http://schemas.microsoft.com/sharepoint/v3"/>
    <ds:schemaRef ds:uri="http://schemas.openxmlformats.org/package/2006/metadata/core-properties"/>
    <ds:schemaRef ds:uri="http://purl.org/dc/elements/1.1/"/>
    <ds:schemaRef ds:uri="http://purl.org/dc/dcmitype/"/>
    <ds:schemaRef ds:uri="e2833e5a-7f95-4127-9792-b4a899f994a0"/>
    <ds:schemaRef ds:uri="313c7ca4-223d-4177-ba59-8e8564ea9d3b"/>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A1A44E3-3771-421E-B117-7D4B7D56F5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3c7ca4-223d-4177-ba59-8e8564ea9d3b"/>
    <ds:schemaRef ds:uri="e2833e5a-7f95-4127-9792-b4a899f994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A99B41-A3B6-40F6-894A-1C8CA4BE0B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Leeds Heath &amp; Care Partnership_PowerPoint Template v2</Template>
  <TotalTime>6052</TotalTime>
  <Words>2027</Words>
  <Application>Microsoft Office PowerPoint</Application>
  <PresentationFormat>Custom</PresentationFormat>
  <Paragraphs>229</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Courier New</vt:lpstr>
      <vt:lpstr>Helvetica Neue</vt:lpstr>
      <vt:lpstr>Helvetica Neue Medium</vt:lpstr>
      <vt:lpstr>Wingdings</vt:lpstr>
      <vt:lpstr>21_BasicWhite</vt:lpstr>
      <vt:lpstr>Public Involvement Workshop</vt:lpstr>
      <vt:lpstr>Recording </vt:lpstr>
      <vt:lpstr>Welcome and Introductions</vt:lpstr>
      <vt:lpstr>Aim and objectives</vt:lpstr>
      <vt:lpstr>Outcomes of the workshop</vt:lpstr>
      <vt:lpstr>Agenda</vt:lpstr>
      <vt:lpstr>Ground rules</vt:lpstr>
      <vt:lpstr>Population health</vt:lpstr>
      <vt:lpstr>Population health (2)</vt:lpstr>
      <vt:lpstr>Population health (3)</vt:lpstr>
      <vt:lpstr>Population health (4)</vt:lpstr>
      <vt:lpstr>Population health (5)</vt:lpstr>
      <vt:lpstr>Population health (6)</vt:lpstr>
      <vt:lpstr>Experience of planned care</vt:lpstr>
      <vt:lpstr>Experience of planned care (2)</vt:lpstr>
      <vt:lpstr>Experience of planned care (3)</vt:lpstr>
      <vt:lpstr>Experience of planned care (4)</vt:lpstr>
      <vt:lpstr>Experience of planned care (4)</vt:lpstr>
      <vt:lpstr>Experience of planned care (5)</vt:lpstr>
      <vt:lpstr>Population outcomes</vt:lpstr>
      <vt:lpstr>Population outcomes (2)</vt:lpstr>
      <vt:lpstr>Population outcomes (4)</vt:lpstr>
      <vt:lpstr>Public representation and assurance</vt:lpstr>
      <vt:lpstr>Public representation and assurance (2)</vt:lpstr>
      <vt:lpstr>Public representation and assurance (3)</vt:lpstr>
      <vt:lpstr>Public representation and assurance (4)</vt:lpstr>
      <vt:lpstr>Next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Embedding Involvement in the Population Boards</dc:title>
  <dc:creator>BRIDLE, Chris (NHS WEST YORKSHIRE ICB - 15F)</dc:creator>
  <cp:lastModifiedBy>STEWART, Adam (NHS WEST YORKSHIRE ICB - 15F)</cp:lastModifiedBy>
  <cp:revision>30</cp:revision>
  <dcterms:created xsi:type="dcterms:W3CDTF">2022-09-06T10:06:53Z</dcterms:created>
  <dcterms:modified xsi:type="dcterms:W3CDTF">2023-03-01T12:09:55Z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0x010100BCCFA6261A34A24B84B0EEDEC2D82986</vt:lpwstr>
  </property>
</Properties>
</file>