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3"/>
  </p:notesMasterIdLst>
  <p:sldIdLst>
    <p:sldId id="256" r:id="rId5"/>
    <p:sldId id="320" r:id="rId6"/>
    <p:sldId id="288" r:id="rId7"/>
    <p:sldId id="289" r:id="rId8"/>
    <p:sldId id="290" r:id="rId9"/>
    <p:sldId id="293" r:id="rId10"/>
    <p:sldId id="319" r:id="rId11"/>
    <p:sldId id="291" r:id="rId12"/>
    <p:sldId id="294" r:id="rId13"/>
    <p:sldId id="317" r:id="rId14"/>
    <p:sldId id="296" r:id="rId15"/>
    <p:sldId id="298" r:id="rId16"/>
    <p:sldId id="299" r:id="rId17"/>
    <p:sldId id="300" r:id="rId18"/>
    <p:sldId id="301" r:id="rId19"/>
    <p:sldId id="323" r:id="rId20"/>
    <p:sldId id="302" r:id="rId21"/>
    <p:sldId id="303" r:id="rId22"/>
    <p:sldId id="273" r:id="rId23"/>
    <p:sldId id="305" r:id="rId24"/>
    <p:sldId id="306" r:id="rId25"/>
    <p:sldId id="308" r:id="rId26"/>
    <p:sldId id="310" r:id="rId27"/>
    <p:sldId id="324" r:id="rId28"/>
    <p:sldId id="318" r:id="rId29"/>
    <p:sldId id="313" r:id="rId30"/>
    <p:sldId id="283" r:id="rId31"/>
    <p:sldId id="270" r:id="rId3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000000"/>
    <a:srgbClr val="FFAB2F"/>
    <a:srgbClr val="FF9900"/>
    <a:srgbClr val="8CBDB8"/>
    <a:srgbClr val="8CBEB9"/>
    <a:srgbClr val="F8EA2D"/>
    <a:srgbClr val="FAAFA5"/>
    <a:srgbClr val="E6E6E6"/>
    <a:srgbClr val="F09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706" autoAdjust="0"/>
  </p:normalViewPr>
  <p:slideViewPr>
    <p:cSldViewPr snapToGrid="0" snapToObjects="1">
      <p:cViewPr varScale="1">
        <p:scale>
          <a:sx n="31" d="100"/>
          <a:sy n="31" d="100"/>
        </p:scale>
        <p:origin x="150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The Headrow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" descr="Image"/>
          <p:cNvPicPr>
            <a:picLocks noChangeAspect="1"/>
          </p:cNvPicPr>
          <p:nvPr/>
        </p:nvPicPr>
        <p:blipFill rotWithShape="1">
          <a:blip r:embed="rId2"/>
          <a:srcRect l="6358" r="7145"/>
          <a:stretch/>
        </p:blipFill>
        <p:spPr>
          <a:xfrm>
            <a:off x="-1" y="5637749"/>
            <a:ext cx="24416669" cy="7677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H&amp;CP_Logos_Primary Logo.png" descr="LH&amp;CP_Logos_Prim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039" y="135114"/>
            <a:ext cx="7301437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B230D-1157-D944-A779-FC9B81409AFD}"/>
              </a:ext>
            </a:extLst>
          </p:cNvPr>
          <p:cNvSpPr/>
          <p:nvPr userDrawn="1"/>
        </p:nvSpPr>
        <p:spPr>
          <a:xfrm>
            <a:off x="-1" y="12434193"/>
            <a:ext cx="24416669" cy="1281807"/>
          </a:xfrm>
          <a:prstGeom prst="rect">
            <a:avLst/>
          </a:prstGeom>
          <a:solidFill>
            <a:srgbClr val="8CBEB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54FA6-4772-0C4E-8C71-FE5C01D51A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67484" y="12767760"/>
            <a:ext cx="3727633" cy="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3591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l with fig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060BCEC3-CC3D-4724-9E86-34184085B5C3}"/>
              </a:ext>
            </a:extLst>
          </p:cNvPr>
          <p:cNvSpPr/>
          <p:nvPr/>
        </p:nvSpPr>
        <p:spPr>
          <a:xfrm>
            <a:off x="1396635" y="2960422"/>
            <a:ext cx="21590731" cy="8473946"/>
          </a:xfrm>
          <a:prstGeom prst="roundRect">
            <a:avLst>
              <a:gd name="adj" fmla="val 10874"/>
            </a:avLst>
          </a:prstGeom>
          <a:solidFill>
            <a:srgbClr val="007A7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t">
            <a:noAutofit/>
          </a:bodyPr>
          <a:lstStyle/>
          <a:p>
            <a:pPr indent="457200" algn="l" defTabSz="825500">
              <a:spcBef>
                <a:spcPts val="200"/>
              </a:spcBef>
              <a:defRPr sz="2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AC6B74D1-A736-43F1-9C15-959C4C627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15423" y="3854684"/>
            <a:ext cx="6451444" cy="668542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BFC2D6-0E49-421D-87F9-B08067B38A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345" y="3175896"/>
            <a:ext cx="12607638" cy="8100117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>
                <a:solidFill>
                  <a:schemeClr val="bg1"/>
                </a:solidFill>
              </a:defRPr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>
                <a:solidFill>
                  <a:schemeClr val="bg1"/>
                </a:solidFill>
              </a:defRPr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>
                <a:solidFill>
                  <a:schemeClr val="bg1"/>
                </a:solidFill>
              </a:defRPr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>
                <a:solidFill>
                  <a:schemeClr val="bg1"/>
                </a:solidFill>
              </a:defRPr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>
                <a:solidFill>
                  <a:schemeClr val="bg1"/>
                </a:solidFill>
              </a:defRPr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>
                <a:solidFill>
                  <a:schemeClr val="bg1"/>
                </a:solidFill>
              </a:defRPr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70201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uth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45469">
            <a:off x="13521038" y="11207687"/>
            <a:ext cx="5228797" cy="2801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72924">
            <a:off x="19223834" y="4499392"/>
            <a:ext cx="6773049" cy="362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4336" y="1348925"/>
            <a:ext cx="4508016" cy="4507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H&amp;CP_Logos_Primary logo WO 1.png" descr="LH&amp;CP_Logos_Primary logo WO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9" y="10783423"/>
            <a:ext cx="6104170" cy="2208374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uthor name"/>
          <p:cNvSpPr txBox="1">
            <a:spLocks noGrp="1"/>
          </p:cNvSpPr>
          <p:nvPr>
            <p:ph type="title" hasCustomPrompt="1"/>
          </p:nvPr>
        </p:nvSpPr>
        <p:spPr>
          <a:xfrm>
            <a:off x="1663695" y="2026872"/>
            <a:ext cx="21971006" cy="4648203"/>
          </a:xfrm>
          <a:prstGeom prst="rect">
            <a:avLst/>
          </a:prstGeom>
        </p:spPr>
        <p:txBody>
          <a:bodyPr/>
          <a:lstStyle/>
          <a:p>
            <a:r>
              <a:t>Author name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5" y="7048941"/>
            <a:ext cx="21971001" cy="8641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>
              <a:defRPr sz="4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Thank you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- Middleton Park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 descr="Image"/>
          <p:cNvPicPr>
            <a:picLocks noChangeAspect="1"/>
          </p:cNvPicPr>
          <p:nvPr/>
        </p:nvPicPr>
        <p:blipFill rotWithShape="1">
          <a:blip r:embed="rId2"/>
          <a:srcRect l="9456" r="23485" b="17847"/>
          <a:stretch/>
        </p:blipFill>
        <p:spPr>
          <a:xfrm>
            <a:off x="0" y="7831238"/>
            <a:ext cx="24416669" cy="59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265" y="12785880"/>
            <a:ext cx="3636071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H&amp;CP_Logos_Primary Logo.png" descr="LH&amp;CP_Logos_Primary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7039" y="135114"/>
            <a:ext cx="7301436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Slide - Middleton Park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" descr="Image"/>
          <p:cNvPicPr>
            <a:picLocks noChangeAspect="1"/>
          </p:cNvPicPr>
          <p:nvPr/>
        </p:nvPicPr>
        <p:blipFill rotWithShape="1">
          <a:blip r:embed="rId2"/>
          <a:srcRect l="9456" r="23485" b="17847"/>
          <a:stretch/>
        </p:blipFill>
        <p:spPr>
          <a:xfrm>
            <a:off x="0" y="7831238"/>
            <a:ext cx="24416669" cy="590212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BEFCAE-CED6-E04A-86F1-57DE45B8C44F}"/>
              </a:ext>
            </a:extLst>
          </p:cNvPr>
          <p:cNvSpPr/>
          <p:nvPr userDrawn="1"/>
        </p:nvSpPr>
        <p:spPr>
          <a:xfrm>
            <a:off x="-1" y="12434193"/>
            <a:ext cx="24416669" cy="1281807"/>
          </a:xfrm>
          <a:prstGeom prst="rect">
            <a:avLst/>
          </a:prstGeom>
          <a:solidFill>
            <a:srgbClr val="8CBEB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33" name="LH&amp;CP_Logos_Primary Logo.png" descr="LH&amp;CP_Logos_Primary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7039" y="135114"/>
            <a:ext cx="7301436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F901E0-C1A8-4148-830D-31FE69A028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67484" y="12767760"/>
            <a:ext cx="3727633" cy="47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599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with shapes">
    <p:bg>
      <p:bgPr>
        <a:solidFill>
          <a:srgbClr val="1B365D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8" name="LH&amp;CP_Logos_Primary Logo.png" descr="LH&amp;CP_Logos_Primary Logo.png">
            <a:extLst>
              <a:ext uri="{FF2B5EF4-FFF2-40B4-BE49-F238E27FC236}">
                <a16:creationId xmlns:a16="http://schemas.microsoft.com/office/drawing/2014/main" id="{7EE90D68-108F-BB4F-8931-CD1B19E6DF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7039" y="135114"/>
            <a:ext cx="7301436" cy="264152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A37F964E-1ED3-5648-8C94-3C452D72119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663697" y="7431017"/>
            <a:ext cx="21971004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1B365D"/>
                </a:solidFill>
              </a:defRPr>
            </a:lvl1pPr>
            <a:lvl2pPr>
              <a:defRPr sz="3600">
                <a:solidFill>
                  <a:srgbClr val="1B365D"/>
                </a:solidFill>
              </a:defRPr>
            </a:lvl2pPr>
            <a:lvl3pPr>
              <a:defRPr sz="3600">
                <a:solidFill>
                  <a:srgbClr val="1B365D"/>
                </a:solidFill>
              </a:defRPr>
            </a:lvl3pPr>
            <a:lvl4pPr>
              <a:defRPr sz="3600">
                <a:solidFill>
                  <a:srgbClr val="1B365D"/>
                </a:solidFill>
              </a:defRPr>
            </a:lvl4pPr>
            <a:lvl5pPr>
              <a:defRPr sz="3600">
                <a:solidFill>
                  <a:srgbClr val="1B365D"/>
                </a:solidFill>
              </a:defRPr>
            </a:lvl5pPr>
          </a:lstStyle>
          <a:p>
            <a:r>
              <a:rPr dirty="0"/>
              <a:t>Author and Date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3" name="Presentation Title">
            <a:extLst>
              <a:ext uri="{FF2B5EF4-FFF2-40B4-BE49-F238E27FC236}">
                <a16:creationId xmlns:a16="http://schemas.microsoft.com/office/drawing/2014/main" id="{FC25B1DE-91E5-5440-A272-8B4AD87E09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663695" y="1281807"/>
            <a:ext cx="21971006" cy="4648202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80000"/>
              </a:lnSpc>
              <a:defRPr spc="159">
                <a:solidFill>
                  <a:srgbClr val="3C3C3B"/>
                </a:solidFill>
              </a:defRPr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6B4313-B117-BD4A-8E92-C1E121BAC4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63695" y="5956129"/>
            <a:ext cx="21971001" cy="8641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rgbClr val="3C3C3B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Subtitle if required</a:t>
            </a:r>
          </a:p>
        </p:txBody>
      </p: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7DA905AF-6A28-E24D-9BB1-9EBA04CE2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67485" y="12763800"/>
            <a:ext cx="3727632" cy="488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93E2BB34-58C8-6542-88D0-3D0AEF110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281127">
            <a:off x="8365514" y="4935"/>
            <a:ext cx="4216203" cy="22591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3428A6E4-7215-4C4E-BCF9-B56464F2C7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603342">
            <a:off x="15221767" y="9619808"/>
            <a:ext cx="3454030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333D9D1-6847-C646-9B64-FA8E30481B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204972" y="4413753"/>
            <a:ext cx="4152346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F7FE3A73-4A78-BE44-B94A-20C639FF45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3133949">
            <a:off x="1477640" y="11620859"/>
            <a:ext cx="4484137" cy="24027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848948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8"/>
            <a:ext cx="21823362" cy="8239125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06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-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7FAA21-7ED8-4211-922F-7D14E9B55FA3}"/>
              </a:ext>
            </a:extLst>
          </p:cNvPr>
          <p:cNvSpPr/>
          <p:nvPr userDrawn="1"/>
        </p:nvSpPr>
        <p:spPr>
          <a:xfrm>
            <a:off x="1002900" y="2135112"/>
            <a:ext cx="22378200" cy="123468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91455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with figur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9"/>
            <a:ext cx="21823362" cy="7256414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C951A4FB-EFBC-4F0E-8165-409D1527CE0B}"/>
              </a:ext>
            </a:extLst>
          </p:cNvPr>
          <p:cNvSpPr/>
          <p:nvPr userDrawn="1"/>
        </p:nvSpPr>
        <p:spPr>
          <a:xfrm>
            <a:off x="-1" y="10576390"/>
            <a:ext cx="24384004" cy="3162296"/>
          </a:xfrm>
          <a:prstGeom prst="rect">
            <a:avLst/>
          </a:prstGeom>
          <a:solidFill>
            <a:srgbClr val="8CBEB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4CBC1CB-AFCB-4671-AC03-64C98205C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24760" y="5720305"/>
            <a:ext cx="4652140" cy="5317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CB55E406-86B0-4FF7-9F88-37B9E5179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05372" y="4099407"/>
            <a:ext cx="5900115" cy="89974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65327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with large circl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8"/>
            <a:ext cx="21823362" cy="8239125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3BD7D97-478A-46BB-8387-351AE580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19530" y="3053341"/>
            <a:ext cx="4346994" cy="446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CC4B47D-3DAB-4822-9A17-4D9F50556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031157" y="5277482"/>
            <a:ext cx="4073993" cy="4465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C833BA8-877D-451A-A712-6A9F5F33D1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58730" y="8015851"/>
            <a:ext cx="3552858" cy="33980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742677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 page with small circl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823761" cy="63698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  <a:lvl2pPr>
              <a:defRPr sz="3600">
                <a:solidFill>
                  <a:srgbClr val="FFFFFF"/>
                </a:solidFill>
              </a:defRPr>
            </a:lvl2pPr>
            <a:lvl3pPr>
              <a:defRPr sz="3600">
                <a:solidFill>
                  <a:srgbClr val="FFFFFF"/>
                </a:solidFill>
              </a:defRPr>
            </a:lvl3pPr>
            <a:lvl4pPr>
              <a:defRPr sz="3600">
                <a:solidFill>
                  <a:srgbClr val="FFFFFF"/>
                </a:solidFill>
              </a:defRPr>
            </a:lvl4pPr>
            <a:lvl5pPr>
              <a:defRPr sz="3600">
                <a:solidFill>
                  <a:srgbClr val="FFFFFF"/>
                </a:solidFill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Line"/>
          <p:cNvSpPr/>
          <p:nvPr/>
        </p:nvSpPr>
        <p:spPr>
          <a:xfrm>
            <a:off x="1002900" y="2270918"/>
            <a:ext cx="22378200" cy="1"/>
          </a:xfrm>
          <a:prstGeom prst="line">
            <a:avLst/>
          </a:prstGeom>
          <a:ln w="25400">
            <a:solidFill>
              <a:srgbClr val="1B365D"/>
            </a:solidFill>
            <a:miter lim="400000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054096" y="830857"/>
            <a:ext cx="21971005" cy="1234680"/>
          </a:xfrm>
          <a:prstGeom prst="rect">
            <a:avLst/>
          </a:prstGeom>
        </p:spPr>
        <p:txBody>
          <a:bodyPr anchor="t"/>
          <a:lstStyle>
            <a:lvl1pPr defTabSz="2438337">
              <a:lnSpc>
                <a:spcPct val="80000"/>
              </a:lnSpc>
              <a:defRPr sz="6500" spc="130">
                <a:solidFill>
                  <a:srgbClr val="1B365D"/>
                </a:solidFill>
              </a:defRPr>
            </a:lvl1pPr>
          </a:lstStyle>
          <a:p>
            <a:r>
              <a:t>Slide Title</a:t>
            </a:r>
          </a:p>
        </p:txBody>
      </p:sp>
      <p:pic>
        <p:nvPicPr>
          <p:cNvPr id="142" name="LH&amp;CP_Logos_Primary Logo.png" descr="LH&amp;CP_Logos_Primar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97" y="592270"/>
            <a:ext cx="4264573" cy="154284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337344"/>
            <a:ext cx="2971801" cy="1118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5FB2F-CEA5-42F6-ADFD-1167BE19E7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738" y="3036888"/>
            <a:ext cx="21823362" cy="8239125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1pPr>
            <a:lvl2pPr marL="685800" indent="-685800">
              <a:buFont typeface="Arial" panose="020B0604020202020204" pitchFamily="34" charset="0"/>
              <a:buChar char="•"/>
              <a:defRPr sz="4000" b="0" i="0"/>
            </a:lvl2pPr>
            <a:lvl3pPr marL="2155825" indent="-685800">
              <a:spcAft>
                <a:spcPts val="600"/>
              </a:spcAft>
              <a:buFont typeface="Courier New" panose="02070309020205020404" pitchFamily="49" charset="0"/>
              <a:buChar char="o"/>
              <a:defRPr sz="4000" b="0" i="0"/>
            </a:lvl3pPr>
            <a:lvl4pPr marL="3233738" indent="-81756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/>
            </a:lvl4pPr>
            <a:lvl5pPr marL="4081463" indent="-685800">
              <a:spcAft>
                <a:spcPts val="600"/>
              </a:spcAft>
              <a:buFont typeface="Arial" panose="020B0604020202020204" pitchFamily="34" charset="0"/>
              <a:buChar char="•"/>
              <a:defRPr sz="4000" b="0" i="0"/>
            </a:lvl5pPr>
            <a:lvl6pPr marL="4930775" indent="-815975">
              <a:spcAft>
                <a:spcPts val="600"/>
              </a:spcAft>
              <a:buFont typeface="Courier New" panose="02070309020205020404" pitchFamily="49" charset="0"/>
              <a:buChar char="o"/>
              <a:defRPr sz="4000" b="0"/>
            </a:lvl6pPr>
            <a:lvl7pPr marL="5649913" indent="-719138">
              <a:spcAft>
                <a:spcPts val="600"/>
              </a:spcAft>
              <a:buFont typeface="Wingdings" panose="05000000000000000000" pitchFamily="2" charset="2"/>
              <a:buChar char="§"/>
              <a:defRPr sz="4000" b="0"/>
            </a:lvl7pPr>
            <a:lvl8pPr marL="685800" indent="0">
              <a:buFont typeface="Arial" panose="020B0604020202020204" pitchFamily="34" charset="0"/>
              <a:buNone/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3BD7D97-478A-46BB-8387-351AE58040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04072" y="6327135"/>
            <a:ext cx="2646211" cy="2718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8CC4B47D-3DAB-4822-9A17-4D9F50556D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01078" y="8270553"/>
            <a:ext cx="2480022" cy="2718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C833BA8-877D-451A-A712-6A9F5F33D1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382293" y="9355902"/>
            <a:ext cx="2162785" cy="20685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891855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der page"/>
          <p:cNvSpPr txBox="1">
            <a:spLocks noGrp="1"/>
          </p:cNvSpPr>
          <p:nvPr>
            <p:ph type="title" hasCustomPrompt="1"/>
          </p:nvPr>
        </p:nvSpPr>
        <p:spPr>
          <a:xfrm>
            <a:off x="1663695" y="2584433"/>
            <a:ext cx="21971006" cy="4648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Divider page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81127">
            <a:off x="20320449" y="6456536"/>
            <a:ext cx="4216202" cy="2259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045788">
            <a:off x="3182167" y="10889808"/>
            <a:ext cx="3454030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62972" y="11517878"/>
            <a:ext cx="4152346" cy="4152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8641063">
            <a:off x="7624440" y="-718444"/>
            <a:ext cx="4484137" cy="2402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H&amp;CP_Logos_Primary logo WO 1.png" descr="LH&amp;CP_Logos_Primary logo WO 1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217997" y="592270"/>
            <a:ext cx="4264572" cy="154284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0" r:id="rId2"/>
    <p:sldLayoutId id="2147483664" r:id="rId3"/>
    <p:sldLayoutId id="2147483662" r:id="rId4"/>
    <p:sldLayoutId id="2147483669" r:id="rId5"/>
    <p:sldLayoutId id="2147483671" r:id="rId6"/>
    <p:sldLayoutId id="2147483668" r:id="rId7"/>
    <p:sldLayoutId id="2147483666" r:id="rId8"/>
    <p:sldLayoutId id="2147483667" r:id="rId9"/>
    <p:sldLayoutId id="2147483670" r:id="rId10"/>
    <p:sldLayoutId id="2147483661" r:id="rId11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ngsfund.org.uk/publications/population-health-approach?gclid=EAIaIQobChMI8dWWp_ig-wIVCLbtCh2IKQ7REAAYASAAEgL2w_D_BwE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11500" dirty="0"/>
              <a:t>Public Involvement Workshop</a:t>
            </a:r>
            <a:endParaRPr sz="11500" dirty="0"/>
          </a:p>
        </p:txBody>
      </p:sp>
      <p:sp>
        <p:nvSpPr>
          <p:cNvPr id="188" name="Text Placeholder 3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000000"/>
                </a:solidFill>
              </a:rPr>
              <a:t>Learning Disability and Neurodivergence</a:t>
            </a:r>
            <a:endParaRPr sz="7200" dirty="0">
              <a:solidFill>
                <a:srgbClr val="000000"/>
              </a:solidFill>
            </a:endParaRPr>
          </a:p>
        </p:txBody>
      </p:sp>
      <p:sp>
        <p:nvSpPr>
          <p:cNvPr id="186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1663697" y="7203806"/>
            <a:ext cx="21971004" cy="8641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GB" sz="5400" dirty="0"/>
              <a:t>March 2023</a:t>
            </a:r>
            <a:endParaRPr sz="5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health (3)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2520462"/>
            <a:ext cx="21072108" cy="10364681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The Learning Disability and Neurodiversity Population Board represents people with a learning disability or who are neurodivergent</a:t>
            </a:r>
          </a:p>
          <a:p>
            <a:pPr marL="0" indent="0">
              <a:buNone/>
            </a:pP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This means the board represents you if you: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Have a learning disability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Are Autistic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Have ADHD / ADD 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Have other conditions, like dyslexia, dyspraxia or Tourette's Syndrome</a:t>
            </a:r>
          </a:p>
        </p:txBody>
      </p:sp>
    </p:spTree>
    <p:extLst>
      <p:ext uri="{BB962C8B-B14F-4D97-AF65-F5344CB8AC3E}">
        <p14:creationId xmlns:p14="http://schemas.microsoft.com/office/powerpoint/2010/main" val="34899534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health (4)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3525939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Boards will be made up of senior people from across the health and care partnership.</a:t>
            </a:r>
          </a:p>
          <a:p>
            <a:pPr marL="0" indent="0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boards will</a:t>
            </a:r>
            <a:endParaRPr lang="en-GB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4800" b="1" dirty="0">
                <a:latin typeface="Arial" panose="020B0604020202020204" pitchFamily="34" charset="0"/>
              </a:rPr>
              <a:t>Represent everyone</a:t>
            </a:r>
            <a:endParaRPr lang="en-GB" sz="4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4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Make important decisions</a:t>
            </a:r>
            <a:endParaRPr lang="en-GB" sz="4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4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Not too big</a:t>
            </a:r>
            <a:endParaRPr lang="en-GB" sz="4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Image showing the different organisations that make up the population board including:&#10;&#10;Chair&#10;Leeds Teaching Hospitals Trust&#10;Leeds Community Healthcare&#10;Local authority&#10;Integrated Care Board in Leeds&#10;Public Health&#10;Third sector&#10;General Practice&#10;Leeds and York Partnership Foundation Trust&#10;two clinical leads&#10;Citizen rep">
            <a:extLst>
              <a:ext uri="{FF2B5EF4-FFF2-40B4-BE49-F238E27FC236}">
                <a16:creationId xmlns:a16="http://schemas.microsoft.com/office/drawing/2014/main" id="{872BA932-470B-4CA4-943C-1ECDC2FB8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993" y="2972260"/>
            <a:ext cx="9264711" cy="93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890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health (6)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2649416"/>
            <a:ext cx="16804907" cy="10235728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What sort of decisions will the boards make?</a:t>
            </a:r>
          </a:p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Where to spend money</a:t>
            </a:r>
          </a:p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When to make changes to services</a:t>
            </a:r>
          </a:p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What is most important</a:t>
            </a:r>
          </a:p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How to get best value for money</a:t>
            </a:r>
          </a:p>
          <a:p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It is important we involve people in decisions. </a:t>
            </a:r>
          </a:p>
          <a:p>
            <a:pPr marL="0" indent="0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This workshop builds on our involvement so far and gives us an opportunity to plan future involvement together.</a:t>
            </a:r>
            <a:endParaRPr lang="en-GB" sz="5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mage of a person stood next to a table of  people who are having a conversation. Above them is a thought bubble with a green tick in one and a red cross in the other. The person and the people at the table are in a circle that has an arrow in it, the image is titled 'involved in decision making'">
            <a:extLst>
              <a:ext uri="{FF2B5EF4-FFF2-40B4-BE49-F238E27FC236}">
                <a16:creationId xmlns:a16="http://schemas.microsoft.com/office/drawing/2014/main" id="{9877EDBD-E3AD-D2B8-214F-458D42A72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44" y="7375297"/>
            <a:ext cx="5509847" cy="55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52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6" y="830857"/>
            <a:ext cx="18160027" cy="1234680"/>
          </a:xfrm>
        </p:spPr>
        <p:txBody>
          <a:bodyPr>
            <a:noAutofit/>
          </a:bodyPr>
          <a:lstStyle/>
          <a:p>
            <a:r>
              <a:rPr lang="en-GB" sz="5400" dirty="0"/>
              <a:t>Experience of learning disability and neurodivergence care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793809" y="2661750"/>
            <a:ext cx="18680600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In Leeds we want to plan, pay, and provide care that is:</a:t>
            </a:r>
          </a:p>
          <a:p>
            <a:pPr>
              <a:spcAft>
                <a:spcPts val="0"/>
              </a:spcAft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  <a:p>
            <a:pPr>
              <a:spcAft>
                <a:spcPts val="0"/>
              </a:spcAft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Can keep going </a:t>
            </a:r>
          </a:p>
          <a:p>
            <a:pPr>
              <a:spcAft>
                <a:spcPts val="0"/>
              </a:spcAft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Focussed on the patient</a:t>
            </a:r>
          </a:p>
          <a:p>
            <a:pPr>
              <a:spcAft>
                <a:spcPts val="0"/>
              </a:spcAft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Value for money</a:t>
            </a:r>
          </a:p>
          <a:p>
            <a:pPr marL="0" indent="0">
              <a:spcAft>
                <a:spcPts val="0"/>
              </a:spcAft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We cannot do this without knowing what people with a learning disability or who are neurodivergent need.</a:t>
            </a:r>
          </a:p>
          <a:p>
            <a:pPr marL="0" indent="0">
              <a:spcAft>
                <a:spcPts val="0"/>
              </a:spcAft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We will 'start with what we already know' about people's experiences and only work with people when there are gaps in what we know.</a:t>
            </a:r>
          </a:p>
          <a:p>
            <a:pPr marL="0" indent="0">
              <a:spcAft>
                <a:spcPts val="0"/>
              </a:spcAft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5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254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A1FFB3B1-F4E8-DE98-CE14-7ACFC0A9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6" y="830857"/>
            <a:ext cx="18160027" cy="1234680"/>
          </a:xfrm>
        </p:spPr>
        <p:txBody>
          <a:bodyPr>
            <a:noAutofit/>
          </a:bodyPr>
          <a:lstStyle/>
          <a:p>
            <a:r>
              <a:rPr lang="en-GB" sz="5400" dirty="0"/>
              <a:t>Experience of learning disability and neurodivergence care (2)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2719754"/>
            <a:ext cx="21892723" cy="10165389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Each board in Leeds is working with partners to look at what we already know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report will be used by the board to understand the needs of the learning disability and neurodivergent population and make decisions.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 insight report will:</a:t>
            </a:r>
          </a:p>
          <a:p>
            <a:r>
              <a:rPr kumimoji="0" lang="en-GB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Look at what we already know about people's needs, preferences and experiences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Show us </a:t>
            </a:r>
            <a:r>
              <a:rPr kumimoji="0" lang="en-GB" sz="5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the things people tell us about their care</a:t>
            </a:r>
          </a:p>
          <a:p>
            <a:r>
              <a:rPr lang="en-GB" sz="5000" dirty="0">
                <a:latin typeface="Arial" panose="020B0604020202020204" pitchFamily="34" charset="0"/>
                <a:cs typeface="Arial" panose="020B0604020202020204" pitchFamily="34" charset="0"/>
              </a:rPr>
              <a:t>Show us the gaps in our knowledge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936571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EBE59CC4-3EC5-1CB5-E49C-346948146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6" y="830857"/>
            <a:ext cx="18160027" cy="1234680"/>
          </a:xfrm>
        </p:spPr>
        <p:txBody>
          <a:bodyPr>
            <a:noAutofit/>
          </a:bodyPr>
          <a:lstStyle/>
          <a:p>
            <a:r>
              <a:rPr lang="en-GB" sz="5400" dirty="0"/>
              <a:t>Experience of learning disability and neurodivergence care (3)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054096" y="2368062"/>
            <a:ext cx="22356889" cy="10517082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People have told us that: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right is very important. 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important to be correct in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case notes.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clear instructions and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services would help.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want to see services work together.</a:t>
            </a: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want to be told what is happening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any family / carers are included too.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services sometimes don’t make any changes to help get what they need.</a:t>
            </a:r>
          </a:p>
          <a:p>
            <a:pPr>
              <a:lnSpc>
                <a:spcPct val="115000"/>
              </a:lnSpc>
            </a:pP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 centred 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 is important to people (including the </a:t>
            </a:r>
            <a:r>
              <a:rPr lang="en-GB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choice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face-to-face appointments, longer appointments, and communicating in th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right way for the person).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659591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DA40DC7C-EAFC-2863-2654-46DCF768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6" y="830857"/>
            <a:ext cx="18160027" cy="1234680"/>
          </a:xfrm>
        </p:spPr>
        <p:txBody>
          <a:bodyPr>
            <a:noAutofit/>
          </a:bodyPr>
          <a:lstStyle/>
          <a:p>
            <a:r>
              <a:rPr lang="en-GB" sz="5400" dirty="0"/>
              <a:t>Experience of learning disability and neurodivergence care (4)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054096" y="3001992"/>
            <a:ext cx="22254477" cy="9883152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kumimoji="0" lang="en-GB" sz="4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People have told us that: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staff in health and care services are important.</a:t>
            </a:r>
          </a:p>
          <a:p>
            <a:pPr>
              <a:lnSpc>
                <a:spcPct val="115000"/>
              </a:lnSpc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have a big impact on their experience of services.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don't always understand learning disabilities and neurodivergence.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have difficulties in getting to appointments.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awareness of learning disabilities and neurodivergence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needed.</a:t>
            </a:r>
          </a:p>
          <a:p>
            <a:pPr>
              <a:lnSpc>
                <a:spcPct val="115000"/>
              </a:lnSpc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places like waiting rooms can be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 and</a:t>
            </a: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different waiting spaces can really help.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86500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571A5E7-CCDB-7C4C-4BB3-6886FD3D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6" y="830857"/>
            <a:ext cx="18160027" cy="1234680"/>
          </a:xfrm>
        </p:spPr>
        <p:txBody>
          <a:bodyPr>
            <a:noAutofit/>
          </a:bodyPr>
          <a:lstStyle/>
          <a:p>
            <a:r>
              <a:rPr lang="en-GB" sz="5400" dirty="0"/>
              <a:t>Experience of learning disability and neurodivergence care (5)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21580441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we haven't heard about: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 from some services in Leeds.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with neurodivergence that isn't autism (such as ADHD).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from different ethnic communities 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from poorer areas. 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from LGBTQIA+ communities.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who work </a:t>
            </a:r>
          </a:p>
          <a:p>
            <a:pPr>
              <a:spcAft>
                <a:spcPts val="0"/>
              </a:spcAft>
            </a:pP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Carers</a:t>
            </a:r>
            <a:endParaRPr lang="en-GB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who aren't online</a:t>
            </a: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don't use computers</a:t>
            </a:r>
          </a:p>
          <a:p>
            <a:pPr>
              <a:spcAft>
                <a:spcPts val="0"/>
              </a:spcAft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Feedback from staff working in learning disability and neurodivergence services.</a:t>
            </a:r>
          </a:p>
          <a:p>
            <a:pPr>
              <a:spcAft>
                <a:spcPts val="0"/>
              </a:spcAft>
            </a:pPr>
            <a:endParaRPr lang="en-GB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65911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77EBA27E-DD85-9FCC-91B9-F98A68CB8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6" y="830857"/>
            <a:ext cx="18160027" cy="1234680"/>
          </a:xfrm>
        </p:spPr>
        <p:txBody>
          <a:bodyPr>
            <a:noAutofit/>
          </a:bodyPr>
          <a:lstStyle/>
          <a:p>
            <a:r>
              <a:rPr lang="en-GB" sz="5400" dirty="0"/>
              <a:t>Experience of learning disability and neurodivergence care (7)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3334877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Groupwork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Do you agree with what we've talked about?</a:t>
            </a: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Is there anything we've missed?</a:t>
            </a: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What is the most important thing that we need to work on?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050" name="Picture 2" descr="Premium Vector | Teamwork company organization and team dedicated  collaboration">
            <a:extLst>
              <a:ext uri="{FF2B5EF4-FFF2-40B4-BE49-F238E27FC236}">
                <a16:creationId xmlns:a16="http://schemas.microsoft.com/office/drawing/2014/main" id="{D9AD44F3-7B31-439E-8797-C003CB96D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12198" r="11464" b="10121"/>
          <a:stretch/>
        </p:blipFill>
        <p:spPr bwMode="auto">
          <a:xfrm>
            <a:off x="15534483" y="3128150"/>
            <a:ext cx="6538821" cy="44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looking thoughtful, the title of the image says 'what do you think'">
            <a:extLst>
              <a:ext uri="{FF2B5EF4-FFF2-40B4-BE49-F238E27FC236}">
                <a16:creationId xmlns:a16="http://schemas.microsoft.com/office/drawing/2014/main" id="{177DC4D7-4B1C-CC0E-80FB-C1320C924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887" y="7961015"/>
            <a:ext cx="4852015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669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6D001-7985-FA55-B0B8-5F8342900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695" y="-4648202"/>
            <a:ext cx="21971006" cy="4648202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GB" dirty="0"/>
              <a:t>Break</a:t>
            </a:r>
          </a:p>
        </p:txBody>
      </p:sp>
      <p:pic>
        <p:nvPicPr>
          <p:cNvPr id="3" name="Picture 2" descr="Image of a cup of coffee, biscuits and a can of coca cola. Image has the title 'break'">
            <a:extLst>
              <a:ext uri="{FF2B5EF4-FFF2-40B4-BE49-F238E27FC236}">
                <a16:creationId xmlns:a16="http://schemas.microsoft.com/office/drawing/2014/main" id="{0F19F66A-9978-9F59-9BC6-54CFCB555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39" y="2887732"/>
            <a:ext cx="9895743" cy="79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03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Recording 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2373585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We are recording this workshop.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It means we can share the video with people who aren't here.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6600" dirty="0">
                <a:latin typeface="Arial" panose="020B0604020202020204" pitchFamily="34" charset="0"/>
                <a:cs typeface="Arial" panose="020B0604020202020204" pitchFamily="34" charset="0"/>
              </a:rPr>
              <a:t>You'll find it on the Leeds Health and Care Partnership Website</a:t>
            </a:r>
            <a:endParaRPr kumimoji="0" lang="en-GB" sz="8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315,281 Recording Images, Stock Photos &amp; Vectors | Shutterstock">
            <a:extLst>
              <a:ext uri="{FF2B5EF4-FFF2-40B4-BE49-F238E27FC236}">
                <a16:creationId xmlns:a16="http://schemas.microsoft.com/office/drawing/2014/main" id="{62177AE2-1D3B-485E-9342-E95925F8A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8"/>
          <a:stretch/>
        </p:blipFill>
        <p:spPr bwMode="auto">
          <a:xfrm>
            <a:off x="15005538" y="2541408"/>
            <a:ext cx="7134152" cy="332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of a person holding a camcorder">
            <a:extLst>
              <a:ext uri="{FF2B5EF4-FFF2-40B4-BE49-F238E27FC236}">
                <a16:creationId xmlns:a16="http://schemas.microsoft.com/office/drawing/2014/main" id="{DF0B6063-F40F-428E-15E4-A803AAFA8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606" y="6599383"/>
            <a:ext cx="4852015" cy="5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5000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goals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21580441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Over the last year we have worked together to agree a set of goals for </a:t>
            </a: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learning disability and neurodiversity </a:t>
            </a: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 Leeds.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These goals explain what we want to do to improve the lives of </a:t>
            </a: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people </a:t>
            </a: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 learning disability, neurodivergent, or both, </a:t>
            </a: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and their carers, family and friends.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30744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goals (2)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21580441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Suggested goals for learning disability and neurodivergence care in Leeds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GB" sz="6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914400" marR="0" lvl="0" indent="-9144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5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 live well, defined by what matters to me.</a:t>
            </a:r>
          </a:p>
          <a:p>
            <a:pPr marL="914400" marR="0" lvl="0" indent="-9144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5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 receive high-quality, accessible, person-centred care and support.</a:t>
            </a:r>
          </a:p>
          <a:p>
            <a:pPr marL="914400" marR="0" lvl="0" indent="-91440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5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 am included in all decisions about my life.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Each goal has a set of ways we see if we're doing the right thing. 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136283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goals (3)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3123862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Groupwork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Do you understand these goals?</a:t>
            </a: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Do the goals talk about what matters to you, your family, the people you represent?</a:t>
            </a: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What's the best way to tell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you how we're doing?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Picture 2" descr="Premium Vector | Teamwork company organization and team dedicated  collaboration">
            <a:extLst>
              <a:ext uri="{FF2B5EF4-FFF2-40B4-BE49-F238E27FC236}">
                <a16:creationId xmlns:a16="http://schemas.microsoft.com/office/drawing/2014/main" id="{15EBDF0A-CBC0-7818-B4BD-F2F40C58F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12198" r="11464" b="10121"/>
          <a:stretch/>
        </p:blipFill>
        <p:spPr bwMode="auto">
          <a:xfrm>
            <a:off x="15534483" y="3128150"/>
            <a:ext cx="6538821" cy="44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looking thoughtful, the title of the image says 'what do you think'">
            <a:extLst>
              <a:ext uri="{FF2B5EF4-FFF2-40B4-BE49-F238E27FC236}">
                <a16:creationId xmlns:a16="http://schemas.microsoft.com/office/drawing/2014/main" id="{98C7CA20-2169-3E4D-9158-10929EB8C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887" y="7961015"/>
            <a:ext cx="4852015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088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600" dirty="0"/>
              <a:t>Public involvement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5093339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We must involve people in the decisions we make.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We want you to know to that we are listening and involving to people in making our decisions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We call this 'public assurance'.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Picture 3" descr="Image of a person stood next to a table of  people who are having a conversation. Above them is a thought bubble with a green tick in one and a red cross in the other. The person and the people at the table are in a circle that has an arrow in it, the image is titled 'involved in decision making'">
            <a:extLst>
              <a:ext uri="{FF2B5EF4-FFF2-40B4-BE49-F238E27FC236}">
                <a16:creationId xmlns:a16="http://schemas.microsoft.com/office/drawing/2014/main" id="{59344E67-440A-9128-EFA5-134599308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84" y="4899645"/>
            <a:ext cx="5487378" cy="54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9412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GB" sz="7600" b="1" i="0" u="none" strike="noStrike" kern="0" cap="none" spc="13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Helvetica Neue"/>
                <a:sym typeface="Helvetica Neue"/>
              </a:rPr>
              <a:t>Public involvement (2)</a:t>
            </a:r>
            <a:endParaRPr lang="en-GB" sz="76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22125190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2A60E-F0AE-7BEF-113C-9C26B1FEDA96}"/>
              </a:ext>
            </a:extLst>
          </p:cNvPr>
          <p:cNvSpPr txBox="1"/>
          <p:nvPr/>
        </p:nvSpPr>
        <p:spPr>
          <a:xfrm>
            <a:off x="1054096" y="3406197"/>
            <a:ext cx="16297986" cy="83241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rmAutofit fontScale="77500" lnSpcReduction="20000"/>
          </a:bodyPr>
          <a:lstStyle/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400" b="0" i="0" u="none" strike="noStrike" spc="0" baseline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Listened</a:t>
            </a: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7100" b="0" i="0" u="none" strike="noStrike" spc="0" baseline="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We have listened and understood people's needs</a:t>
            </a: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71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400" b="0" i="0" u="none" strike="noStrike" spc="0" baseline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Acted</a:t>
            </a: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7100" b="0" i="0" u="none" strike="noStrike" spc="0" baseline="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We have used people's feedback to make decisions</a:t>
            </a: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71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400" b="0" i="0" u="none" strike="noStrike" spc="0" baseline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Fed back</a:t>
            </a: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7100" b="0" i="0" u="none" strike="noStrike" spc="0" baseline="0" dirty="0">
                <a:solidFill>
                  <a:srgbClr val="292929"/>
                </a:solidFill>
                <a:effectLst/>
                <a:latin typeface="Arial" panose="020B0604020202020204" pitchFamily="34" charset="0"/>
                <a:ea typeface="Helvetica Neue"/>
                <a:cs typeface="Arial" panose="020B0604020202020204" pitchFamily="34" charset="0"/>
              </a:rPr>
              <a:t>We have told people how we have used their feedback</a:t>
            </a:r>
            <a:endParaRPr lang="en-GB" sz="26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BB55E-C7BE-B0F7-40AE-72E6878730E5}"/>
              </a:ext>
            </a:extLst>
          </p:cNvPr>
          <p:cNvSpPr txBox="1"/>
          <p:nvPr/>
        </p:nvSpPr>
        <p:spPr>
          <a:xfrm>
            <a:off x="16971026" y="5860134"/>
            <a:ext cx="6355902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 &amp; accountable</a:t>
            </a:r>
          </a:p>
        </p:txBody>
      </p:sp>
    </p:spTree>
    <p:extLst>
      <p:ext uri="{BB962C8B-B14F-4D97-AF65-F5344CB8AC3E}">
        <p14:creationId xmlns:p14="http://schemas.microsoft.com/office/powerpoint/2010/main" val="11926596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GB" sz="7600" b="1" i="0" u="none" strike="noStrike" kern="0" cap="none" spc="130" normalizeH="0" baseline="0" noProof="0" dirty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Helvetica Neue"/>
                <a:sym typeface="Helvetica Neue"/>
              </a:rPr>
              <a:t>Public involvement (3)</a:t>
            </a:r>
            <a:endParaRPr lang="en-GB" sz="76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1950058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There are lots of ways we involve people in our work:</a:t>
            </a:r>
          </a:p>
          <a:p>
            <a:r>
              <a:rPr kumimoji="0" lang="en-GB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Reports about what people have told us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Workshops like this one</a:t>
            </a:r>
          </a:p>
          <a:p>
            <a:pPr marL="0" indent="0">
              <a:buNone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We want to keep working together to: </a:t>
            </a:r>
          </a:p>
          <a:p>
            <a:r>
              <a:rPr lang="en-GB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</a:p>
          <a:p>
            <a:r>
              <a:rPr lang="en-GB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</a:p>
          <a:p>
            <a:r>
              <a:rPr lang="en-GB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indent="0">
              <a:buNone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Picture 3" descr="Image showing the different organisations that make up the population board including:&#10;&#10;Chair&#10;Leeds Teaching Hospitals Trust&#10;Leeds Community Healthcare&#10;Local authority&#10;Integrated Care Board in Leeds&#10;Public Health&#10;Third sector&#10;General Practice&#10;Leeds and York Partnership Foundation Trust&#10;two clinical leads&#10;Citizen rep (which is circled to highlight the area of conversation we are focussed on)">
            <a:extLst>
              <a:ext uri="{FF2B5EF4-FFF2-40B4-BE49-F238E27FC236}">
                <a16:creationId xmlns:a16="http://schemas.microsoft.com/office/drawing/2014/main" id="{5195C5B0-2992-4791-A655-9B2D4972B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993" y="2972260"/>
            <a:ext cx="9264711" cy="936150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3C36612-E0CF-4788-ACC7-BD590787D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001794" y="3290887"/>
            <a:ext cx="2576853" cy="2406528"/>
          </a:xfrm>
          <a:prstGeom prst="ellipse">
            <a:avLst/>
          </a:prstGeom>
          <a:solidFill>
            <a:schemeClr val="bg1">
              <a:alpha val="0"/>
            </a:schemeClr>
          </a:solidFill>
          <a:ln w="142875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532235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600" dirty="0"/>
              <a:t>Public involvement (4)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1950057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Groupwork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What do you think of the ways we are already involving people?</a:t>
            </a:r>
          </a:p>
          <a:p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What does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kumimoji="0" lang="en-GB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public involvement look like?</a:t>
            </a:r>
          </a:p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How will you know that we are </a:t>
            </a:r>
            <a:r>
              <a:rPr lang="en-GB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acting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5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back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" name="Picture 2" descr="Premium Vector | Teamwork company organization and team dedicated  collaboration">
            <a:extLst>
              <a:ext uri="{FF2B5EF4-FFF2-40B4-BE49-F238E27FC236}">
                <a16:creationId xmlns:a16="http://schemas.microsoft.com/office/drawing/2014/main" id="{5666520A-2E2A-A5CE-029C-1ECFC01C3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12198" r="11464" b="10121"/>
          <a:stretch/>
        </p:blipFill>
        <p:spPr bwMode="auto">
          <a:xfrm>
            <a:off x="15534483" y="3128150"/>
            <a:ext cx="6538821" cy="442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looking thoughtful, the title of the image says 'what do you think'">
            <a:extLst>
              <a:ext uri="{FF2B5EF4-FFF2-40B4-BE49-F238E27FC236}">
                <a16:creationId xmlns:a16="http://schemas.microsoft.com/office/drawing/2014/main" id="{EB9BB4E8-69AA-CC0C-C41C-CD9BADCED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887" y="7961015"/>
            <a:ext cx="4852015" cy="4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64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/>
              <a:t>Next steps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5C14773-6859-4F04-BA87-0AE63D759BB1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21823363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Can you tell us what you thought about the session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We will use what you have told us to help us plan services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We will meet with other groups to talk about this work</a:t>
            </a:r>
          </a:p>
          <a:p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We will use what you have told us to plan how we involve people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361106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2184F-41C2-D5CC-AF81-0A5DC0B6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695" y="-4648203"/>
            <a:ext cx="21971006" cy="4648203"/>
          </a:xfrm>
        </p:spPr>
        <p:txBody>
          <a:bodyPr lIns="50800" tIns="50800" rIns="50800" bIns="50800" anchor="b">
            <a:normAutofit/>
          </a:bodyPr>
          <a:lstStyle/>
          <a:p>
            <a:r>
              <a:rPr lang="en-GB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7873C-0646-4F51-A6ED-7841B9D7FEED}"/>
              </a:ext>
            </a:extLst>
          </p:cNvPr>
          <p:cNvSpPr txBox="1"/>
          <p:nvPr/>
        </p:nvSpPr>
        <p:spPr>
          <a:xfrm>
            <a:off x="1712068" y="2996118"/>
            <a:ext cx="9085635" cy="3599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norm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1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Thank you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Welcome and Introductions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33D1DDF-C3B3-4417-AF52-3304AF6F3886}"/>
              </a:ext>
            </a:extLst>
          </p:cNvPr>
          <p:cNvSpPr txBox="1">
            <a:spLocks/>
          </p:cNvSpPr>
          <p:nvPr/>
        </p:nvSpPr>
        <p:spPr>
          <a:xfrm>
            <a:off x="1054097" y="2790092"/>
            <a:ext cx="12826026" cy="10095051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Sam Browning</a:t>
            </a:r>
          </a:p>
          <a:p>
            <a:pPr marL="0" indent="0">
              <a:buNone/>
            </a:pPr>
            <a:r>
              <a:rPr lang="en-GB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Lead for Learning Disability and Chair of the Learning Disability and Neurodiversity Population Board</a:t>
            </a:r>
          </a:p>
          <a:p>
            <a:pPr marL="0" indent="0">
              <a:buNone/>
            </a:pP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Eddie Devine</a:t>
            </a:r>
          </a:p>
          <a:p>
            <a:pPr marL="0" indent="0">
              <a:buNone/>
            </a:pPr>
            <a:r>
              <a:rPr lang="en-GB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Head of Pathway Integration Lead for the Learning Disability and Neurodiversity and Mental Health Population Boards</a:t>
            </a:r>
            <a:endParaRPr lang="en-GB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 Bridle</a:t>
            </a:r>
            <a:endParaRPr lang="en-GB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Senior Communications and Involvement Manager</a:t>
            </a:r>
          </a:p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NHS ICB in Leeds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E4617-D4F0-C0D2-9B96-411826F3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r="19762"/>
          <a:stretch/>
        </p:blipFill>
        <p:spPr>
          <a:xfrm>
            <a:off x="18231750" y="2790092"/>
            <a:ext cx="2799449" cy="3111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77AFED-3267-D693-281B-C2DD62CC2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/>
          <a:stretch/>
        </p:blipFill>
        <p:spPr>
          <a:xfrm>
            <a:off x="18231750" y="9514436"/>
            <a:ext cx="2799450" cy="331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725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Aim and objectives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16242200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To develop our approach to public involvement in the population board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lnSpc>
                <a:spcPct val="107000"/>
              </a:lnSpc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population health and the board</a:t>
            </a: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Looking at what people have told us</a:t>
            </a: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the goals for the board</a:t>
            </a: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Try to find out what we don't know</a:t>
            </a:r>
            <a:endParaRPr lang="en-GB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GB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 about how we make sure people are involved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151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Outcomes of the workshop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3036888"/>
            <a:ext cx="22274950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 the role</a:t>
            </a:r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board</a:t>
            </a:r>
          </a:p>
          <a:p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 about what people have told us</a:t>
            </a:r>
          </a:p>
          <a:p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 about gaps in our knowledge</a:t>
            </a:r>
          </a:p>
          <a:p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 about the goals for learning disability and neurodivergence</a:t>
            </a:r>
          </a:p>
          <a:p>
            <a:r>
              <a:rPr lang="en-GB" sz="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 about how we can involve people in the board</a:t>
            </a:r>
            <a:endParaRPr lang="en-GB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173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Agenda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201738" y="2579078"/>
            <a:ext cx="21823362" cy="10306066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1143000" indent="-1143000">
              <a:buFont typeface="+mj-lt"/>
              <a:buAutoNum type="arabicPeriod"/>
            </a:pPr>
            <a:r>
              <a:rPr lang="en-GB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Health </a:t>
            </a: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What are population health boards and what is their role?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 of learning disability and neurodivergence care </a:t>
            </a: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What do we know about the experiences of people with a learning disability, neurodivergent, or both, and their family? 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 outcomes </a:t>
            </a: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How do we want things to be different for people with a learning disability, neurodivergent, or both, and their families? 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involvement </a:t>
            </a: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What does this look like on the board?</a:t>
            </a:r>
          </a:p>
          <a:p>
            <a:pPr marL="1143000" indent="-1143000">
              <a:buFont typeface="+mj-lt"/>
              <a:buAutoNum type="arabicPeriod"/>
            </a:pPr>
            <a:r>
              <a:rPr lang="en-GB" sz="5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 </a:t>
            </a: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What happens next?</a:t>
            </a:r>
          </a:p>
          <a:p>
            <a:pPr marL="1143000" indent="-1143000">
              <a:buFont typeface="+mj-lt"/>
              <a:buAutoNum type="arabicPeriod"/>
            </a:pPr>
            <a:endParaRPr lang="en-GB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6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859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Ground rules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054095" y="2368062"/>
            <a:ext cx="21971005" cy="10517082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Stick to the agenda 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Be honest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Be open to new ideas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Listen to others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Respect each other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Be as involved as you want to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Don’t judge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It's ok to ask if you're not sure about something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Don't zoom and drive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Use the chat if you want to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It's ok to leave if you want to (you don't have to tell us)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Have fun!</a:t>
            </a:r>
          </a:p>
          <a:p>
            <a:pPr marL="0" indent="0">
              <a:buNone/>
            </a:pP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n image showing a list of rules with the title 'ground rules'">
            <a:extLst>
              <a:ext uri="{FF2B5EF4-FFF2-40B4-BE49-F238E27FC236}">
                <a16:creationId xmlns:a16="http://schemas.microsoft.com/office/drawing/2014/main" id="{A68AD116-4D97-9D77-86D2-26C698B10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316" y="4859248"/>
            <a:ext cx="4852015" cy="55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92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health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1054095" y="2790092"/>
            <a:ext cx="22368613" cy="10095051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Population health is a different way of planning health and care services. It's a change from what we've done before.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It's less about organisations and more about people. We call groups of people in population health:  'populations'.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looks at: </a:t>
            </a:r>
          </a:p>
          <a:p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needs of people – what is important to people</a:t>
            </a:r>
          </a:p>
          <a:p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 – helping people stay well</a:t>
            </a:r>
          </a:p>
          <a:p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Aims (outcomes) – the difference care makes</a:t>
            </a:r>
          </a:p>
          <a:p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sure everyone can get the help they need</a:t>
            </a:r>
          </a:p>
          <a:p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together </a:t>
            </a:r>
          </a:p>
          <a:p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things that might affect your life, such as housing and transport</a:t>
            </a:r>
          </a:p>
          <a:p>
            <a:pPr marL="0" indent="0">
              <a:buNone/>
            </a:pPr>
            <a:endParaRPr lang="en-GB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https://www.kingsfund.org.uk/publications/population-health-approach?gclid=EAIaIQobChMI8dWWp_ig-wIVCLbtCh2IKQ7REAAYASAAEgL2w_D_BwE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4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380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4F2E34-7679-46CB-9B4C-022B8C4B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Population health (2)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C5FD3A-E4B3-4F42-9375-1C54E5B02D4C}"/>
              </a:ext>
            </a:extLst>
          </p:cNvPr>
          <p:cNvSpPr txBox="1">
            <a:spLocks/>
          </p:cNvSpPr>
          <p:nvPr/>
        </p:nvSpPr>
        <p:spPr>
          <a:xfrm>
            <a:off x="679938" y="3036888"/>
            <a:ext cx="23047570" cy="9848255"/>
          </a:xfrm>
          <a:prstGeom prst="rect">
            <a:avLst/>
          </a:prstGeom>
        </p:spPr>
        <p:txBody>
          <a:bodyPr/>
          <a:lstStyle>
            <a:lvl1pPr marL="571500" marR="0" indent="-5715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685800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2155825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3233738" marR="0" indent="-817563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698625" algn="l"/>
              </a:tabLst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4081463" marR="0" indent="-68580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4930775" marR="0" indent="-815975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5649913" marR="0" indent="-719138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68580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>
              <a:buNone/>
            </a:pPr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we say 'populations of people', some different examples are:</a:t>
            </a:r>
          </a:p>
          <a:p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with a learning disability</a:t>
            </a:r>
          </a:p>
          <a:p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who are neurodivergent</a:t>
            </a:r>
          </a:p>
          <a:p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with a mental health condition</a:t>
            </a:r>
          </a:p>
          <a:p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with cancer</a:t>
            </a:r>
          </a:p>
          <a:p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 using maternity services</a:t>
            </a:r>
          </a:p>
          <a:p>
            <a:r>
              <a:rPr lang="en-GB" sz="5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and young people</a:t>
            </a:r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4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8790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Custom 2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17385D"/>
      </a:accent1>
      <a:accent2>
        <a:srgbClr val="127C79"/>
      </a:accent2>
      <a:accent3>
        <a:srgbClr val="FAAFA5"/>
      </a:accent3>
      <a:accent4>
        <a:srgbClr val="F8EA2D"/>
      </a:accent4>
      <a:accent5>
        <a:srgbClr val="8CBDB8"/>
      </a:accent5>
      <a:accent6>
        <a:srgbClr val="F09550"/>
      </a:accent6>
      <a:hlink>
        <a:srgbClr val="17385D"/>
      </a:hlink>
      <a:folHlink>
        <a:srgbClr val="127C79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 cap="flat">
          <a:solidFill>
            <a:schemeClr val="accent2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Leeds Heath &amp; Care Partnership_PowerPoint Template v2" id="{561DBA7D-9DEA-4972-A356-D3F24189FE84}" vid="{08E9DDF9-C330-465B-BDB9-5832BD71E673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norm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7EA9059-63A0-41E0-BD61-4F0685A90D11}">
  <we:reference id="ec54a0d4-1494-4e42-b65a-78000cc718aa" version="1.0.0.0" store="EXCatalog" storeType="EXCatalog"/>
  <we:alternateReferences>
    <we:reference id="WA200003509" version="1.0.0.0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FA6261A34A24B84B0EEDEC2D82986" ma:contentTypeVersion="14" ma:contentTypeDescription="Create a new document." ma:contentTypeScope="" ma:versionID="cd89598d868cc954ac65e0046637a4b2">
  <xsd:schema xmlns:xsd="http://www.w3.org/2001/XMLSchema" xmlns:xs="http://www.w3.org/2001/XMLSchema" xmlns:p="http://schemas.microsoft.com/office/2006/metadata/properties" xmlns:ns1="http://schemas.microsoft.com/sharepoint/v3" xmlns:ns2="313c7ca4-223d-4177-ba59-8e8564ea9d3b" xmlns:ns3="e2833e5a-7f95-4127-9792-b4a899f994a0" targetNamespace="http://schemas.microsoft.com/office/2006/metadata/properties" ma:root="true" ma:fieldsID="b52e8eba816e1b2b082e41d0ca1e86a2" ns1:_="" ns2:_="" ns3:_="">
    <xsd:import namespace="http://schemas.microsoft.com/sharepoint/v3"/>
    <xsd:import namespace="313c7ca4-223d-4177-ba59-8e8564ea9d3b"/>
    <xsd:import namespace="e2833e5a-7f95-4127-9792-b4a899f994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c7ca4-223d-4177-ba59-8e8564ea9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33e5a-7f95-4127-9792-b4a899f99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1A44E3-3771-421E-B117-7D4B7D56F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3c7ca4-223d-4177-ba59-8e8564ea9d3b"/>
    <ds:schemaRef ds:uri="e2833e5a-7f95-4127-9792-b4a899f99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F215E-4098-4CBC-9B9D-EE14EDDB4FC1}">
  <ds:schemaRefs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www.w3.org/XML/1998/namespace"/>
    <ds:schemaRef ds:uri="313c7ca4-223d-4177-ba59-8e8564ea9d3b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e2833e5a-7f95-4127-9792-b4a899f994a0"/>
  </ds:schemaRefs>
</ds:datastoreItem>
</file>

<file path=customXml/itemProps3.xml><?xml version="1.0" encoding="utf-8"?>
<ds:datastoreItem xmlns:ds="http://schemas.openxmlformats.org/officeDocument/2006/customXml" ds:itemID="{65A99B41-A3B6-40F6-894A-1C8CA4BE0B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Leeds Heath &amp; Care Partnership_PowerPoint Template v2</Template>
  <TotalTime>2115</TotalTime>
  <Words>1483</Words>
  <Application>Microsoft Office PowerPoint</Application>
  <PresentationFormat>Custom</PresentationFormat>
  <Paragraphs>234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Courier New</vt:lpstr>
      <vt:lpstr>Helvetica Neue</vt:lpstr>
      <vt:lpstr>Helvetica Neue Medium</vt:lpstr>
      <vt:lpstr>Wingdings</vt:lpstr>
      <vt:lpstr>21_BasicWhite</vt:lpstr>
      <vt:lpstr>Public Involvement Workshop</vt:lpstr>
      <vt:lpstr>Recording </vt:lpstr>
      <vt:lpstr>Welcome and Introductions</vt:lpstr>
      <vt:lpstr>Aim and objectives</vt:lpstr>
      <vt:lpstr>Outcomes of the workshop</vt:lpstr>
      <vt:lpstr>Agenda</vt:lpstr>
      <vt:lpstr>Ground rules</vt:lpstr>
      <vt:lpstr>Population health</vt:lpstr>
      <vt:lpstr>Population health (2)</vt:lpstr>
      <vt:lpstr>Population health (3)</vt:lpstr>
      <vt:lpstr>Population health (4)</vt:lpstr>
      <vt:lpstr>Population health (6)</vt:lpstr>
      <vt:lpstr>Experience of learning disability and neurodivergence care</vt:lpstr>
      <vt:lpstr>Experience of learning disability and neurodivergence care (2)</vt:lpstr>
      <vt:lpstr>Experience of learning disability and neurodivergence care (3)</vt:lpstr>
      <vt:lpstr>Experience of learning disability and neurodivergence care (4)</vt:lpstr>
      <vt:lpstr>Experience of learning disability and neurodivergence care (5)</vt:lpstr>
      <vt:lpstr>Experience of learning disability and neurodivergence care (7)</vt:lpstr>
      <vt:lpstr>Break</vt:lpstr>
      <vt:lpstr>Population goals</vt:lpstr>
      <vt:lpstr>Population goals (2)</vt:lpstr>
      <vt:lpstr>Population goals (3)</vt:lpstr>
      <vt:lpstr>Public involvement</vt:lpstr>
      <vt:lpstr>Public involvement (2)</vt:lpstr>
      <vt:lpstr>Public involvement (3)</vt:lpstr>
      <vt:lpstr>Public involvement (4)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Involvement in the Population Boards</dc:title>
  <dc:creator>BRIDLE, Chris (NHS WEST YORKSHIRE ICB - 15F)</dc:creator>
  <cp:lastModifiedBy>STEWART, Adam (NHS WEST YORKSHIRE ICB - 15F)</cp:lastModifiedBy>
  <cp:revision>33</cp:revision>
  <dcterms:created xsi:type="dcterms:W3CDTF">2022-09-06T10:06:53Z</dcterms:created>
  <dcterms:modified xsi:type="dcterms:W3CDTF">2023-03-15T11:45:36Z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0x010100BCCFA6261A34A24B84B0EEDEC2D82986</vt:lpwstr>
  </property>
</Properties>
</file>