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6"/>
  </p:notesMasterIdLst>
  <p:sldIdLst>
    <p:sldId id="256" r:id="rId5"/>
    <p:sldId id="320" r:id="rId6"/>
    <p:sldId id="288" r:id="rId7"/>
    <p:sldId id="322" r:id="rId8"/>
    <p:sldId id="289" r:id="rId9"/>
    <p:sldId id="290" r:id="rId10"/>
    <p:sldId id="293" r:id="rId11"/>
    <p:sldId id="319" r:id="rId12"/>
    <p:sldId id="291" r:id="rId13"/>
    <p:sldId id="294" r:id="rId14"/>
    <p:sldId id="295" r:id="rId15"/>
    <p:sldId id="296" r:id="rId16"/>
    <p:sldId id="317" r:id="rId17"/>
    <p:sldId id="298" r:id="rId18"/>
    <p:sldId id="299" r:id="rId19"/>
    <p:sldId id="300" r:id="rId20"/>
    <p:sldId id="301" r:id="rId21"/>
    <p:sldId id="323" r:id="rId22"/>
    <p:sldId id="302" r:id="rId23"/>
    <p:sldId id="321" r:id="rId24"/>
    <p:sldId id="303" r:id="rId25"/>
    <p:sldId id="305" r:id="rId26"/>
    <p:sldId id="306" r:id="rId27"/>
    <p:sldId id="307" r:id="rId28"/>
    <p:sldId id="308" r:id="rId29"/>
    <p:sldId id="310" r:id="rId30"/>
    <p:sldId id="312" r:id="rId31"/>
    <p:sldId id="318" r:id="rId32"/>
    <p:sldId id="313" r:id="rId33"/>
    <p:sldId id="283" r:id="rId34"/>
    <p:sldId id="270"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FFAB2F"/>
    <a:srgbClr val="FF9900"/>
    <a:srgbClr val="8CBDB8"/>
    <a:srgbClr val="8CBEB9"/>
    <a:srgbClr val="F8EA2D"/>
    <a:srgbClr val="FAAFA5"/>
    <a:srgbClr val="E6E6E6"/>
    <a:srgbClr val="F09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715" autoAdjust="0"/>
  </p:normalViewPr>
  <p:slideViewPr>
    <p:cSldViewPr snapToGrid="0" snapToObjects="1">
      <p:cViewPr varScale="1">
        <p:scale>
          <a:sx n="78" d="100"/>
          <a:sy n="78" d="100"/>
        </p:scale>
        <p:origin x="54"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6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he Headrow 2">
    <p:bg>
      <p:bgPr>
        <a:solidFill>
          <a:srgbClr val="FFFFFF"/>
        </a:solidFill>
        <a:effectLst/>
      </p:bgPr>
    </p:bg>
    <p:spTree>
      <p:nvGrpSpPr>
        <p:cNvPr id="1" name=""/>
        <p:cNvGrpSpPr/>
        <p:nvPr/>
      </p:nvGrpSpPr>
      <p:grpSpPr>
        <a:xfrm>
          <a:off x="0" y="0"/>
          <a:ext cx="0" cy="0"/>
          <a:chOff x="0" y="0"/>
          <a:chExt cx="0" cy="0"/>
        </a:xfrm>
      </p:grpSpPr>
      <p:pic>
        <p:nvPicPr>
          <p:cNvPr id="16" name="Image" descr="Image"/>
          <p:cNvPicPr>
            <a:picLocks noChangeAspect="1"/>
          </p:cNvPicPr>
          <p:nvPr/>
        </p:nvPicPr>
        <p:blipFill rotWithShape="1">
          <a:blip r:embed="rId2"/>
          <a:srcRect l="6358" r="7145"/>
          <a:stretch/>
        </p:blipFill>
        <p:spPr>
          <a:xfrm>
            <a:off x="-1" y="5637749"/>
            <a:ext cx="24416669" cy="7677952"/>
          </a:xfrm>
          <a:prstGeom prst="rect">
            <a:avLst/>
          </a:prstGeom>
          <a:ln w="12700">
            <a:miter lim="400000"/>
          </a:ln>
        </p:spPr>
      </p:pic>
      <p:pic>
        <p:nvPicPr>
          <p:cNvPr id="17" name="LH&amp;CP_Logos_Primary Logo.png" descr="LH&amp;CP_Logos_Primary Logo.png"/>
          <p:cNvPicPr>
            <a:picLocks noChangeAspect="1"/>
          </p:cNvPicPr>
          <p:nvPr/>
        </p:nvPicPr>
        <p:blipFill>
          <a:blip r:embed="rId3"/>
          <a:stretch>
            <a:fillRect/>
          </a:stretch>
        </p:blipFill>
        <p:spPr>
          <a:xfrm>
            <a:off x="16857039" y="135114"/>
            <a:ext cx="7301437" cy="2641522"/>
          </a:xfrm>
          <a:prstGeom prst="rect">
            <a:avLst/>
          </a:prstGeom>
          <a:ln w="12700">
            <a:miter lim="400000"/>
          </a:ln>
        </p:spPr>
      </p:pic>
      <p:sp>
        <p:nvSpPr>
          <p:cNvPr id="18"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9"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20"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2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ectangle 8">
            <a:extLst>
              <a:ext uri="{FF2B5EF4-FFF2-40B4-BE49-F238E27FC236}">
                <a16:creationId xmlns:a16="http://schemas.microsoft.com/office/drawing/2014/main" id="{5B0B230D-1157-D944-A779-FC9B81409AFD}"/>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9B54FA6-4772-0C4E-8C71-FE5C01D51A47}"/>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4070135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ounded Rectangle">
            <a:extLst>
              <a:ext uri="{FF2B5EF4-FFF2-40B4-BE49-F238E27FC236}">
                <a16:creationId xmlns:a16="http://schemas.microsoft.com/office/drawing/2014/main" id="{060BCEC3-CC3D-4724-9E86-34184085B5C3}"/>
              </a:ext>
            </a:extLst>
          </p:cNvPr>
          <p:cNvSpPr/>
          <p:nvPr/>
        </p:nvSpPr>
        <p:spPr>
          <a:xfrm>
            <a:off x="1396635" y="2960422"/>
            <a:ext cx="21590731" cy="8473946"/>
          </a:xfrm>
          <a:prstGeom prst="roundRect">
            <a:avLst>
              <a:gd name="adj" fmla="val 10874"/>
            </a:avLst>
          </a:prstGeom>
          <a:solidFill>
            <a:srgbClr val="007A78"/>
          </a:solidFill>
          <a:ln w="12700" cap="flat">
            <a:noFill/>
            <a:miter lim="400000"/>
          </a:ln>
          <a:effectLst/>
        </p:spPr>
        <p:txBody>
          <a:bodyPr wrap="square" lIns="50800" tIns="50800" rIns="50800" bIns="50800" numCol="1" anchor="t">
            <a:noAutofit/>
          </a:bodyPr>
          <a:lstStyle/>
          <a:p>
            <a:pPr indent="457200" algn="l" defTabSz="825500">
              <a:spcBef>
                <a:spcPts val="200"/>
              </a:spcBef>
              <a:defRPr sz="2800">
                <a:solidFill>
                  <a:srgbClr val="FFFFFF"/>
                </a:solidFill>
              </a:defRPr>
            </a:pPr>
            <a:endParaRPr dirty="0"/>
          </a:p>
        </p:txBody>
      </p:sp>
      <p:pic>
        <p:nvPicPr>
          <p:cNvPr id="11" name="Image" descr="Image">
            <a:extLst>
              <a:ext uri="{FF2B5EF4-FFF2-40B4-BE49-F238E27FC236}">
                <a16:creationId xmlns:a16="http://schemas.microsoft.com/office/drawing/2014/main" id="{AC6B74D1-A736-43F1-9C15-959C4C627D3E}"/>
              </a:ext>
            </a:extLst>
          </p:cNvPr>
          <p:cNvPicPr>
            <a:picLocks noChangeAspect="1"/>
          </p:cNvPicPr>
          <p:nvPr userDrawn="1"/>
        </p:nvPicPr>
        <p:blipFill>
          <a:blip r:embed="rId3"/>
          <a:stretch>
            <a:fillRect/>
          </a:stretch>
        </p:blipFill>
        <p:spPr>
          <a:xfrm>
            <a:off x="15315423" y="3854684"/>
            <a:ext cx="6451444" cy="6685420"/>
          </a:xfrm>
          <a:prstGeom prst="rect">
            <a:avLst/>
          </a:prstGeom>
          <a:ln w="12700">
            <a:miter lim="400000"/>
          </a:ln>
        </p:spPr>
      </p:pic>
      <p:sp>
        <p:nvSpPr>
          <p:cNvPr id="12" name="Text Placeholder 2">
            <a:extLst>
              <a:ext uri="{FF2B5EF4-FFF2-40B4-BE49-F238E27FC236}">
                <a16:creationId xmlns:a16="http://schemas.microsoft.com/office/drawing/2014/main" id="{51BFC2D6-0E49-421D-87F9-B08067B38A92}"/>
              </a:ext>
            </a:extLst>
          </p:cNvPr>
          <p:cNvSpPr>
            <a:spLocks noGrp="1"/>
          </p:cNvSpPr>
          <p:nvPr>
            <p:ph type="body" sz="quarter" idx="10"/>
          </p:nvPr>
        </p:nvSpPr>
        <p:spPr>
          <a:xfrm>
            <a:off x="1967345" y="3175896"/>
            <a:ext cx="12607638" cy="8100117"/>
          </a:xfrm>
          <a:prstGeom prst="rect">
            <a:avLst/>
          </a:prstGeom>
        </p:spPr>
        <p:txBody>
          <a:bodyPr/>
          <a:lstStyle>
            <a:lvl1pPr marL="571500" indent="-571500">
              <a:spcAft>
                <a:spcPts val="600"/>
              </a:spcAft>
              <a:buFont typeface="Arial" panose="020B0604020202020204" pitchFamily="34" charset="0"/>
              <a:buChar char="•"/>
              <a:defRPr sz="4000" b="0" i="0">
                <a:solidFill>
                  <a:schemeClr val="bg1"/>
                </a:solidFill>
              </a:defRPr>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solidFill>
                  <a:schemeClr val="bg1"/>
                </a:solidFill>
              </a:defRPr>
            </a:lvl3pPr>
            <a:lvl4pPr marL="3233738" indent="-817563">
              <a:spcAft>
                <a:spcPts val="600"/>
              </a:spcAft>
              <a:buFont typeface="Wingdings" panose="05000000000000000000" pitchFamily="2" charset="2"/>
              <a:buChar char="§"/>
              <a:tabLst>
                <a:tab pos="1698625" algn="l"/>
              </a:tabLst>
              <a:defRPr sz="4000" b="0" i="0">
                <a:solidFill>
                  <a:schemeClr val="bg1"/>
                </a:solidFill>
              </a:defRPr>
            </a:lvl4pPr>
            <a:lvl5pPr marL="4081463" indent="-685800">
              <a:spcAft>
                <a:spcPts val="600"/>
              </a:spcAft>
              <a:buFont typeface="Arial" panose="020B0604020202020204" pitchFamily="34" charset="0"/>
              <a:buChar char="•"/>
              <a:defRPr sz="4000" b="0" i="0">
                <a:solidFill>
                  <a:schemeClr val="bg1"/>
                </a:solidFill>
              </a:defRPr>
            </a:lvl5pPr>
            <a:lvl6pPr marL="4930775" indent="-815975">
              <a:spcAft>
                <a:spcPts val="600"/>
              </a:spcAft>
              <a:buFont typeface="Courier New" panose="02070309020205020404" pitchFamily="49" charset="0"/>
              <a:buChar char="o"/>
              <a:defRPr sz="4000" b="0">
                <a:solidFill>
                  <a:schemeClr val="bg1"/>
                </a:solidFill>
              </a:defRPr>
            </a:lvl6pPr>
            <a:lvl7pPr marL="5649913" indent="-719138">
              <a:spcAft>
                <a:spcPts val="600"/>
              </a:spcAft>
              <a:buFont typeface="Wingdings" panose="05000000000000000000" pitchFamily="2" charset="2"/>
              <a:buChar char="§"/>
              <a:defRPr sz="4000" b="0">
                <a:solidFill>
                  <a:schemeClr val="bg1"/>
                </a:solidFill>
              </a:defRPr>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702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uthor page">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rot="14045469">
            <a:off x="13521038" y="11207687"/>
            <a:ext cx="5228797" cy="2801723"/>
          </a:xfrm>
          <a:prstGeom prst="rect">
            <a:avLst/>
          </a:prstGeom>
          <a:ln w="12700">
            <a:miter lim="400000"/>
          </a:ln>
        </p:spPr>
      </p:pic>
      <p:pic>
        <p:nvPicPr>
          <p:cNvPr id="172" name="Image" descr="Image"/>
          <p:cNvPicPr>
            <a:picLocks noChangeAspect="1"/>
          </p:cNvPicPr>
          <p:nvPr/>
        </p:nvPicPr>
        <p:blipFill>
          <a:blip r:embed="rId3"/>
          <a:stretch>
            <a:fillRect/>
          </a:stretch>
        </p:blipFill>
        <p:spPr>
          <a:xfrm rot="20072924">
            <a:off x="19223834" y="4499392"/>
            <a:ext cx="6773049" cy="3629169"/>
          </a:xfrm>
          <a:prstGeom prst="rect">
            <a:avLst/>
          </a:prstGeom>
          <a:ln w="12700">
            <a:miter lim="400000"/>
          </a:ln>
        </p:spPr>
      </p:pic>
      <p:pic>
        <p:nvPicPr>
          <p:cNvPr id="173" name="Image" descr="Image"/>
          <p:cNvPicPr>
            <a:picLocks noChangeAspect="1"/>
          </p:cNvPicPr>
          <p:nvPr/>
        </p:nvPicPr>
        <p:blipFill>
          <a:blip r:embed="rId4"/>
          <a:stretch>
            <a:fillRect/>
          </a:stretch>
        </p:blipFill>
        <p:spPr>
          <a:xfrm>
            <a:off x="12974336" y="1348925"/>
            <a:ext cx="4508016" cy="4507940"/>
          </a:xfrm>
          <a:prstGeom prst="rect">
            <a:avLst/>
          </a:prstGeom>
          <a:ln w="12700">
            <a:miter lim="400000"/>
          </a:ln>
        </p:spPr>
      </p:pic>
      <p:pic>
        <p:nvPicPr>
          <p:cNvPr id="174" name="LH&amp;CP_Logos_Primary logo WO 1.png" descr="LH&amp;CP_Logos_Primary logo WO 1.png"/>
          <p:cNvPicPr>
            <a:picLocks noChangeAspect="1"/>
          </p:cNvPicPr>
          <p:nvPr/>
        </p:nvPicPr>
        <p:blipFill>
          <a:blip r:embed="rId5"/>
          <a:stretch>
            <a:fillRect/>
          </a:stretch>
        </p:blipFill>
        <p:spPr>
          <a:xfrm>
            <a:off x="773439" y="10783423"/>
            <a:ext cx="6104170" cy="2208374"/>
          </a:xfrm>
          <a:prstGeom prst="rect">
            <a:avLst/>
          </a:prstGeom>
          <a:ln w="12700">
            <a:miter lim="400000"/>
          </a:ln>
        </p:spPr>
      </p:pic>
      <p:sp>
        <p:nvSpPr>
          <p:cNvPr id="175" name="Author name"/>
          <p:cNvSpPr txBox="1">
            <a:spLocks noGrp="1"/>
          </p:cNvSpPr>
          <p:nvPr>
            <p:ph type="title" hasCustomPrompt="1"/>
          </p:nvPr>
        </p:nvSpPr>
        <p:spPr>
          <a:xfrm>
            <a:off x="1663695" y="2026872"/>
            <a:ext cx="21971006" cy="4648203"/>
          </a:xfrm>
          <a:prstGeom prst="rect">
            <a:avLst/>
          </a:prstGeom>
        </p:spPr>
        <p:txBody>
          <a:bodyPr/>
          <a:lstStyle/>
          <a:p>
            <a:r>
              <a:t>Author name</a:t>
            </a:r>
          </a:p>
        </p:txBody>
      </p:sp>
      <p:sp>
        <p:nvSpPr>
          <p:cNvPr id="176" name="Body Level One…"/>
          <p:cNvSpPr txBox="1">
            <a:spLocks noGrp="1"/>
          </p:cNvSpPr>
          <p:nvPr>
            <p:ph type="body" sz="quarter" idx="1" hasCustomPrompt="1"/>
          </p:nvPr>
        </p:nvSpPr>
        <p:spPr>
          <a:xfrm>
            <a:off x="1663695" y="7048941"/>
            <a:ext cx="21971001" cy="864192"/>
          </a:xfrm>
          <a:prstGeom prst="rect">
            <a:avLst/>
          </a:prstGeom>
        </p:spPr>
        <p:txBody>
          <a:bodyPr>
            <a:normAutofit/>
          </a:bodyPr>
          <a:lstStyle>
            <a:lvl1pPr>
              <a:defRPr sz="4000" b="0">
                <a:solidFill>
                  <a:srgbClr val="FFFFFF"/>
                </a:solidFill>
                <a:latin typeface="Helvetica Neue Medium"/>
                <a:ea typeface="Helvetica Neue Medium"/>
                <a:cs typeface="Helvetica Neue Medium"/>
                <a:sym typeface="Helvetica Neue Medium"/>
              </a:defRPr>
            </a:lvl1pPr>
            <a:lvl2pPr>
              <a:defRPr sz="4000" b="0">
                <a:solidFill>
                  <a:srgbClr val="FFFFFF"/>
                </a:solidFill>
                <a:latin typeface="Helvetica Neue Medium"/>
                <a:ea typeface="Helvetica Neue Medium"/>
                <a:cs typeface="Helvetica Neue Medium"/>
                <a:sym typeface="Helvetica Neue Medium"/>
              </a:defRPr>
            </a:lvl2pPr>
            <a:lvl3pPr>
              <a:defRPr sz="4000" b="0">
                <a:solidFill>
                  <a:srgbClr val="FFFFFF"/>
                </a:solidFill>
                <a:latin typeface="Helvetica Neue Medium"/>
                <a:ea typeface="Helvetica Neue Medium"/>
                <a:cs typeface="Helvetica Neue Medium"/>
                <a:sym typeface="Helvetica Neue Medium"/>
              </a:defRPr>
            </a:lvl3pPr>
            <a:lvl4pPr>
              <a:defRPr sz="4000" b="0">
                <a:solidFill>
                  <a:srgbClr val="FFFFFF"/>
                </a:solidFill>
                <a:latin typeface="Helvetica Neue Medium"/>
                <a:ea typeface="Helvetica Neue Medium"/>
                <a:cs typeface="Helvetica Neue Medium"/>
                <a:sym typeface="Helvetica Neue Medium"/>
              </a:defRPr>
            </a:lvl4pPr>
            <a:lvl5pPr>
              <a:defRPr sz="4000" b="0">
                <a:solidFill>
                  <a:srgbClr val="FFFFFF"/>
                </a:solidFill>
                <a:latin typeface="Helvetica Neue Medium"/>
                <a:ea typeface="Helvetica Neue Medium"/>
                <a:cs typeface="Helvetica Neue Medium"/>
                <a:sym typeface="Helvetica Neue Medium"/>
              </a:defRPr>
            </a:lvl5pPr>
          </a:lstStyle>
          <a:p>
            <a:r>
              <a:t>Thank you</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 Middleton Park 1">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2" name="Image" descr="Image"/>
          <p:cNvPicPr>
            <a:picLocks noChangeAspect="1"/>
          </p:cNvPicPr>
          <p:nvPr/>
        </p:nvPicPr>
        <p:blipFill>
          <a:blip r:embed="rId3"/>
          <a:stretch>
            <a:fillRect/>
          </a:stretch>
        </p:blipFill>
        <p:spPr>
          <a:xfrm>
            <a:off x="20113265" y="12785880"/>
            <a:ext cx="3636071" cy="444704"/>
          </a:xfrm>
          <a:prstGeom prst="rect">
            <a:avLst/>
          </a:prstGeom>
          <a:ln w="12700">
            <a:miter lim="400000"/>
          </a:ln>
        </p:spPr>
      </p:pic>
      <p:pic>
        <p:nvPicPr>
          <p:cNvPr id="33" name="LH&amp;CP_Logos_Primary Logo.png" descr="LH&amp;CP_Logos_Primary Logo.png"/>
          <p:cNvPicPr>
            <a:picLocks noChangeAspect="1"/>
          </p:cNvPicPr>
          <p:nvPr/>
        </p:nvPicPr>
        <p:blipFill>
          <a:blip r:embed="rId4"/>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Slide - Middleton Park 2">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2" name="Rectangle 1">
            <a:extLst>
              <a:ext uri="{FF2B5EF4-FFF2-40B4-BE49-F238E27FC236}">
                <a16:creationId xmlns:a16="http://schemas.microsoft.com/office/drawing/2014/main" id="{5ABEFCAE-CED6-E04A-86F1-57DE45B8C44F}"/>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3" name="LH&amp;CP_Logos_Primary Logo.png" descr="LH&amp;CP_Logos_Primary Logo.png"/>
          <p:cNvPicPr>
            <a:picLocks noChangeAspect="1"/>
          </p:cNvPicPr>
          <p:nvPr/>
        </p:nvPicPr>
        <p:blipFill>
          <a:blip r:embed="rId3"/>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9" name="Picture 8">
            <a:extLst>
              <a:ext uri="{FF2B5EF4-FFF2-40B4-BE49-F238E27FC236}">
                <a16:creationId xmlns:a16="http://schemas.microsoft.com/office/drawing/2014/main" id="{88F901E0-C1A8-4148-830D-31FE69A02855}"/>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1978059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with shapes">
    <p:bg>
      <p:bgPr>
        <a:solidFill>
          <a:srgbClr val="1B365D">
            <a:alpha val="0"/>
          </a:srgbClr>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8" name="LH&amp;CP_Logos_Primary Logo.png" descr="LH&amp;CP_Logos_Primary Logo.png">
            <a:extLst>
              <a:ext uri="{FF2B5EF4-FFF2-40B4-BE49-F238E27FC236}">
                <a16:creationId xmlns:a16="http://schemas.microsoft.com/office/drawing/2014/main" id="{7EE90D68-108F-BB4F-8931-CD1B19E6DF33}"/>
              </a:ext>
            </a:extLst>
          </p:cNvPr>
          <p:cNvPicPr>
            <a:picLocks noChangeAspect="1"/>
          </p:cNvPicPr>
          <p:nvPr userDrawn="1"/>
        </p:nvPicPr>
        <p:blipFill>
          <a:blip r:embed="rId2"/>
          <a:stretch>
            <a:fillRect/>
          </a:stretch>
        </p:blipFill>
        <p:spPr>
          <a:xfrm>
            <a:off x="16857039" y="135114"/>
            <a:ext cx="7301436" cy="2641522"/>
          </a:xfrm>
          <a:prstGeom prst="rect">
            <a:avLst/>
          </a:prstGeom>
          <a:ln w="12700">
            <a:miter lim="400000"/>
          </a:ln>
        </p:spPr>
      </p:pic>
      <p:sp>
        <p:nvSpPr>
          <p:cNvPr id="12" name="Body Level One…">
            <a:extLst>
              <a:ext uri="{FF2B5EF4-FFF2-40B4-BE49-F238E27FC236}">
                <a16:creationId xmlns:a16="http://schemas.microsoft.com/office/drawing/2014/main" id="{A37F964E-1ED3-5648-8C94-3C452D721191}"/>
              </a:ext>
            </a:extLst>
          </p:cNvPr>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3" name="Presentation Title">
            <a:extLst>
              <a:ext uri="{FF2B5EF4-FFF2-40B4-BE49-F238E27FC236}">
                <a16:creationId xmlns:a16="http://schemas.microsoft.com/office/drawing/2014/main" id="{FC25B1DE-91E5-5440-A272-8B4AD87E0938}"/>
              </a:ext>
            </a:extLst>
          </p:cNvPr>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14" name="Text Placeholder 4">
            <a:extLst>
              <a:ext uri="{FF2B5EF4-FFF2-40B4-BE49-F238E27FC236}">
                <a16:creationId xmlns:a16="http://schemas.microsoft.com/office/drawing/2014/main" id="{DE6B4313-B117-BD4A-8E92-C1E121BAC439}"/>
              </a:ext>
            </a:extLst>
          </p:cNvPr>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pic>
        <p:nvPicPr>
          <p:cNvPr id="15" name="Image" descr="Image">
            <a:extLst>
              <a:ext uri="{FF2B5EF4-FFF2-40B4-BE49-F238E27FC236}">
                <a16:creationId xmlns:a16="http://schemas.microsoft.com/office/drawing/2014/main" id="{7DA905AF-6A28-E24D-9BB1-9EBA04CE2C72}"/>
              </a:ext>
            </a:extLst>
          </p:cNvPr>
          <p:cNvPicPr>
            <a:picLocks noChangeAspect="1"/>
          </p:cNvPicPr>
          <p:nvPr userDrawn="1"/>
        </p:nvPicPr>
        <p:blipFill>
          <a:blip r:embed="rId3"/>
          <a:stretch>
            <a:fillRect/>
          </a:stretch>
        </p:blipFill>
        <p:spPr>
          <a:xfrm>
            <a:off x="20067485" y="12763800"/>
            <a:ext cx="3727632" cy="488863"/>
          </a:xfrm>
          <a:prstGeom prst="rect">
            <a:avLst/>
          </a:prstGeom>
          <a:ln w="12700">
            <a:miter lim="400000"/>
          </a:ln>
        </p:spPr>
      </p:pic>
      <p:pic>
        <p:nvPicPr>
          <p:cNvPr id="9" name="Image" descr="Image">
            <a:extLst>
              <a:ext uri="{FF2B5EF4-FFF2-40B4-BE49-F238E27FC236}">
                <a16:creationId xmlns:a16="http://schemas.microsoft.com/office/drawing/2014/main" id="{93E2BB34-58C8-6542-88D0-3D0AEF1107EC}"/>
              </a:ext>
            </a:extLst>
          </p:cNvPr>
          <p:cNvPicPr>
            <a:picLocks noChangeAspect="1"/>
          </p:cNvPicPr>
          <p:nvPr userDrawn="1"/>
        </p:nvPicPr>
        <p:blipFill>
          <a:blip r:embed="rId4"/>
          <a:stretch>
            <a:fillRect/>
          </a:stretch>
        </p:blipFill>
        <p:spPr>
          <a:xfrm rot="19281127">
            <a:off x="8365514" y="4935"/>
            <a:ext cx="4216203" cy="2259148"/>
          </a:xfrm>
          <a:prstGeom prst="rect">
            <a:avLst/>
          </a:prstGeom>
          <a:ln w="12700">
            <a:miter lim="400000"/>
          </a:ln>
        </p:spPr>
      </p:pic>
      <p:pic>
        <p:nvPicPr>
          <p:cNvPr id="10" name="Image" descr="Image">
            <a:extLst>
              <a:ext uri="{FF2B5EF4-FFF2-40B4-BE49-F238E27FC236}">
                <a16:creationId xmlns:a16="http://schemas.microsoft.com/office/drawing/2014/main" id="{3428A6E4-7215-4C4E-BCF9-B56464F2C760}"/>
              </a:ext>
            </a:extLst>
          </p:cNvPr>
          <p:cNvPicPr>
            <a:picLocks noChangeAspect="1"/>
          </p:cNvPicPr>
          <p:nvPr userDrawn="1"/>
        </p:nvPicPr>
        <p:blipFill>
          <a:blip r:embed="rId5"/>
          <a:stretch>
            <a:fillRect/>
          </a:stretch>
        </p:blipFill>
        <p:spPr>
          <a:xfrm rot="5603342">
            <a:off x="15221767" y="9619808"/>
            <a:ext cx="3454030" cy="4152292"/>
          </a:xfrm>
          <a:prstGeom prst="rect">
            <a:avLst/>
          </a:prstGeom>
          <a:ln w="12700">
            <a:miter lim="400000"/>
          </a:ln>
        </p:spPr>
      </p:pic>
      <p:pic>
        <p:nvPicPr>
          <p:cNvPr id="11" name="Image" descr="Image">
            <a:extLst>
              <a:ext uri="{FF2B5EF4-FFF2-40B4-BE49-F238E27FC236}">
                <a16:creationId xmlns:a16="http://schemas.microsoft.com/office/drawing/2014/main" id="{D333D9D1-6847-C646-9B64-FA8E30481B7E}"/>
              </a:ext>
            </a:extLst>
          </p:cNvPr>
          <p:cNvPicPr>
            <a:picLocks noChangeAspect="1"/>
          </p:cNvPicPr>
          <p:nvPr userDrawn="1"/>
        </p:nvPicPr>
        <p:blipFill>
          <a:blip r:embed="rId6"/>
          <a:stretch>
            <a:fillRect/>
          </a:stretch>
        </p:blipFill>
        <p:spPr>
          <a:xfrm>
            <a:off x="21204972" y="4413753"/>
            <a:ext cx="4152346" cy="4152292"/>
          </a:xfrm>
          <a:prstGeom prst="rect">
            <a:avLst/>
          </a:prstGeom>
          <a:ln w="12700">
            <a:miter lim="400000"/>
          </a:ln>
        </p:spPr>
      </p:pic>
      <p:pic>
        <p:nvPicPr>
          <p:cNvPr id="16" name="Image" descr="Image">
            <a:extLst>
              <a:ext uri="{FF2B5EF4-FFF2-40B4-BE49-F238E27FC236}">
                <a16:creationId xmlns:a16="http://schemas.microsoft.com/office/drawing/2014/main" id="{F7FE3A73-4A78-BE44-B94A-20C639FF45F9}"/>
              </a:ext>
            </a:extLst>
          </p:cNvPr>
          <p:cNvPicPr>
            <a:picLocks noChangeAspect="1"/>
          </p:cNvPicPr>
          <p:nvPr userDrawn="1"/>
        </p:nvPicPr>
        <p:blipFill>
          <a:blip r:embed="rId7"/>
          <a:stretch>
            <a:fillRect/>
          </a:stretch>
        </p:blipFill>
        <p:spPr>
          <a:xfrm rot="3133949">
            <a:off x="1477640" y="11620859"/>
            <a:ext cx="4484137" cy="2402713"/>
          </a:xfrm>
          <a:prstGeom prst="rect">
            <a:avLst/>
          </a:prstGeom>
          <a:ln w="12700">
            <a:miter lim="400000"/>
          </a:ln>
        </p:spPr>
      </p:pic>
    </p:spTree>
    <p:extLst>
      <p:ext uri="{BB962C8B-B14F-4D97-AF65-F5344CB8AC3E}">
        <p14:creationId xmlns:p14="http://schemas.microsoft.com/office/powerpoint/2010/main" val="15984894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py page">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8000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py page - blank">
    <p:bg>
      <p:bgPr>
        <a:solidFill>
          <a:srgbClr val="FFFFFF"/>
        </a:solidFill>
        <a:effectLst/>
      </p:bgPr>
    </p:bg>
    <p:spTree>
      <p:nvGrpSpPr>
        <p:cNvPr id="1" name=""/>
        <p:cNvGrpSpPr/>
        <p:nvPr/>
      </p:nvGrpSpPr>
      <p:grpSpPr>
        <a:xfrm>
          <a:off x="0" y="0"/>
          <a:ext cx="0" cy="0"/>
          <a:chOff x="0" y="0"/>
          <a:chExt cx="0" cy="0"/>
        </a:xfrm>
      </p:grpSpPr>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2" name="Rectangle 1">
            <a:extLst>
              <a:ext uri="{FF2B5EF4-FFF2-40B4-BE49-F238E27FC236}">
                <a16:creationId xmlns:a16="http://schemas.microsoft.com/office/drawing/2014/main" id="{FD7FAA21-7ED8-4211-922F-7D14E9B55FA3}"/>
              </a:ext>
            </a:extLst>
          </p:cNvPr>
          <p:cNvSpPr/>
          <p:nvPr userDrawn="1"/>
        </p:nvSpPr>
        <p:spPr>
          <a:xfrm>
            <a:off x="1002900" y="2135112"/>
            <a:ext cx="22378200" cy="12346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29145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page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9"/>
            <a:ext cx="21823362" cy="7256414"/>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a:extLst>
              <a:ext uri="{FF2B5EF4-FFF2-40B4-BE49-F238E27FC236}">
                <a16:creationId xmlns:a16="http://schemas.microsoft.com/office/drawing/2014/main" id="{C951A4FB-EFBC-4F0E-8165-409D1527CE0B}"/>
              </a:ext>
            </a:extLst>
          </p:cNvPr>
          <p:cNvSpPr/>
          <p:nvPr userDrawn="1"/>
        </p:nvSpPr>
        <p:spPr>
          <a:xfrm>
            <a:off x="-1" y="10576390"/>
            <a:ext cx="24384004" cy="3162296"/>
          </a:xfrm>
          <a:prstGeom prst="rect">
            <a:avLst/>
          </a:prstGeom>
          <a:solidFill>
            <a:srgbClr val="8CBEB9"/>
          </a:solidFill>
          <a:ln w="12700">
            <a:miter lim="400000"/>
          </a:ln>
        </p:spPr>
        <p:txBody>
          <a:bodyPr lIns="50800" tIns="50800" rIns="50800" bIns="50800" anchor="ctr"/>
          <a:lstStyle/>
          <a:p>
            <a:pPr defTabSz="825500">
              <a:defRPr sz="3200">
                <a:solidFill>
                  <a:srgbClr val="FFFFFF"/>
                </a:solidFill>
              </a:defRPr>
            </a:pPr>
            <a:endParaRPr dirty="0"/>
          </a:p>
        </p:txBody>
      </p:sp>
      <p:pic>
        <p:nvPicPr>
          <p:cNvPr id="9" name="Image" descr="Image">
            <a:extLst>
              <a:ext uri="{FF2B5EF4-FFF2-40B4-BE49-F238E27FC236}">
                <a16:creationId xmlns:a16="http://schemas.microsoft.com/office/drawing/2014/main" id="{24CBC1CB-AFCB-4671-AC03-64C98205C032}"/>
              </a:ext>
            </a:extLst>
          </p:cNvPr>
          <p:cNvPicPr>
            <a:picLocks noChangeAspect="1"/>
          </p:cNvPicPr>
          <p:nvPr userDrawn="1"/>
        </p:nvPicPr>
        <p:blipFill>
          <a:blip r:embed="rId3"/>
          <a:stretch>
            <a:fillRect/>
          </a:stretch>
        </p:blipFill>
        <p:spPr>
          <a:xfrm>
            <a:off x="18224760" y="5720305"/>
            <a:ext cx="4652140" cy="5317960"/>
          </a:xfrm>
          <a:prstGeom prst="rect">
            <a:avLst/>
          </a:prstGeom>
          <a:ln w="12700">
            <a:miter lim="400000"/>
          </a:ln>
        </p:spPr>
      </p:pic>
      <p:pic>
        <p:nvPicPr>
          <p:cNvPr id="10" name="Image" descr="Image">
            <a:extLst>
              <a:ext uri="{FF2B5EF4-FFF2-40B4-BE49-F238E27FC236}">
                <a16:creationId xmlns:a16="http://schemas.microsoft.com/office/drawing/2014/main" id="{CB55E406-86B0-4FF7-9F88-37B9E5179AA0}"/>
              </a:ext>
            </a:extLst>
          </p:cNvPr>
          <p:cNvPicPr>
            <a:picLocks noChangeAspect="1"/>
          </p:cNvPicPr>
          <p:nvPr userDrawn="1"/>
        </p:nvPicPr>
        <p:blipFill>
          <a:blip r:embed="rId4"/>
          <a:stretch>
            <a:fillRect/>
          </a:stretch>
        </p:blipFill>
        <p:spPr>
          <a:xfrm>
            <a:off x="13605372" y="4099407"/>
            <a:ext cx="5900115" cy="8997485"/>
          </a:xfrm>
          <a:prstGeom prst="rect">
            <a:avLst/>
          </a:prstGeom>
          <a:ln w="12700">
            <a:miter lim="400000"/>
          </a:ln>
        </p:spPr>
      </p:pic>
    </p:spTree>
    <p:extLst>
      <p:ext uri="{BB962C8B-B14F-4D97-AF65-F5344CB8AC3E}">
        <p14:creationId xmlns:p14="http://schemas.microsoft.com/office/powerpoint/2010/main" val="1686532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page with large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4419530" y="3053341"/>
            <a:ext cx="4346994" cy="4465780"/>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19031157" y="5277482"/>
            <a:ext cx="4073993" cy="4465779"/>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5258730" y="8015851"/>
            <a:ext cx="3552858" cy="3398081"/>
          </a:xfrm>
          <a:prstGeom prst="rect">
            <a:avLst/>
          </a:prstGeom>
          <a:ln w="12700">
            <a:miter lim="400000"/>
          </a:ln>
        </p:spPr>
      </p:pic>
    </p:spTree>
    <p:extLst>
      <p:ext uri="{BB962C8B-B14F-4D97-AF65-F5344CB8AC3E}">
        <p14:creationId xmlns:p14="http://schemas.microsoft.com/office/powerpoint/2010/main" val="974267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y page with small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8704072" y="6327135"/>
            <a:ext cx="2646211" cy="2718521"/>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20901078" y="8270553"/>
            <a:ext cx="2480022" cy="2718520"/>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8382293" y="9355902"/>
            <a:ext cx="2162785" cy="2068565"/>
          </a:xfrm>
          <a:prstGeom prst="rect">
            <a:avLst/>
          </a:prstGeom>
          <a:ln w="12700">
            <a:miter lim="400000"/>
          </a:ln>
        </p:spPr>
      </p:pic>
    </p:spTree>
    <p:extLst>
      <p:ext uri="{BB962C8B-B14F-4D97-AF65-F5344CB8AC3E}">
        <p14:creationId xmlns:p14="http://schemas.microsoft.com/office/powerpoint/2010/main" val="3189185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Divider page"/>
          <p:cNvSpPr txBox="1">
            <a:spLocks noGrp="1"/>
          </p:cNvSpPr>
          <p:nvPr>
            <p:ph type="title" hasCustomPrompt="1"/>
          </p:nvPr>
        </p:nvSpPr>
        <p:spPr>
          <a:xfrm>
            <a:off x="1663695" y="2584433"/>
            <a:ext cx="21971006" cy="464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Divider page</a:t>
            </a:r>
          </a:p>
        </p:txBody>
      </p:sp>
      <p:pic>
        <p:nvPicPr>
          <p:cNvPr id="3" name="Image" descr="Image"/>
          <p:cNvPicPr>
            <a:picLocks noChangeAspect="1"/>
          </p:cNvPicPr>
          <p:nvPr/>
        </p:nvPicPr>
        <p:blipFill>
          <a:blip r:embed="rId13"/>
          <a:stretch>
            <a:fillRect/>
          </a:stretch>
        </p:blipFill>
        <p:spPr>
          <a:xfrm rot="19281127">
            <a:off x="20320449" y="6456536"/>
            <a:ext cx="4216202" cy="2259147"/>
          </a:xfrm>
          <a:prstGeom prst="rect">
            <a:avLst/>
          </a:prstGeom>
          <a:ln w="12700">
            <a:miter lim="400000"/>
          </a:ln>
        </p:spPr>
      </p:pic>
      <p:pic>
        <p:nvPicPr>
          <p:cNvPr id="4" name="Image" descr="Image"/>
          <p:cNvPicPr>
            <a:picLocks noChangeAspect="1"/>
          </p:cNvPicPr>
          <p:nvPr/>
        </p:nvPicPr>
        <p:blipFill>
          <a:blip r:embed="rId14"/>
          <a:stretch>
            <a:fillRect/>
          </a:stretch>
        </p:blipFill>
        <p:spPr>
          <a:xfrm rot="20045788">
            <a:off x="3182167" y="10889808"/>
            <a:ext cx="3454030" cy="4152292"/>
          </a:xfrm>
          <a:prstGeom prst="rect">
            <a:avLst/>
          </a:prstGeom>
          <a:ln w="12700">
            <a:miter lim="400000"/>
          </a:ln>
        </p:spPr>
      </p:pic>
      <p:pic>
        <p:nvPicPr>
          <p:cNvPr id="5" name="Image" descr="Image"/>
          <p:cNvPicPr>
            <a:picLocks noChangeAspect="1"/>
          </p:cNvPicPr>
          <p:nvPr/>
        </p:nvPicPr>
        <p:blipFill>
          <a:blip r:embed="rId15"/>
          <a:stretch>
            <a:fillRect/>
          </a:stretch>
        </p:blipFill>
        <p:spPr>
          <a:xfrm>
            <a:off x="15362972" y="11517878"/>
            <a:ext cx="4152346" cy="4152292"/>
          </a:xfrm>
          <a:prstGeom prst="rect">
            <a:avLst/>
          </a:prstGeom>
          <a:ln w="12700">
            <a:miter lim="400000"/>
          </a:ln>
        </p:spPr>
      </p:pic>
      <p:pic>
        <p:nvPicPr>
          <p:cNvPr id="6" name="Image" descr="Image"/>
          <p:cNvPicPr>
            <a:picLocks noChangeAspect="1"/>
          </p:cNvPicPr>
          <p:nvPr/>
        </p:nvPicPr>
        <p:blipFill>
          <a:blip r:embed="rId16"/>
          <a:stretch>
            <a:fillRect/>
          </a:stretch>
        </p:blipFill>
        <p:spPr>
          <a:xfrm rot="8641063">
            <a:off x="7624440" y="-718444"/>
            <a:ext cx="4484137" cy="2402714"/>
          </a:xfrm>
          <a:prstGeom prst="rect">
            <a:avLst/>
          </a:prstGeom>
          <a:ln w="12700">
            <a:miter lim="400000"/>
          </a:ln>
        </p:spPr>
      </p:pic>
      <p:pic>
        <p:nvPicPr>
          <p:cNvPr id="7" name="LH&amp;CP_Logos_Primary logo WO 1.png" descr="LH&amp;CP_Logos_Primary logo WO 1.png"/>
          <p:cNvPicPr>
            <a:picLocks noChangeAspect="1"/>
          </p:cNvPicPr>
          <p:nvPr/>
        </p:nvPicPr>
        <p:blipFill>
          <a:blip r:embed="rId17"/>
          <a:stretch>
            <a:fillRect/>
          </a:stretch>
        </p:blipFill>
        <p:spPr>
          <a:xfrm>
            <a:off x="19217997" y="592270"/>
            <a:ext cx="4264572" cy="15428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2" r:id="rId4"/>
    <p:sldLayoutId id="2147483669" r:id="rId5"/>
    <p:sldLayoutId id="2147483671" r:id="rId6"/>
    <p:sldLayoutId id="2147483668" r:id="rId7"/>
    <p:sldLayoutId id="2147483666" r:id="rId8"/>
    <p:sldLayoutId id="2147483667" r:id="rId9"/>
    <p:sldLayoutId id="2147483670" r:id="rId10"/>
    <p:sldLayoutId id="2147483661" r:id="rId11"/>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kingsfund.org.uk/publications/population-health-approach?gclid=EAIaIQobChMI8dWWp_ig-wIVCLbtCh2IKQ7REAAYASAAEgL2w_D_Bw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2"/>
          <p:cNvSpPr txBox="1">
            <a:spLocks noGrp="1"/>
          </p:cNvSpPr>
          <p:nvPr>
            <p:ph type="title"/>
          </p:nvPr>
        </p:nvSpPr>
        <p:spPr>
          <a:prstGeom prst="rect">
            <a:avLst/>
          </a:prstGeom>
        </p:spPr>
        <p:txBody>
          <a:bodyPr>
            <a:normAutofit/>
          </a:bodyPr>
          <a:lstStyle/>
          <a:p>
            <a:r>
              <a:rPr lang="en-GB" sz="11500" dirty="0"/>
              <a:t>Public Involvement Workshop</a:t>
            </a:r>
            <a:endParaRPr sz="11500" dirty="0"/>
          </a:p>
        </p:txBody>
      </p:sp>
      <p:sp>
        <p:nvSpPr>
          <p:cNvPr id="188" name="Text Placeholder 3"/>
          <p:cNvSpPr>
            <a:spLocks noGrp="1"/>
          </p:cNvSpPr>
          <p:nvPr>
            <p:ph type="body" sz="quarter"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lang="en-GB" sz="7200" dirty="0">
                <a:solidFill>
                  <a:srgbClr val="000000"/>
                </a:solidFill>
              </a:rPr>
              <a:t>Mental health </a:t>
            </a:r>
            <a:endParaRPr sz="7200" dirty="0">
              <a:solidFill>
                <a:srgbClr val="000000"/>
              </a:solidFill>
            </a:endParaRPr>
          </a:p>
        </p:txBody>
      </p:sp>
      <p:sp>
        <p:nvSpPr>
          <p:cNvPr id="186" name="Text Placeholder 1"/>
          <p:cNvSpPr txBox="1">
            <a:spLocks noGrp="1"/>
          </p:cNvSpPr>
          <p:nvPr>
            <p:ph type="body" sz="quarter" idx="1"/>
          </p:nvPr>
        </p:nvSpPr>
        <p:spPr>
          <a:xfrm>
            <a:off x="1663697" y="7203806"/>
            <a:ext cx="21971004" cy="864191"/>
          </a:xfrm>
          <a:prstGeom prst="rect">
            <a:avLst/>
          </a:prstGeom>
        </p:spPr>
        <p:txBody>
          <a:bodyPr>
            <a:normAutofit lnSpcReduction="10000"/>
          </a:bodyPr>
          <a:lstStyle/>
          <a:p>
            <a:r>
              <a:rPr lang="en-GB" sz="5400" dirty="0"/>
              <a:t>February 2023</a:t>
            </a:r>
            <a:endParaRPr sz="5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the Leeds population would look if we organised by need.</a:t>
            </a: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4" name="Picture 3" descr="A rectangle highlighting the population by need in different coloured squares and rectangles:&#10;&#10;Healthy is the largest, followed by long term conditions, then children, frailty, adult cancer, maternity, serious mental illness, people with learning disability and end of life">
            <a:extLst>
              <a:ext uri="{FF2B5EF4-FFF2-40B4-BE49-F238E27FC236}">
                <a16:creationId xmlns:a16="http://schemas.microsoft.com/office/drawing/2014/main" id="{C46F392D-0A71-40EF-9C81-BC2083886DBD}"/>
              </a:ext>
            </a:extLst>
          </p:cNvPr>
          <p:cNvPicPr>
            <a:picLocks noChangeAspect="1"/>
          </p:cNvPicPr>
          <p:nvPr/>
        </p:nvPicPr>
        <p:blipFill>
          <a:blip r:embed="rId2"/>
          <a:stretch>
            <a:fillRect/>
          </a:stretch>
        </p:blipFill>
        <p:spPr>
          <a:xfrm>
            <a:off x="5273749" y="4442554"/>
            <a:ext cx="14089254" cy="8442589"/>
          </a:xfrm>
          <a:prstGeom prst="rect">
            <a:avLst/>
          </a:prstGeom>
        </p:spPr>
      </p:pic>
    </p:spTree>
    <p:extLst>
      <p:ext uri="{BB962C8B-B14F-4D97-AF65-F5344CB8AC3E}">
        <p14:creationId xmlns:p14="http://schemas.microsoft.com/office/powerpoint/2010/main" val="26847879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we will meet these needs in Leeds?</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rPr>
              <a:t>These boards are r</a:t>
            </a:r>
            <a:r>
              <a:rPr lang="en-GB" sz="4800" b="0" i="0" u="none" strike="noStrike" baseline="0" dirty="0">
                <a:solidFill>
                  <a:srgbClr val="000000"/>
                </a:solidFill>
                <a:latin typeface="Arial" panose="020B0604020202020204" pitchFamily="34" charset="0"/>
              </a:rPr>
              <a:t>esponsible for improving (or driving improvements in) the outcomes, experience and value of NHS spend for their respective population…</a:t>
            </a:r>
          </a:p>
          <a:p>
            <a:pPr marL="0" indent="0">
              <a:buNone/>
            </a:pPr>
            <a:endParaRPr lang="en-GB" sz="2000" b="0" i="0" u="none" strike="noStrike" baseline="0" dirty="0">
              <a:solidFill>
                <a:srgbClr val="000000"/>
              </a:solidFill>
              <a:latin typeface="Arial" panose="020B0604020202020204" pitchFamily="34" charset="0"/>
            </a:endParaRPr>
          </a:p>
          <a:p>
            <a:pPr marL="0" indent="0">
              <a:buNone/>
            </a:pPr>
            <a:r>
              <a:rPr lang="en-GB" sz="4800" b="0" i="0" u="none" strike="noStrike" baseline="0" dirty="0">
                <a:solidFill>
                  <a:srgbClr val="000000"/>
                </a:solidFill>
                <a:latin typeface="Arial" panose="020B0604020202020204" pitchFamily="34" charset="0"/>
              </a:rPr>
              <a:t>Working across organisations, across sectors, and focussed on people's needs. </a:t>
            </a: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7" name="Picture 6" descr="An image showing the different population boards and care delivery board:&#10;&#10;Population boards: maternity, children, healthy adults, long-term conditions, people with a learning disability and neurodiversity, mental health, cancer, frailty and end of life&#10;&#10;Care delivery boards - planned care, same-day response">
            <a:extLst>
              <a:ext uri="{FF2B5EF4-FFF2-40B4-BE49-F238E27FC236}">
                <a16:creationId xmlns:a16="http://schemas.microsoft.com/office/drawing/2014/main" id="{25306F9E-163F-4185-B0D6-895D0B28B2B3}"/>
              </a:ext>
            </a:extLst>
          </p:cNvPr>
          <p:cNvPicPr>
            <a:picLocks noChangeAspect="1"/>
          </p:cNvPicPr>
          <p:nvPr/>
        </p:nvPicPr>
        <p:blipFill>
          <a:blip r:embed="rId2"/>
          <a:stretch>
            <a:fillRect/>
          </a:stretch>
        </p:blipFill>
        <p:spPr>
          <a:xfrm>
            <a:off x="3910519" y="4194446"/>
            <a:ext cx="16600757" cy="6030034"/>
          </a:xfrm>
          <a:prstGeom prst="rect">
            <a:avLst/>
          </a:prstGeom>
        </p:spPr>
      </p:pic>
    </p:spTree>
    <p:extLst>
      <p:ext uri="{BB962C8B-B14F-4D97-AF65-F5344CB8AC3E}">
        <p14:creationId xmlns:p14="http://schemas.microsoft.com/office/powerpoint/2010/main" val="12128907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3525939"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cs typeface="Arial" panose="020B0604020202020204" pitchFamily="34" charset="0"/>
              </a:rPr>
              <a:t>Boards will be made up of senior representatives from across the health and care partnership.</a:t>
            </a:r>
          </a:p>
          <a:p>
            <a:pPr marL="0" indent="0">
              <a:buNone/>
            </a:pPr>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The boards will be </a:t>
            </a:r>
            <a:endParaRPr lang="en-GB" sz="3200" b="0" i="0" u="none" strike="noStrike" baseline="0" dirty="0">
              <a:solidFill>
                <a:srgbClr val="000000"/>
              </a:solidFill>
              <a:latin typeface="Arial" panose="020B0604020202020204" pitchFamily="34" charset="0"/>
            </a:endParaRPr>
          </a:p>
          <a:p>
            <a:r>
              <a:rPr lang="en-GB" sz="4800" b="1" i="0" u="none" strike="noStrike" baseline="0" dirty="0">
                <a:solidFill>
                  <a:srgbClr val="000000"/>
                </a:solidFill>
                <a:latin typeface="Arial" panose="020B0604020202020204" pitchFamily="34" charset="0"/>
              </a:rPr>
              <a:t>Broad enough </a:t>
            </a:r>
            <a:r>
              <a:rPr lang="en-GB" sz="4800" b="0" i="0" u="none" strike="noStrike" baseline="0" dirty="0">
                <a:solidFill>
                  <a:srgbClr val="000000"/>
                </a:solidFill>
                <a:latin typeface="Arial" panose="020B0604020202020204" pitchFamily="34" charset="0"/>
              </a:rPr>
              <a:t>(to represent all partners)</a:t>
            </a:r>
          </a:p>
          <a:p>
            <a:r>
              <a:rPr lang="en-GB" sz="4800" b="1" i="0" u="none" strike="noStrike" baseline="0" dirty="0">
                <a:solidFill>
                  <a:srgbClr val="000000"/>
                </a:solidFill>
                <a:latin typeface="Arial" panose="020B0604020202020204" pitchFamily="34" charset="0"/>
              </a:rPr>
              <a:t>Senior enough </a:t>
            </a:r>
            <a:r>
              <a:rPr lang="en-GB" sz="4800" b="0" i="0" u="none" strike="noStrike" baseline="0" dirty="0">
                <a:solidFill>
                  <a:srgbClr val="000000"/>
                </a:solidFill>
                <a:latin typeface="Arial" panose="020B0604020202020204" pitchFamily="34" charset="0"/>
              </a:rPr>
              <a:t>(to take critical decisions)</a:t>
            </a:r>
          </a:p>
          <a:p>
            <a:r>
              <a:rPr lang="en-GB" sz="4800" b="1" i="0" u="none" strike="noStrike" baseline="0" dirty="0">
                <a:solidFill>
                  <a:srgbClr val="000000"/>
                </a:solidFill>
                <a:latin typeface="Arial" panose="020B0604020202020204" pitchFamily="34" charset="0"/>
              </a:rPr>
              <a:t>Small enough </a:t>
            </a:r>
            <a:r>
              <a:rPr lang="en-GB" sz="4800" b="0" i="0" u="none" strike="noStrike" baseline="0" dirty="0">
                <a:solidFill>
                  <a:srgbClr val="000000"/>
                </a:solidFill>
                <a:latin typeface="Arial" panose="020B0604020202020204" pitchFamily="34" charset="0"/>
              </a:rPr>
              <a:t>(to make these decisions)</a:t>
            </a: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descr="Image showing the different organisations that make up the population board including:&#10;&#10;Chair&#10;Leeds Teaching Hospitals Trust&#10;Leeds Community Healthcare&#10;Local authority&#10;Integrated Care Board in Leeds&#10;Public Health&#10;Third sector&#10;General Practice&#10;Leeds and York Partnership Foundation Trust&#10;two clinical leads&#10;Citizen rep">
            <a:extLst>
              <a:ext uri="{FF2B5EF4-FFF2-40B4-BE49-F238E27FC236}">
                <a16:creationId xmlns:a16="http://schemas.microsoft.com/office/drawing/2014/main" id="{872BA932-470B-4CA4-943C-1ECDC2FB834B}"/>
              </a:ext>
            </a:extLst>
          </p:cNvPr>
          <p:cNvPicPr>
            <a:picLocks noChangeAspect="1"/>
          </p:cNvPicPr>
          <p:nvPr/>
        </p:nvPicPr>
        <p:blipFill>
          <a:blip r:embed="rId2"/>
          <a:stretch>
            <a:fillRect/>
          </a:stretch>
        </p:blipFill>
        <p:spPr>
          <a:xfrm>
            <a:off x="14377993" y="2972260"/>
            <a:ext cx="9264711" cy="9361507"/>
          </a:xfrm>
          <a:prstGeom prst="rect">
            <a:avLst/>
          </a:prstGeom>
        </p:spPr>
      </p:pic>
    </p:spTree>
    <p:extLst>
      <p:ext uri="{BB962C8B-B14F-4D97-AF65-F5344CB8AC3E}">
        <p14:creationId xmlns:p14="http://schemas.microsoft.com/office/powerpoint/2010/main" val="8367890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(5)</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520462"/>
            <a:ext cx="17192588" cy="10364681"/>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Mental Health Population Board</a:t>
            </a:r>
          </a:p>
          <a:p>
            <a:pPr marL="0" indent="0">
              <a:spcAft>
                <a:spcPts val="0"/>
              </a:spcAft>
              <a:buNone/>
            </a:pPr>
            <a:r>
              <a:rPr lang="en-GB" dirty="0">
                <a:effectLst/>
                <a:latin typeface="Arial" panose="020B0604020202020204" pitchFamily="34" charset="0"/>
                <a:ea typeface="Calibri" panose="020F0502020204030204" pitchFamily="34" charset="0"/>
                <a:cs typeface="Arial" panose="020B0604020202020204" pitchFamily="34" charset="0"/>
              </a:rPr>
              <a:t>Mental health care is defined as being:</a:t>
            </a:r>
          </a:p>
          <a:p>
            <a:pPr marL="0" indent="0">
              <a:spcAft>
                <a:spcPts val="0"/>
              </a:spcAft>
              <a:buNone/>
            </a:pPr>
            <a:r>
              <a:rPr lang="en-GB" dirty="0">
                <a:effectLst/>
                <a:latin typeface="Arial" panose="020B0604020202020204" pitchFamily="34" charset="0"/>
                <a:ea typeface="Calibri" panose="020F0502020204030204" pitchFamily="34" charset="0"/>
                <a:cs typeface="Arial" panose="020B0604020202020204" pitchFamily="34" charset="0"/>
              </a:rPr>
              <a:t>“…just like physical health: everybody has it and we need to take care of it. Good mental health means being generally able to think, feel and react in the ways that you need and want to live your life. But if you go through a period of poor mental health, you might find the ways you’re frequently thinking, feeling or reacting become difficult, or even impossible, to cope with. This can feel just as bad as a physical illness, or even worse" </a:t>
            </a:r>
          </a:p>
          <a:p>
            <a:pPr marL="0" indent="0" algn="r">
              <a:spcAft>
                <a:spcPts val="0"/>
              </a:spcAft>
              <a:buNone/>
            </a:pPr>
            <a:r>
              <a:rPr lang="en-GB" dirty="0">
                <a:effectLst/>
                <a:latin typeface="Arial" panose="020B0604020202020204" pitchFamily="34" charset="0"/>
                <a:ea typeface="Calibri" panose="020F0502020204030204" pitchFamily="34" charset="0"/>
                <a:cs typeface="Arial" panose="020B0604020202020204" pitchFamily="34" charset="0"/>
              </a:rPr>
              <a:t>(Mind, 2022)</a:t>
            </a:r>
          </a:p>
          <a:p>
            <a:pPr marL="0" indent="0">
              <a:spcAft>
                <a:spcPts val="0"/>
              </a:spcAft>
              <a:buNone/>
            </a:pPr>
            <a:endPar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en-GB" dirty="0">
                <a:effectLst/>
                <a:latin typeface="Arial" panose="020B0604020202020204" pitchFamily="34" charset="0"/>
                <a:ea typeface="Calibri" panose="020F0502020204030204" pitchFamily="34" charset="0"/>
                <a:cs typeface="Arial" panose="020B0604020202020204" pitchFamily="34" charset="0"/>
              </a:rPr>
              <a:t>Depending on a person’s need; they will have access to a range of mental health care and support that includes: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Primary care mental health care (such as at your GP)</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Community mental health care, delivered in the community by NHS and third sector (voluntary) services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Inpatient mental health care (a stay in hospital)</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Self-care support and guidance (such as the Mindwell website)</a:t>
            </a:r>
            <a:endParaRPr lang="en-GB" dirty="0">
              <a:latin typeface="Arial" panose="020B0604020202020204" pitchFamily="34" charset="0"/>
              <a:cs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692037" y="2780874"/>
            <a:ext cx="5149443" cy="5203243"/>
          </a:xfrm>
          <a:prstGeom prst="rect">
            <a:avLst/>
          </a:prstGeom>
        </p:spPr>
      </p:pic>
    </p:spTree>
    <p:extLst>
      <p:ext uri="{BB962C8B-B14F-4D97-AF65-F5344CB8AC3E}">
        <p14:creationId xmlns:p14="http://schemas.microsoft.com/office/powerpoint/2010/main" val="34899534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(6)</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dirty="0">
                <a:latin typeface="Arial" panose="020B0604020202020204" pitchFamily="34" charset="0"/>
                <a:cs typeface="Arial" panose="020B0604020202020204" pitchFamily="34" charset="0"/>
              </a:rPr>
              <a:t>What sort of decisions will the boards make?</a:t>
            </a:r>
          </a:p>
          <a:p>
            <a:r>
              <a:rPr lang="en-GB" sz="5400" dirty="0">
                <a:latin typeface="Arial" panose="020B0604020202020204" pitchFamily="34" charset="0"/>
                <a:cs typeface="Arial" panose="020B0604020202020204" pitchFamily="34" charset="0"/>
              </a:rPr>
              <a:t>Where to allocate funding</a:t>
            </a:r>
          </a:p>
          <a:p>
            <a:r>
              <a:rPr lang="en-GB" sz="5400" dirty="0">
                <a:latin typeface="Arial" panose="020B0604020202020204" pitchFamily="34" charset="0"/>
                <a:cs typeface="Arial" panose="020B0604020202020204" pitchFamily="34" charset="0"/>
              </a:rPr>
              <a:t>When to make changes to services</a:t>
            </a:r>
          </a:p>
          <a:p>
            <a:r>
              <a:rPr lang="en-GB" sz="5400" dirty="0">
                <a:latin typeface="Arial" panose="020B0604020202020204" pitchFamily="34" charset="0"/>
                <a:cs typeface="Arial" panose="020B0604020202020204" pitchFamily="34" charset="0"/>
              </a:rPr>
              <a:t>What the priorities are</a:t>
            </a:r>
          </a:p>
          <a:p>
            <a:r>
              <a:rPr lang="en-GB" sz="5400" dirty="0">
                <a:latin typeface="Arial" panose="020B0604020202020204" pitchFamily="34" charset="0"/>
                <a:cs typeface="Arial" panose="020B0604020202020204" pitchFamily="34" charset="0"/>
              </a:rPr>
              <a:t>How to deliver value (value for money)</a:t>
            </a:r>
          </a:p>
          <a:p>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It is essential that we involve people in this decision-making process. This workshop builds on our involvement so far and gives us an opportunity to plan future involvement together.</a:t>
            </a:r>
            <a:endParaRPr lang="en-GB" sz="5400" b="0" i="0" u="none" strike="noStrike" baseline="0" dirty="0">
              <a:solidFill>
                <a:srgbClr val="000000"/>
              </a:solidFill>
              <a:latin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852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spcAft>
                <a:spcPts val="0"/>
              </a:spcAft>
              <a:buNone/>
            </a:pPr>
            <a:r>
              <a:rPr lang="en-GB" sz="5400" dirty="0">
                <a:latin typeface="Arial" panose="020B0604020202020204" pitchFamily="34" charset="0"/>
                <a:cs typeface="Arial" panose="020B0604020202020204" pitchFamily="34" charset="0"/>
              </a:rPr>
              <a:t>In Leeds we want to commission (plan and pay for) and provide care that is:</a:t>
            </a:r>
          </a:p>
          <a:p>
            <a:pPr>
              <a:spcAft>
                <a:spcPts val="0"/>
              </a:spcAft>
            </a:pPr>
            <a:r>
              <a:rPr lang="en-GB" sz="5400" dirty="0">
                <a:latin typeface="Arial" panose="020B0604020202020204" pitchFamily="34" charset="0"/>
                <a:cs typeface="Arial" panose="020B0604020202020204" pitchFamily="34" charset="0"/>
              </a:rPr>
              <a:t>Safe</a:t>
            </a:r>
          </a:p>
          <a:p>
            <a:pPr>
              <a:spcAft>
                <a:spcPts val="0"/>
              </a:spcAft>
            </a:pPr>
            <a:r>
              <a:rPr lang="en-GB" sz="5400" dirty="0">
                <a:latin typeface="Arial" panose="020B0604020202020204" pitchFamily="34" charset="0"/>
                <a:cs typeface="Arial" panose="020B0604020202020204" pitchFamily="34" charset="0"/>
              </a:rPr>
              <a:t>Sustainable</a:t>
            </a:r>
          </a:p>
          <a:p>
            <a:pPr>
              <a:spcAft>
                <a:spcPts val="0"/>
              </a:spcAft>
            </a:pPr>
            <a:r>
              <a:rPr lang="en-GB" sz="5400" dirty="0">
                <a:latin typeface="Arial" panose="020B0604020202020204" pitchFamily="34" charset="0"/>
                <a:cs typeface="Arial" panose="020B0604020202020204" pitchFamily="34" charset="0"/>
              </a:rPr>
              <a:t>Patient-centred</a:t>
            </a:r>
          </a:p>
          <a:p>
            <a:pPr>
              <a:spcAft>
                <a:spcPts val="0"/>
              </a:spcAft>
            </a:pPr>
            <a:r>
              <a:rPr lang="en-GB" sz="5400" dirty="0">
                <a:latin typeface="Arial" panose="020B0604020202020204" pitchFamily="34" charset="0"/>
                <a:cs typeface="Arial" panose="020B0604020202020204" pitchFamily="34" charset="0"/>
              </a:rPr>
              <a:t>Value for money</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cannot do this without understanding the needs, preferences and experiences of people in our population.</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are committed to 'starting with what we know' about people's experiences and engaging on the gaps in our knowledge.</a:t>
            </a:r>
          </a:p>
          <a:p>
            <a:pPr marL="0" indent="0">
              <a:spcAft>
                <a:spcPts val="0"/>
              </a:spcAft>
              <a:buNone/>
            </a:pPr>
            <a:endParaRPr lang="en-GB" sz="5400" dirty="0">
              <a:latin typeface="Arial" panose="020B0604020202020204" pitchFamily="34" charset="0"/>
              <a:cs typeface="Arial" panose="020B0604020202020204" pitchFamily="34" charset="0"/>
            </a:endParaRPr>
          </a:p>
          <a:p>
            <a:pPr marL="0" indent="0">
              <a:spcAft>
                <a:spcPts val="0"/>
              </a:spcAft>
              <a:buNone/>
            </a:pPr>
            <a:endParaRPr lang="en-GB" sz="5400" b="0" i="0" u="none" strike="noStrike" baseline="0" dirty="0">
              <a:solidFill>
                <a:srgbClr val="000000"/>
              </a:solidFill>
              <a:latin typeface="Arial" panose="020B0604020202020204" pitchFamily="34" charset="0"/>
            </a:endParaRPr>
          </a:p>
          <a:p>
            <a:pPr marL="0" indent="0">
              <a:spcAft>
                <a:spcPts val="0"/>
              </a:spcAft>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254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population board in Leeds is working with partners to review what we already know (an insight review). </a:t>
            </a:r>
            <a:r>
              <a:rPr lang="en-GB" sz="5400" dirty="0">
                <a:latin typeface="Arial" panose="020B0604020202020204" pitchFamily="34" charset="0"/>
                <a:cs typeface="Arial" panose="020B0604020202020204" pitchFamily="34" charset="0"/>
              </a:rPr>
              <a:t>Our findings will be written into an insight report which will be used by the board to understand the needs of the population and make decisions.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5400" dirty="0">
                <a:latin typeface="Arial" panose="020B0604020202020204" pitchFamily="34" charset="0"/>
                <a:cs typeface="Arial" panose="020B0604020202020204" pitchFamily="34" charset="0"/>
              </a:rPr>
              <a:t>The insight report will:</a:t>
            </a: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Look at what we already know about people's needs, preferences and experiences</a:t>
            </a:r>
            <a:endParaRPr lang="en-GB" sz="5000" dirty="0">
              <a:latin typeface="Arial" panose="020B0604020202020204" pitchFamily="34" charset="0"/>
              <a:cs typeface="Arial" panose="020B0604020202020204" pitchFamily="34" charset="0"/>
            </a:endParaRP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Identify the key themes (the things people often tell us about their care)</a:t>
            </a:r>
          </a:p>
          <a:p>
            <a:r>
              <a:rPr lang="en-GB" sz="5000" dirty="0">
                <a:latin typeface="Arial" panose="020B0604020202020204" pitchFamily="34" charset="0"/>
                <a:cs typeface="Arial" panose="020B0604020202020204" pitchFamily="34" charset="0"/>
              </a:rPr>
              <a:t>Highlight the gaps in our knowledge (the areas or communities we know least about)</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36571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368062"/>
            <a:ext cx="22356889" cy="10517082"/>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Our insight review for mental health suggests the following themes:</a:t>
            </a:r>
          </a:p>
          <a:p>
            <a:pPr>
              <a:lnSpc>
                <a:spcPct val="115000"/>
              </a:lnSpc>
            </a:pPr>
            <a:r>
              <a:rPr lang="en-GB" dirty="0">
                <a:effectLst/>
                <a:latin typeface="Arial" panose="020B0604020202020204" pitchFamily="34" charset="0"/>
                <a:ea typeface="Calibri" panose="020F0502020204030204" pitchFamily="34" charset="0"/>
                <a:cs typeface="Arial" panose="020B0604020202020204" pitchFamily="34" charset="0"/>
              </a:rPr>
              <a:t>People have told us that they want to see </a:t>
            </a:r>
            <a:r>
              <a:rPr lang="en-GB" b="1" dirty="0">
                <a:effectLst/>
                <a:latin typeface="Arial" panose="020B0604020202020204" pitchFamily="34" charset="0"/>
                <a:ea typeface="Calibri" panose="020F0502020204030204" pitchFamily="34" charset="0"/>
                <a:cs typeface="Arial" panose="020B0604020202020204" pitchFamily="34" charset="0"/>
              </a:rPr>
              <a:t>joint working</a:t>
            </a:r>
            <a:r>
              <a:rPr lang="en-GB" dirty="0">
                <a:effectLst/>
                <a:latin typeface="Arial" panose="020B0604020202020204" pitchFamily="34" charset="0"/>
                <a:ea typeface="Calibri" panose="020F0502020204030204" pitchFamily="34" charset="0"/>
                <a:cs typeface="Arial" panose="020B0604020202020204" pitchFamily="34" charset="0"/>
              </a:rPr>
              <a:t> from all mental health and care services </a:t>
            </a:r>
          </a:p>
          <a:p>
            <a:pPr>
              <a:lnSpc>
                <a:spcPct val="115000"/>
              </a:lnSpc>
            </a:pPr>
            <a:r>
              <a:rPr lang="en-GB" dirty="0">
                <a:effectLst/>
                <a:latin typeface="Arial" panose="020B0604020202020204" pitchFamily="34" charset="0"/>
                <a:ea typeface="Calibri" panose="020F0502020204030204" pitchFamily="34" charset="0"/>
                <a:cs typeface="Arial" panose="020B0604020202020204" pitchFamily="34" charset="0"/>
              </a:rPr>
              <a:t>It is difficult to find </a:t>
            </a:r>
            <a:r>
              <a:rPr lang="en-GB" b="1" dirty="0">
                <a:effectLst/>
                <a:latin typeface="Arial" panose="020B0604020202020204" pitchFamily="34" charset="0"/>
                <a:ea typeface="Calibri" panose="020F0502020204030204" pitchFamily="34" charset="0"/>
                <a:cs typeface="Arial" panose="020B0604020202020204" pitchFamily="34" charset="0"/>
              </a:rPr>
              <a:t>information</a:t>
            </a:r>
            <a:r>
              <a:rPr lang="en-GB" dirty="0">
                <a:effectLst/>
                <a:latin typeface="Arial" panose="020B0604020202020204" pitchFamily="34" charset="0"/>
                <a:ea typeface="Calibri" panose="020F0502020204030204" pitchFamily="34" charset="0"/>
                <a:cs typeface="Arial" panose="020B0604020202020204" pitchFamily="34" charset="0"/>
              </a:rPr>
              <a:t> about local mental health and care services in Leeds, including from staff in services. This makes it difficult for people to access the right services at the right time.</a:t>
            </a:r>
          </a:p>
          <a:p>
            <a:pPr>
              <a:lnSpc>
                <a:spcPct val="115000"/>
              </a:lnSpc>
            </a:pPr>
            <a:r>
              <a:rPr lang="en-GB" dirty="0">
                <a:effectLst/>
                <a:latin typeface="Arial" panose="020B0604020202020204" pitchFamily="34" charset="0"/>
                <a:ea typeface="Calibri" panose="020F0502020204030204" pitchFamily="34" charset="0"/>
                <a:cs typeface="Arial" panose="020B0604020202020204" pitchFamily="34" charset="0"/>
              </a:rPr>
              <a:t>People want </a:t>
            </a:r>
            <a:r>
              <a:rPr lang="en-GB" b="1" dirty="0">
                <a:effectLst/>
                <a:latin typeface="Arial" panose="020B0604020202020204" pitchFamily="34" charset="0"/>
                <a:ea typeface="Calibri" panose="020F0502020204030204" pitchFamily="34" charset="0"/>
                <a:cs typeface="Arial" panose="020B0604020202020204" pitchFamily="34" charset="0"/>
              </a:rPr>
              <a:t>communication</a:t>
            </a:r>
            <a:r>
              <a:rPr lang="en-GB" dirty="0">
                <a:effectLst/>
                <a:latin typeface="Arial" panose="020B0604020202020204" pitchFamily="34" charset="0"/>
                <a:ea typeface="Calibri" panose="020F0502020204030204" pitchFamily="34" charset="0"/>
                <a:cs typeface="Arial" panose="020B0604020202020204" pitchFamily="34" charset="0"/>
              </a:rPr>
              <a:t> to be clear, efficient and not make assumptions that people know how services work.</a:t>
            </a:r>
          </a:p>
          <a:p>
            <a:pPr>
              <a:lnSpc>
                <a:spcPct val="115000"/>
              </a:lnSpc>
            </a:pPr>
            <a:r>
              <a:rPr lang="en-GB" b="1" dirty="0">
                <a:effectLst/>
                <a:latin typeface="Arial" panose="020B0604020202020204" pitchFamily="34" charset="0"/>
                <a:ea typeface="Calibri" panose="020F0502020204030204" pitchFamily="34" charset="0"/>
                <a:cs typeface="Arial" panose="020B0604020202020204" pitchFamily="34" charset="0"/>
              </a:rPr>
              <a:t>Person centred care </a:t>
            </a:r>
            <a:r>
              <a:rPr lang="en-GB" dirty="0">
                <a:effectLst/>
                <a:latin typeface="Arial" panose="020B0604020202020204" pitchFamily="34" charset="0"/>
                <a:ea typeface="Calibri" panose="020F0502020204030204" pitchFamily="34" charset="0"/>
                <a:cs typeface="Arial" panose="020B0604020202020204" pitchFamily="34" charset="0"/>
              </a:rPr>
              <a:t>is very important to people and there are a number of examples of how this should be achieved to ensure mental health and care meets the needs of each person and community </a:t>
            </a:r>
          </a:p>
          <a:p>
            <a:pPr>
              <a:lnSpc>
                <a:spcPct val="115000"/>
              </a:lnSpc>
            </a:pPr>
            <a:r>
              <a:rPr lang="en-GB" dirty="0">
                <a:effectLst/>
                <a:latin typeface="Arial" panose="020B0604020202020204" pitchFamily="34" charset="0"/>
                <a:ea typeface="Calibri" panose="020F0502020204030204" pitchFamily="34" charset="0"/>
                <a:cs typeface="Arial" panose="020B0604020202020204" pitchFamily="34" charset="0"/>
              </a:rPr>
              <a:t>People have told us about the importance of the </a:t>
            </a:r>
            <a:r>
              <a:rPr lang="en-GB" b="1" dirty="0">
                <a:effectLst/>
                <a:latin typeface="Arial" panose="020B0604020202020204" pitchFamily="34" charset="0"/>
                <a:ea typeface="Calibri" panose="020F0502020204030204" pitchFamily="34" charset="0"/>
                <a:cs typeface="Arial" panose="020B0604020202020204" pitchFamily="34" charset="0"/>
              </a:rPr>
              <a:t>workforce</a:t>
            </a:r>
            <a:r>
              <a:rPr lang="en-GB" dirty="0">
                <a:effectLst/>
                <a:latin typeface="Arial" panose="020B0604020202020204" pitchFamily="34" charset="0"/>
                <a:ea typeface="Calibri" panose="020F0502020204030204" pitchFamily="34" charset="0"/>
                <a:cs typeface="Arial" panose="020B0604020202020204" pitchFamily="34" charset="0"/>
              </a:rPr>
              <a:t> in mental health and care services</a:t>
            </a:r>
          </a:p>
          <a:p>
            <a:pPr>
              <a:lnSpc>
                <a:spcPct val="115000"/>
              </a:lnSpc>
            </a:pPr>
            <a:r>
              <a:rPr lang="en-GB" dirty="0">
                <a:effectLst/>
                <a:latin typeface="Arial" panose="020B0604020202020204" pitchFamily="34" charset="0"/>
                <a:ea typeface="Calibri" panose="020F0502020204030204" pitchFamily="34" charset="0"/>
                <a:cs typeface="Arial" panose="020B0604020202020204" pitchFamily="34" charset="0"/>
              </a:rPr>
              <a:t>People told us about a </a:t>
            </a:r>
            <a:r>
              <a:rPr lang="en-GB" b="1" dirty="0">
                <a:effectLst/>
                <a:latin typeface="Arial" panose="020B0604020202020204" pitchFamily="34" charset="0"/>
                <a:ea typeface="Calibri" panose="020F0502020204030204" pitchFamily="34" charset="0"/>
                <a:cs typeface="Arial" panose="020B0604020202020204" pitchFamily="34" charset="0"/>
              </a:rPr>
              <a:t>lack of understanding / awareness </a:t>
            </a:r>
            <a:r>
              <a:rPr lang="en-GB" dirty="0">
                <a:effectLst/>
                <a:latin typeface="Arial" panose="020B0604020202020204" pitchFamily="34" charset="0"/>
                <a:ea typeface="Calibri" panose="020F0502020204030204" pitchFamily="34" charset="0"/>
                <a:cs typeface="Arial" panose="020B0604020202020204" pitchFamily="34" charset="0"/>
              </a:rPr>
              <a:t>from staff across a range of services about their individual needs around mental health or other conditions, such as autism </a:t>
            </a:r>
            <a:endParaRPr kumimoji="0" lang="en-GB"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659591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368062"/>
            <a:ext cx="22356889" cy="10517082"/>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Our insight review for mental health suggests the following themes:</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told us that </a:t>
            </a:r>
            <a:r>
              <a:rPr lang="en-GB" sz="3500" b="1" dirty="0">
                <a:effectLst/>
                <a:latin typeface="Arial" panose="020B0604020202020204" pitchFamily="34" charset="0"/>
                <a:ea typeface="Calibri" panose="020F0502020204030204" pitchFamily="34" charset="0"/>
                <a:cs typeface="Arial" panose="020B0604020202020204" pitchFamily="34" charset="0"/>
              </a:rPr>
              <a:t>waiting times </a:t>
            </a:r>
            <a:r>
              <a:rPr lang="en-GB" sz="3500" dirty="0">
                <a:effectLst/>
                <a:latin typeface="Arial" panose="020B0604020202020204" pitchFamily="34" charset="0"/>
                <a:ea typeface="Calibri" panose="020F0502020204030204" pitchFamily="34" charset="0"/>
                <a:cs typeface="Arial" panose="020B0604020202020204" pitchFamily="34" charset="0"/>
              </a:rPr>
              <a:t>to access crisis mental health care and waiting lists for therapy were too long.</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People’s </a:t>
            </a:r>
            <a:r>
              <a:rPr lang="en-GB" sz="3500" b="1" dirty="0">
                <a:effectLst/>
                <a:latin typeface="Arial" panose="020B0604020202020204" pitchFamily="34" charset="0"/>
                <a:ea typeface="Calibri" panose="020F0502020204030204" pitchFamily="34" charset="0"/>
                <a:cs typeface="Arial" panose="020B0604020202020204" pitchFamily="34" charset="0"/>
              </a:rPr>
              <a:t>satisfaction</a:t>
            </a:r>
            <a:r>
              <a:rPr lang="en-GB" sz="3500" dirty="0">
                <a:effectLst/>
                <a:latin typeface="Arial" panose="020B0604020202020204" pitchFamily="34" charset="0"/>
                <a:ea typeface="Calibri" panose="020F0502020204030204" pitchFamily="34" charset="0"/>
                <a:cs typeface="Arial" panose="020B0604020202020204" pitchFamily="34" charset="0"/>
              </a:rPr>
              <a:t> with mental health and care services can influence whether they seek out help from services in the future.</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want </a:t>
            </a:r>
            <a:r>
              <a:rPr lang="en-GB" sz="3500" b="1" dirty="0">
                <a:effectLst/>
                <a:latin typeface="Arial" panose="020B0604020202020204" pitchFamily="34" charset="0"/>
                <a:ea typeface="Calibri" panose="020F0502020204030204" pitchFamily="34" charset="0"/>
                <a:cs typeface="Arial" panose="020B0604020202020204" pitchFamily="34" charset="0"/>
              </a:rPr>
              <a:t>involvement in service development </a:t>
            </a:r>
            <a:r>
              <a:rPr lang="en-GB" sz="3500" dirty="0">
                <a:effectLst/>
                <a:latin typeface="Arial" panose="020B0604020202020204" pitchFamily="34" charset="0"/>
                <a:ea typeface="Calibri" panose="020F0502020204030204" pitchFamily="34" charset="0"/>
                <a:cs typeface="Arial" panose="020B0604020202020204" pitchFamily="34" charset="0"/>
              </a:rPr>
              <a:t>and have told us what is important to them to achieve this.</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Some people have told us about the difficulties they have in accessing mental health and care services due to the nature of their conditions, particularly if services are not local and people need to rely on </a:t>
            </a:r>
            <a:r>
              <a:rPr lang="en-GB" sz="3500" b="1" dirty="0">
                <a:effectLst/>
                <a:latin typeface="Arial" panose="020B0604020202020204" pitchFamily="34" charset="0"/>
                <a:ea typeface="Calibri" panose="020F0502020204030204" pitchFamily="34" charset="0"/>
                <a:cs typeface="Arial" panose="020B0604020202020204" pitchFamily="34" charset="0"/>
              </a:rPr>
              <a:t>transport and travel.</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from diverse communities have told us that we need to go to where they are to work with them on </a:t>
            </a:r>
            <a:r>
              <a:rPr lang="en-GB" sz="3500" b="1" dirty="0">
                <a:effectLst/>
                <a:latin typeface="Arial" panose="020B0604020202020204" pitchFamily="34" charset="0"/>
                <a:ea typeface="Calibri" panose="020F0502020204030204" pitchFamily="34" charset="0"/>
                <a:cs typeface="Arial" panose="020B0604020202020204" pitchFamily="34" charset="0"/>
              </a:rPr>
              <a:t>involvement in service development and involvement in care</a:t>
            </a:r>
            <a:r>
              <a:rPr lang="en-GB" sz="3500" dirty="0">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Service users and service providers told us that </a:t>
            </a:r>
            <a:r>
              <a:rPr lang="en-GB" sz="3500" b="1" dirty="0">
                <a:effectLst/>
                <a:latin typeface="Arial" panose="020B0604020202020204" pitchFamily="34" charset="0"/>
                <a:ea typeface="Calibri" panose="020F0502020204030204" pitchFamily="34" charset="0"/>
                <a:cs typeface="Arial" panose="020B0604020202020204" pitchFamily="34" charset="0"/>
              </a:rPr>
              <a:t>referral criteria </a:t>
            </a:r>
            <a:r>
              <a:rPr lang="en-GB" sz="3500" dirty="0">
                <a:effectLst/>
                <a:latin typeface="Arial" panose="020B0604020202020204" pitchFamily="34" charset="0"/>
                <a:ea typeface="Calibri" panose="020F0502020204030204" pitchFamily="34" charset="0"/>
                <a:cs typeface="Arial" panose="020B0604020202020204" pitchFamily="34" charset="0"/>
              </a:rPr>
              <a:t>can make it difficult for people to get support.</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There are certain communities in Leeds that experience a </a:t>
            </a:r>
            <a:r>
              <a:rPr lang="en-GB" sz="3500" b="1" dirty="0">
                <a:effectLst/>
                <a:latin typeface="Arial" panose="020B0604020202020204" pitchFamily="34" charset="0"/>
                <a:ea typeface="Calibri" panose="020F0502020204030204" pitchFamily="34" charset="0"/>
                <a:cs typeface="Arial" panose="020B0604020202020204" pitchFamily="34" charset="0"/>
              </a:rPr>
              <a:t>higher rate of mental health difficulties </a:t>
            </a:r>
            <a:r>
              <a:rPr lang="en-GB" sz="3500" dirty="0">
                <a:effectLst/>
                <a:latin typeface="Arial" panose="020B0604020202020204" pitchFamily="34" charset="0"/>
                <a:ea typeface="Calibri" panose="020F0502020204030204" pitchFamily="34" charset="0"/>
                <a:cs typeface="Arial" panose="020B0604020202020204" pitchFamily="34" charset="0"/>
              </a:rPr>
              <a:t>than the general population, including people from LGBTQIA+ communities, including transgender people, and people from diverse ethnic communities.</a:t>
            </a:r>
            <a:endParaRPr kumimoji="0" lang="en-GB" sz="35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8525802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 (5)</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r>
              <a:rPr kumimoji="0" lang="en-GB" sz="44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Our insight review for mental health </a:t>
            </a:r>
            <a:r>
              <a:rPr kumimoji="0" lang="en-GB" sz="4400" b="1" i="0" u="none" strike="noStrike" kern="0" cap="none" spc="0" normalizeH="0" baseline="0" noProof="0">
                <a:ln>
                  <a:noFill/>
                </a:ln>
                <a:effectLst/>
                <a:uLnTx/>
                <a:uFillTx/>
                <a:latin typeface="Arial" panose="020B0604020202020204" pitchFamily="34" charset="0"/>
                <a:cs typeface="Arial" panose="020B0604020202020204" pitchFamily="34" charset="0"/>
                <a:sym typeface="Helvetica Neue"/>
              </a:rPr>
              <a:t>care suggests </a:t>
            </a:r>
            <a:r>
              <a:rPr kumimoji="0" lang="en-GB" sz="44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the following gaps:</a:t>
            </a:r>
          </a:p>
          <a:p>
            <a:pPr>
              <a:spcAft>
                <a:spcPts val="0"/>
              </a:spcAft>
            </a:pPr>
            <a:r>
              <a:rPr lang="en-GB" sz="4400" dirty="0">
                <a:effectLst/>
                <a:latin typeface="Arial" panose="020B0604020202020204" pitchFamily="34" charset="0"/>
                <a:ea typeface="Calibri" panose="020F0502020204030204" pitchFamily="34" charset="0"/>
                <a:cs typeface="Arial" panose="020B0604020202020204" pitchFamily="34" charset="0"/>
              </a:rPr>
              <a:t>Ethnically diverse communities (in particular people whose first language is not English</a:t>
            </a:r>
          </a:p>
          <a:p>
            <a:pPr>
              <a:spcAft>
                <a:spcPts val="0"/>
              </a:spcAft>
            </a:pPr>
            <a:r>
              <a:rPr lang="en-GB" sz="4400" dirty="0">
                <a:effectLst/>
                <a:latin typeface="Arial" panose="020B0604020202020204" pitchFamily="34" charset="0"/>
                <a:ea typeface="Calibri" panose="020F0502020204030204" pitchFamily="34" charset="0"/>
                <a:cs typeface="Arial" panose="020B0604020202020204" pitchFamily="34" charset="0"/>
              </a:rPr>
              <a:t>some areas of deprivation</a:t>
            </a:r>
            <a:endParaRPr lang="en-GB" sz="44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4400" dirty="0">
                <a:effectLst/>
                <a:latin typeface="Arial" panose="020B0604020202020204" pitchFamily="34" charset="0"/>
                <a:ea typeface="Calibri" panose="020F0502020204030204" pitchFamily="34" charset="0"/>
                <a:cs typeface="Arial" panose="020B0604020202020204" pitchFamily="34" charset="0"/>
              </a:rPr>
              <a:t>People from LGBTQIA+ communities, including transgender people</a:t>
            </a:r>
          </a:p>
          <a:p>
            <a:pPr>
              <a:spcAft>
                <a:spcPts val="0"/>
              </a:spcAft>
            </a:pPr>
            <a:r>
              <a:rPr lang="en-GB" sz="4400" dirty="0">
                <a:latin typeface="Arial" panose="020B0604020202020204" pitchFamily="34" charset="0"/>
                <a:ea typeface="Calibri" panose="020F0502020204030204" pitchFamily="34" charset="0"/>
                <a:cs typeface="Arial" panose="020B0604020202020204" pitchFamily="34" charset="0"/>
              </a:rPr>
              <a:t>Homeless people</a:t>
            </a:r>
          </a:p>
          <a:p>
            <a:pPr>
              <a:spcAft>
                <a:spcPts val="0"/>
              </a:spcAft>
            </a:pPr>
            <a:r>
              <a:rPr lang="en-GB" sz="4400" dirty="0">
                <a:effectLst/>
                <a:latin typeface="Arial" panose="020B0604020202020204" pitchFamily="34" charset="0"/>
                <a:ea typeface="Calibri" panose="020F0502020204030204" pitchFamily="34" charset="0"/>
                <a:cs typeface="Arial" panose="020B0604020202020204" pitchFamily="34" charset="0"/>
              </a:rPr>
              <a:t>Working age adults</a:t>
            </a:r>
          </a:p>
          <a:p>
            <a:pPr>
              <a:spcAft>
                <a:spcPts val="0"/>
              </a:spcAft>
            </a:pPr>
            <a:r>
              <a:rPr lang="en-GB" sz="4400" dirty="0">
                <a:effectLst/>
                <a:latin typeface="Arial" panose="020B0604020202020204" pitchFamily="34" charset="0"/>
                <a:ea typeface="Calibri" panose="020F0502020204030204" pitchFamily="34" charset="0"/>
                <a:cs typeface="Arial" panose="020B0604020202020204" pitchFamily="34" charset="0"/>
              </a:rPr>
              <a:t>Carers</a:t>
            </a:r>
          </a:p>
          <a:p>
            <a:pPr>
              <a:spcAft>
                <a:spcPts val="0"/>
              </a:spcAft>
            </a:pPr>
            <a:r>
              <a:rPr lang="en-GB" sz="4400" dirty="0">
                <a:latin typeface="Arial" panose="020B0604020202020204" pitchFamily="34" charset="0"/>
                <a:ea typeface="Calibri" panose="020F0502020204030204" pitchFamily="34" charset="0"/>
                <a:cs typeface="Arial" panose="020B0604020202020204" pitchFamily="34" charset="0"/>
              </a:rPr>
              <a:t>People who are considered 'offline'</a:t>
            </a:r>
          </a:p>
          <a:p>
            <a:pPr>
              <a:spcAft>
                <a:spcPts val="0"/>
              </a:spcAft>
            </a:pPr>
            <a:r>
              <a:rPr lang="en-GB" sz="4400" dirty="0">
                <a:latin typeface="Arial" panose="020B0604020202020204" pitchFamily="34" charset="0"/>
                <a:ea typeface="Calibri" panose="020F0502020204030204" pitchFamily="34" charset="0"/>
                <a:cs typeface="Arial" panose="020B0604020202020204" pitchFamily="34" charset="0"/>
              </a:rPr>
              <a:t>Feedback from people about how they manage and maintain their mental health</a:t>
            </a:r>
          </a:p>
          <a:p>
            <a:pPr>
              <a:spcAft>
                <a:spcPts val="0"/>
              </a:spcAft>
            </a:pPr>
            <a:r>
              <a:rPr lang="en-GB" sz="4400" dirty="0">
                <a:effectLst/>
                <a:latin typeface="Arial" panose="020B0604020202020204" pitchFamily="34" charset="0"/>
                <a:ea typeface="Calibri" panose="020F0502020204030204" pitchFamily="34" charset="0"/>
                <a:cs typeface="Arial" panose="020B0604020202020204" pitchFamily="34" charset="0"/>
              </a:rPr>
              <a:t>Feedback from staff working with people in mental health services</a:t>
            </a: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16591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Recording </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037570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We are recording this session so that we can share the discussion with people who are unable to attend the meeting.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6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It will be available shortly on the Leeds Health and Care Partnership Website</a:t>
            </a:r>
            <a:endParaRPr kumimoji="0" lang="en-GB" sz="8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1026" name="Picture 2" descr="315,281 Recording Images, Stock Photos &amp; Vectors | Shutterstock">
            <a:extLst>
              <a:ext uri="{FF2B5EF4-FFF2-40B4-BE49-F238E27FC236}">
                <a16:creationId xmlns:a16="http://schemas.microsoft.com/office/drawing/2014/main" id="{62177AE2-1D3B-485E-9342-E95925F8AE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8"/>
          <a:stretch/>
        </p:blipFill>
        <p:spPr bwMode="auto">
          <a:xfrm>
            <a:off x="12373583" y="3122113"/>
            <a:ext cx="10375707" cy="48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500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 (6)</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438400"/>
            <a:ext cx="22274827" cy="10902462"/>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lvl="0" indent="0">
              <a:spcAft>
                <a:spcPts val="0"/>
              </a:spcAft>
              <a:buNone/>
              <a:tabLst>
                <a:tab pos="270510" algn="l"/>
              </a:tabLst>
            </a:pPr>
            <a:r>
              <a:rPr lang="en-GB" b="1" dirty="0">
                <a:effectLst/>
                <a:latin typeface="Arial" panose="020B0604020202020204" pitchFamily="34" charset="0"/>
                <a:ea typeface="Calibri" panose="020F0502020204030204" pitchFamily="34" charset="0"/>
                <a:cs typeface="Arial" panose="020B0604020202020204" pitchFamily="34" charset="0"/>
              </a:rPr>
              <a:t>Additional gaps and considerations identified by stakeholders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In relation to service user engagement, there needs to be a West Yorkshire ICB system-wide approach rather than local place (just Leeds or Bradford) approach - as there is a danger that survivors are burnt out by local demands for involvement, or in many cases some place areas are unable to access such populations. To avoid that there should be a central ICB advisory panel in relation to sexual violence trauma - which brings together the insight and lived experience of sexual crime survivors - where it can be pulled together with all the reports and research to support better service options and the commissioning to drive and sustain them etc. Importantly it would also safeguard survivors by ensuring best practice engagement / support (</a:t>
            </a:r>
            <a:r>
              <a:rPr lang="en-GB" b="1" dirty="0">
                <a:latin typeface="Arial" panose="020B0604020202020204" pitchFamily="34" charset="0"/>
                <a:ea typeface="Calibri" panose="020F0502020204030204" pitchFamily="34" charset="0"/>
                <a:cs typeface="Arial" panose="020B0604020202020204" pitchFamily="34" charset="0"/>
              </a:rPr>
              <a:t>West Yorkshire Survivors</a:t>
            </a:r>
            <a:r>
              <a:rPr lang="en-GB" dirty="0">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Training for Gypsy and Traveller community members is being developed called ‘Keeping our Friends and Family Safe’, focused on having conversations with loved ones who may be at risk and feeling overwhelmed emotionally. Still a big taboo in the community (</a:t>
            </a:r>
            <a:r>
              <a:rPr lang="en-GB" b="1" dirty="0">
                <a:latin typeface="Arial" panose="020B0604020202020204" pitchFamily="34" charset="0"/>
                <a:ea typeface="Calibri" panose="020F0502020204030204" pitchFamily="34" charset="0"/>
                <a:cs typeface="Arial" panose="020B0604020202020204" pitchFamily="34" charset="0"/>
              </a:rPr>
              <a:t>Leeds GATE</a:t>
            </a:r>
            <a:r>
              <a:rPr lang="en-GB" dirty="0">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There is a huge amount of carer breakdown. They are incredibly isolated looking after someone with dementia, it is a full-time job and exhausting (</a:t>
            </a:r>
            <a:r>
              <a:rPr lang="en-GB" b="1" dirty="0">
                <a:latin typeface="Arial" panose="020B0604020202020204" pitchFamily="34" charset="0"/>
                <a:ea typeface="Calibri" panose="020F0502020204030204" pitchFamily="34" charset="0"/>
                <a:cs typeface="Arial" panose="020B0604020202020204" pitchFamily="34" charset="0"/>
              </a:rPr>
              <a:t>Alzheimer’s Society</a:t>
            </a:r>
            <a:r>
              <a:rPr lang="en-GB" dirty="0">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The ‘Dementia Voice’ groups we run elsewhere in West Yorkshire aren’t in Leeds (</a:t>
            </a:r>
            <a:r>
              <a:rPr lang="en-GB" b="1" dirty="0">
                <a:latin typeface="Arial" panose="020B0604020202020204" pitchFamily="34" charset="0"/>
                <a:ea typeface="Calibri" panose="020F0502020204030204" pitchFamily="34" charset="0"/>
                <a:cs typeface="Arial" panose="020B0604020202020204" pitchFamily="34" charset="0"/>
              </a:rPr>
              <a:t>Alzheimer’s Society</a:t>
            </a:r>
            <a:r>
              <a:rPr lang="en-GB" dirty="0">
                <a:latin typeface="Arial" panose="020B0604020202020204" pitchFamily="34" charset="0"/>
                <a:ea typeface="Calibri" panose="020F0502020204030204" pitchFamily="34" charset="0"/>
                <a:cs typeface="Arial" panose="020B0604020202020204" pitchFamily="34" charset="0"/>
              </a:rPr>
              <a:t>).</a:t>
            </a: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1005138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mental health care (7)</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agree with the themes and gaps?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Have we missed any themes or gaps in our insight?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we prioritise and plan involvement work on the gaps?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6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Over the last year we have been working with our partners to agree a set of outcomes for </a:t>
            </a:r>
            <a:r>
              <a:rPr kumimoji="0" lang="en-GB" sz="5400" b="0" i="0" u="none" strike="noStrike" kern="0" cap="none" spc="0" normalizeH="0" baseline="0" noProof="0" dirty="0">
                <a:ln>
                  <a:noFill/>
                </a:ln>
                <a:solidFill>
                  <a:srgbClr val="1B365D"/>
                </a:solidFill>
                <a:effectLst/>
                <a:uLnTx/>
                <a:uFillTx/>
                <a:latin typeface="Arial" panose="020B0604020202020204" pitchFamily="34" charset="0"/>
                <a:cs typeface="Arial" panose="020B0604020202020204" pitchFamily="34" charset="0"/>
                <a:sym typeface="Helvetica Neue"/>
              </a:rPr>
              <a:t>mental health </a:t>
            </a: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 Leeds. These outcomes explain what we want to achieve to improve the lives of </a:t>
            </a:r>
            <a:r>
              <a:rPr kumimoji="0" lang="en-GB" sz="5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with mental health difficulties and their carers, family and friends.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 outcomes have been developed with service providers and voluntary sector organisations that represent people using </a:t>
            </a:r>
            <a:r>
              <a:rPr kumimoji="0" lang="en-GB" sz="5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mental health </a:t>
            </a: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services. The outcomes were shaped used patient, carer, family and staff feedback from various surveys and involvement activities.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230744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None/>
              <a:tabLst/>
              <a:defRPr/>
            </a:pPr>
            <a:r>
              <a:rPr lang="en-GB" sz="6000" dirty="0">
                <a:latin typeface="Arial" panose="020B0604020202020204" pitchFamily="34" charset="0"/>
                <a:cs typeface="Arial" panose="020B0604020202020204" pitchFamily="34" charset="0"/>
              </a:rPr>
              <a:t>Outcomes for mental health care in Leeds (same as the Leeds Mental Health Strategy)</a:t>
            </a: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of all ages and communities are comfortable in talking about their mental health and wellbeing.</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are part of mentally healthy, safe, and supportive families, workplaces, and communities.</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People’s quality of life will be improved by timely access to appropriate mental health information, support, and services.</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are actively involved in their mental health and their care.</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with long-term mental health conditions live longer and lead fulfilling healthy lives.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79136283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9" y="3036888"/>
            <a:ext cx="479050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outcome has a set of 'measurables'. These are things we will use to measure whether we have achieved our outcomes.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descr="Image for reference, the full detail can be found the in aforementioned insight report.">
            <a:extLst>
              <a:ext uri="{FF2B5EF4-FFF2-40B4-BE49-F238E27FC236}">
                <a16:creationId xmlns:a16="http://schemas.microsoft.com/office/drawing/2014/main" id="{4E2CFCA3-C15D-4796-85D5-7E498731D66A}"/>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782529" y="3045979"/>
            <a:ext cx="16772269" cy="9440780"/>
          </a:xfrm>
          <a:prstGeom prst="rect">
            <a:avLst/>
          </a:prstGeom>
          <a:noFill/>
        </p:spPr>
      </p:pic>
    </p:spTree>
    <p:extLst>
      <p:ext uri="{BB962C8B-B14F-4D97-AF65-F5344CB8AC3E}">
        <p14:creationId xmlns:p14="http://schemas.microsoft.com/office/powerpoint/2010/main" val="337122329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understand these outcomes?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 outcomes reflect what matters to you / your family / the people you represent?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you think we can best demonstrate improvements against these outcomes?</a:t>
            </a: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088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have a legal and a moral duty to involve people in the decisions we make.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0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want patients, carers and the public to be assured that we are putting people at the heart of our decision-making. We call this approach 'public assurance'.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2012941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 (2)</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12519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For the public to feel assured we need to demonstrate we have:</a:t>
            </a: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6" name="table" descr="Listened: We have listened and understood people's needs by using existing insight or carrying out involvement activities.&#10;&#10;Acted: we have acted on feedback and used it to shape local services and plans.&#10;&#10;Fed back: we have fed back to people and proactively told people how we have used their feedback">
            <a:extLst>
              <a:ext uri="{FF2B5EF4-FFF2-40B4-BE49-F238E27FC236}">
                <a16:creationId xmlns:a16="http://schemas.microsoft.com/office/drawing/2014/main" id="{00DCDFFA-F115-442B-B095-0910A74F1A69}"/>
              </a:ext>
            </a:extLst>
          </p:cNvPr>
          <p:cNvPicPr>
            <a:picLocks noChangeAspect="1"/>
          </p:cNvPicPr>
          <p:nvPr/>
        </p:nvPicPr>
        <p:blipFill rotWithShape="1">
          <a:blip r:embed="rId2"/>
          <a:srcRect r="16785"/>
          <a:stretch/>
        </p:blipFill>
        <p:spPr>
          <a:xfrm>
            <a:off x="-433808" y="4530770"/>
            <a:ext cx="18160342" cy="8354373"/>
          </a:xfrm>
          <a:prstGeom prst="rect">
            <a:avLst/>
          </a:prstGeom>
        </p:spPr>
      </p:pic>
      <p:pic>
        <p:nvPicPr>
          <p:cNvPr id="7" name="table" descr="Transparent and accountable">
            <a:extLst>
              <a:ext uri="{FF2B5EF4-FFF2-40B4-BE49-F238E27FC236}">
                <a16:creationId xmlns:a16="http://schemas.microsoft.com/office/drawing/2014/main" id="{C32A8013-9534-4581-A6A7-19B26FBF473A}"/>
              </a:ext>
            </a:extLst>
          </p:cNvPr>
          <p:cNvPicPr>
            <a:picLocks noChangeAspect="1"/>
          </p:cNvPicPr>
          <p:nvPr/>
        </p:nvPicPr>
        <p:blipFill rotWithShape="1">
          <a:blip r:embed="rId2"/>
          <a:srcRect l="83478"/>
          <a:stretch/>
        </p:blipFill>
        <p:spPr>
          <a:xfrm rot="5400000">
            <a:off x="19034863" y="4710572"/>
            <a:ext cx="2805704" cy="6500886"/>
          </a:xfrm>
          <a:prstGeom prst="rect">
            <a:avLst/>
          </a:prstGeom>
        </p:spPr>
      </p:pic>
    </p:spTree>
    <p:extLst>
      <p:ext uri="{BB962C8B-B14F-4D97-AF65-F5344CB8AC3E}">
        <p14:creationId xmlns:p14="http://schemas.microsoft.com/office/powerpoint/2010/main" val="21857588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 (3)</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There are lots of ways we provide assurance that we have involved people in our work:</a:t>
            </a:r>
          </a:p>
          <a:p>
            <a:r>
              <a:rPr lang="en-GB" sz="4800" dirty="0">
                <a:latin typeface="Arial" panose="020B0604020202020204" pitchFamily="34" charset="0"/>
                <a:cs typeface="Arial" panose="020B0604020202020204" pitchFamily="34" charset="0"/>
              </a:rPr>
              <a:t>Insight reviews</a:t>
            </a: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Insight reports</a:t>
            </a:r>
          </a:p>
          <a:p>
            <a:r>
              <a:rPr lang="en-GB" sz="4800" dirty="0">
                <a:latin typeface="Arial" panose="020B0604020202020204" pitchFamily="34" charset="0"/>
                <a:cs typeface="Arial" panose="020B0604020202020204" pitchFamily="34" charset="0"/>
              </a:rPr>
              <a:t>Workshops</a:t>
            </a:r>
          </a:p>
          <a:p>
            <a:pPr marL="0" indent="0">
              <a:buNone/>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r>
              <a:rPr lang="en-GB" sz="4800" dirty="0">
                <a:latin typeface="Arial" panose="020B0604020202020204" pitchFamily="34" charset="0"/>
                <a:cs typeface="Arial" panose="020B0604020202020204" pitchFamily="34" charset="0"/>
              </a:rPr>
              <a:t>We want to continue and build on our public assurance work. This will involve working with our partners and local people to create new ways to represent the views of patients, their families and staff on our boards.</a:t>
            </a: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descr="Image showing the different organisations that make up the population board including:&#10;&#10;Chair&#10;Leeds Teaching Hospitals Trust&#10;Leeds Community Healthcare&#10;Local authority&#10;Integrated Care Board in Leeds&#10;Public Health&#10;Third sector&#10;General Practice&#10;Leeds and York Partnership Foundation Trust&#10;two clinical leads&#10;Citizen rep (which is circled to highlight the area of conversation we are focussed on)">
            <a:extLst>
              <a:ext uri="{FF2B5EF4-FFF2-40B4-BE49-F238E27FC236}">
                <a16:creationId xmlns:a16="http://schemas.microsoft.com/office/drawing/2014/main" id="{5195C5B0-2992-4791-A655-9B2D4972BD54}"/>
              </a:ext>
            </a:extLst>
          </p:cNvPr>
          <p:cNvPicPr>
            <a:picLocks noChangeAspect="1"/>
          </p:cNvPicPr>
          <p:nvPr/>
        </p:nvPicPr>
        <p:blipFill>
          <a:blip r:embed="rId2"/>
          <a:stretch>
            <a:fillRect/>
          </a:stretch>
        </p:blipFill>
        <p:spPr>
          <a:xfrm>
            <a:off x="14377993" y="2972260"/>
            <a:ext cx="9264711" cy="9361507"/>
          </a:xfrm>
          <a:prstGeom prst="rect">
            <a:avLst/>
          </a:prstGeom>
        </p:spPr>
      </p:pic>
      <p:sp>
        <p:nvSpPr>
          <p:cNvPr id="8" name="Oval 7">
            <a:extLst>
              <a:ext uri="{FF2B5EF4-FFF2-40B4-BE49-F238E27FC236}">
                <a16:creationId xmlns:a16="http://schemas.microsoft.com/office/drawing/2014/main" id="{A3C36612-E0CF-4788-ACC7-BD590787D3EE}"/>
              </a:ext>
              <a:ext uri="{C183D7F6-B498-43B3-948B-1728B52AA6E4}">
                <adec:decorative xmlns:adec="http://schemas.microsoft.com/office/drawing/2017/decorative" val="1"/>
              </a:ext>
            </a:extLst>
          </p:cNvPr>
          <p:cNvSpPr/>
          <p:nvPr/>
        </p:nvSpPr>
        <p:spPr>
          <a:xfrm>
            <a:off x="20001794" y="3290887"/>
            <a:ext cx="2576853" cy="2406528"/>
          </a:xfrm>
          <a:prstGeom prst="ellipse">
            <a:avLst/>
          </a:prstGeom>
          <a:solidFill>
            <a:schemeClr val="bg1">
              <a:alpha val="0"/>
            </a:schemeClr>
          </a:solidFill>
          <a:ln w="1428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32235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 you think of the ways we are already involving people (insight reviews / workshops)?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does public representation look like for you?</a:t>
            </a:r>
          </a:p>
          <a:p>
            <a:r>
              <a:rPr lang="en-GB" sz="5400" dirty="0">
                <a:latin typeface="Arial" panose="020B0604020202020204" pitchFamily="34" charset="0"/>
                <a:cs typeface="Arial" panose="020B0604020202020204" pitchFamily="34" charset="0"/>
              </a:rPr>
              <a:t>What would make you feel confident that we are listening, acting and feeding back?</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64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Welcome and Introductions</a:t>
            </a:r>
          </a:p>
        </p:txBody>
      </p:sp>
      <p:sp>
        <p:nvSpPr>
          <p:cNvPr id="4" name="Text Placeholder 6">
            <a:extLst>
              <a:ext uri="{FF2B5EF4-FFF2-40B4-BE49-F238E27FC236}">
                <a16:creationId xmlns:a16="http://schemas.microsoft.com/office/drawing/2014/main" id="{233D1DDF-C3B3-4417-AF52-3304AF6F3886}"/>
              </a:ext>
            </a:extLst>
          </p:cNvPr>
          <p:cNvSpPr txBox="1">
            <a:spLocks/>
          </p:cNvSpPr>
          <p:nvPr/>
        </p:nvSpPr>
        <p:spPr>
          <a:xfrm>
            <a:off x="1201738" y="3036888"/>
            <a:ext cx="1429617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Chris </a:t>
            </a:r>
            <a:r>
              <a:rPr lang="en-GB" sz="6600" b="1" dirty="0" err="1">
                <a:latin typeface="Arial" panose="020B0604020202020204" pitchFamily="34" charset="0"/>
                <a:cs typeface="Arial" panose="020B0604020202020204" pitchFamily="34" charset="0"/>
              </a:rPr>
              <a:t>Hosker</a:t>
            </a:r>
            <a:endParaRPr lang="en-GB" sz="6600" b="1" dirty="0">
              <a:latin typeface="Arial" panose="020B0604020202020204" pitchFamily="34" charset="0"/>
              <a:cs typeface="Arial" panose="020B0604020202020204" pitchFamily="34" charset="0"/>
            </a:endParaRPr>
          </a:p>
          <a:p>
            <a:pPr marL="0" indent="0">
              <a:buNone/>
            </a:pPr>
            <a:r>
              <a:rPr lang="en-GB" sz="5400" dirty="0">
                <a:effectLst/>
                <a:latin typeface="Arial" panose="020B0604020202020204" pitchFamily="34" charset="0"/>
                <a:ea typeface="Calibri" panose="020F0502020204030204" pitchFamily="34" charset="0"/>
                <a:cs typeface="Arial" panose="020B0604020202020204" pitchFamily="34" charset="0"/>
              </a:rPr>
              <a:t>Medical Director and Psychiatrist, Leeds and York Partnership Foundation Trust (LYPFT) and Chair of the </a:t>
            </a:r>
            <a:r>
              <a:rPr lang="en-GB" sz="5400" dirty="0">
                <a:latin typeface="Arial" panose="020B0604020202020204" pitchFamily="34" charset="0"/>
                <a:ea typeface="Calibri" panose="020F0502020204030204" pitchFamily="34" charset="0"/>
                <a:cs typeface="Arial" panose="020B0604020202020204" pitchFamily="34" charset="0"/>
              </a:rPr>
              <a:t>M</a:t>
            </a:r>
            <a:r>
              <a:rPr lang="en-GB" sz="5400" dirty="0">
                <a:effectLst/>
                <a:latin typeface="Arial" panose="020B0604020202020204" pitchFamily="34" charset="0"/>
                <a:ea typeface="Calibri" panose="020F0502020204030204" pitchFamily="34" charset="0"/>
                <a:cs typeface="Arial" panose="020B0604020202020204" pitchFamily="34" charset="0"/>
              </a:rPr>
              <a:t>ental Health Population board</a:t>
            </a:r>
          </a:p>
          <a:p>
            <a:pPr marL="0" indent="0">
              <a:buNone/>
            </a:pPr>
            <a:endParaRPr lang="en-GB" sz="5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6600" b="1" dirty="0">
                <a:effectLst/>
                <a:latin typeface="Arial" panose="020B0604020202020204" pitchFamily="34" charset="0"/>
                <a:ea typeface="Calibri" panose="020F0502020204030204" pitchFamily="34" charset="0"/>
                <a:cs typeface="Arial" panose="020B0604020202020204" pitchFamily="34" charset="0"/>
              </a:rPr>
              <a:t>Eddie Devine</a:t>
            </a:r>
          </a:p>
          <a:p>
            <a:pPr marL="0" indent="0">
              <a:buNone/>
            </a:pPr>
            <a:r>
              <a:rPr lang="en-GB" sz="4800" dirty="0">
                <a:effectLst/>
                <a:latin typeface="Arial" panose="020B0604020202020204" pitchFamily="34" charset="0"/>
                <a:ea typeface="Calibri" panose="020F0502020204030204" pitchFamily="34" charset="0"/>
                <a:cs typeface="Arial" panose="020B0604020202020204" pitchFamily="34" charset="0"/>
              </a:rPr>
              <a:t>Head of Pathway Integration for Mental Health and Learning Disability and </a:t>
            </a:r>
            <a:r>
              <a:rPr lang="en-GB" sz="4800" dirty="0" err="1">
                <a:effectLst/>
                <a:latin typeface="Arial" panose="020B0604020202020204" pitchFamily="34" charset="0"/>
                <a:ea typeface="Calibri" panose="020F0502020204030204" pitchFamily="34" charset="0"/>
                <a:cs typeface="Arial" panose="020B0604020202020204" pitchFamily="34" charset="0"/>
              </a:rPr>
              <a:t>Neurodiveristy</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5D8F64CC-E8ED-4AC7-B904-265C2882A57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3" r="2733"/>
          <a:stretch/>
        </p:blipFill>
        <p:spPr bwMode="auto">
          <a:xfrm>
            <a:off x="17479108" y="2673439"/>
            <a:ext cx="4569257" cy="483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7259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6000" dirty="0"/>
              <a:t>Next steps</a:t>
            </a:r>
          </a:p>
        </p:txBody>
      </p:sp>
      <p:sp>
        <p:nvSpPr>
          <p:cNvPr id="6" name="Text Placeholder 6">
            <a:extLst>
              <a:ext uri="{FF2B5EF4-FFF2-40B4-BE49-F238E27FC236}">
                <a16:creationId xmlns:a16="http://schemas.microsoft.com/office/drawing/2014/main" id="{F5C14773-6859-4F04-BA87-0AE63D759BB1}"/>
              </a:ext>
            </a:extLst>
          </p:cNvPr>
          <p:cNvSpPr txBox="1">
            <a:spLocks/>
          </p:cNvSpPr>
          <p:nvPr/>
        </p:nvSpPr>
        <p:spPr>
          <a:xfrm>
            <a:off x="1201738" y="3036888"/>
            <a:ext cx="2182336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000" dirty="0">
                <a:latin typeface="Arial" panose="020B0604020202020204" pitchFamily="34" charset="0"/>
                <a:cs typeface="Arial" panose="020B0604020202020204" pitchFamily="34" charset="0"/>
              </a:rPr>
              <a:t>Evaluation of the session</a:t>
            </a:r>
          </a:p>
          <a:p>
            <a:r>
              <a:rPr lang="en-GB" sz="6000" dirty="0">
                <a:latin typeface="Arial" panose="020B0604020202020204" pitchFamily="34" charset="0"/>
                <a:cs typeface="Arial" panose="020B0604020202020204" pitchFamily="34" charset="0"/>
              </a:rPr>
              <a:t>Update insight report based on todays feedback</a:t>
            </a:r>
          </a:p>
          <a:p>
            <a:r>
              <a:rPr lang="en-GB" sz="6000" dirty="0">
                <a:latin typeface="Arial" panose="020B0604020202020204" pitchFamily="34" charset="0"/>
                <a:cs typeface="Arial" panose="020B0604020202020204" pitchFamily="34" charset="0"/>
              </a:rPr>
              <a:t>Use feedback to develop an approach to representation </a:t>
            </a:r>
          </a:p>
          <a:p>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Begin planning involvement on the gaps in our knowledge</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74361106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D7F0BE6-CF56-B61D-23E0-1EA68108465B}"/>
              </a:ext>
            </a:extLst>
          </p:cNvPr>
          <p:cNvSpPr>
            <a:spLocks noGrp="1"/>
          </p:cNvSpPr>
          <p:nvPr>
            <p:ph type="title"/>
          </p:nvPr>
        </p:nvSpPr>
        <p:spPr>
          <a:xfrm>
            <a:off x="942886" y="5205149"/>
            <a:ext cx="10314120" cy="1234680"/>
          </a:xfrm>
        </p:spPr>
        <p:txBody>
          <a:bodyPr>
            <a:no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Welcome and Introductions (2)</a:t>
            </a:r>
          </a:p>
        </p:txBody>
      </p:sp>
      <p:sp>
        <p:nvSpPr>
          <p:cNvPr id="4" name="Text Placeholder 6">
            <a:extLst>
              <a:ext uri="{FF2B5EF4-FFF2-40B4-BE49-F238E27FC236}">
                <a16:creationId xmlns:a16="http://schemas.microsoft.com/office/drawing/2014/main" id="{233D1DDF-C3B3-4417-AF52-3304AF6F3886}"/>
              </a:ext>
            </a:extLst>
          </p:cNvPr>
          <p:cNvSpPr txBox="1">
            <a:spLocks/>
          </p:cNvSpPr>
          <p:nvPr/>
        </p:nvSpPr>
        <p:spPr>
          <a:xfrm>
            <a:off x="1201738" y="3036888"/>
            <a:ext cx="1429617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Caroline Townsend</a:t>
            </a:r>
          </a:p>
          <a:p>
            <a:pPr marL="0" indent="0">
              <a:buNone/>
            </a:pPr>
            <a:r>
              <a:rPr lang="en-GB" sz="5400" dirty="0">
                <a:effectLst/>
                <a:latin typeface="Arial" panose="020B0604020202020204" pitchFamily="34" charset="0"/>
                <a:ea typeface="Calibri" panose="020F0502020204030204" pitchFamily="34" charset="0"/>
                <a:cs typeface="Arial" panose="020B0604020202020204" pitchFamily="34" charset="0"/>
              </a:rPr>
              <a:t>Pathway Integration Leader – Mental Health, NHS ICB in Leeds</a:t>
            </a:r>
          </a:p>
          <a:p>
            <a:pPr marL="0" indent="0">
              <a:buNone/>
            </a:pPr>
            <a:endParaRPr lang="en-GB" sz="5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5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5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6600" b="1" dirty="0">
                <a:effectLst/>
                <a:latin typeface="Arial" panose="020B0604020202020204" pitchFamily="34" charset="0"/>
                <a:ea typeface="Calibri" panose="020F0502020204030204" pitchFamily="34" charset="0"/>
                <a:cs typeface="Arial" panose="020B0604020202020204" pitchFamily="34" charset="0"/>
              </a:rPr>
              <a:t>Adam Stewart</a:t>
            </a:r>
          </a:p>
          <a:p>
            <a:pPr marL="0" indent="0">
              <a:buNone/>
            </a:pPr>
            <a:r>
              <a:rPr lang="en-GB" sz="4800" dirty="0">
                <a:effectLst/>
                <a:latin typeface="Arial" panose="020B0604020202020204" pitchFamily="34" charset="0"/>
                <a:ea typeface="Calibri" panose="020F0502020204030204" pitchFamily="34" charset="0"/>
                <a:cs typeface="Arial" panose="020B0604020202020204" pitchFamily="34" charset="0"/>
              </a:rPr>
              <a:t>Senior Insight, Involvement and Engagement Advisor, NHS ICB in Leeds </a:t>
            </a:r>
          </a:p>
          <a:p>
            <a:endParaRPr lang="en-GB" sz="4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5D8F64CC-E8ED-4AC7-B904-265C2882A57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78" r="13578"/>
          <a:stretch/>
        </p:blipFill>
        <p:spPr bwMode="auto">
          <a:xfrm>
            <a:off x="17479108" y="2673439"/>
            <a:ext cx="4569257" cy="48334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1346A34-494D-FD6A-43AC-BAD7BC2D0D0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0348" b="10348"/>
          <a:stretch/>
        </p:blipFill>
        <p:spPr bwMode="auto">
          <a:xfrm>
            <a:off x="17479107" y="7961015"/>
            <a:ext cx="4569257" cy="483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217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Aim and objectives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Aim</a:t>
            </a:r>
          </a:p>
          <a:p>
            <a:pPr marL="0" indent="0">
              <a:buNone/>
            </a:pPr>
            <a:r>
              <a:rPr lang="en-GB" sz="5400" dirty="0">
                <a:latin typeface="Arial" panose="020B0604020202020204" pitchFamily="34" charset="0"/>
                <a:cs typeface="Arial" panose="020B0604020202020204" pitchFamily="34" charset="0"/>
              </a:rPr>
              <a:t>To develop our approach to public involvement in the population board</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6600" b="1" dirty="0">
                <a:latin typeface="Arial" panose="020B0604020202020204" pitchFamily="34" charset="0"/>
                <a:cs typeface="Arial" panose="020B0604020202020204" pitchFamily="34" charset="0"/>
              </a:rPr>
              <a:t>Objectives</a:t>
            </a: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Introduce population health and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findings of the insight report</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draft outcomes for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Begin planning involvement on the gaps in our knowledge</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Agree how we represent people at the board and provide public assurance</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151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Outcomes of the workshop</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27495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By the end of the workshop participants should have had an opportunity to:</a:t>
            </a:r>
          </a:p>
          <a:p>
            <a:r>
              <a:rPr lang="en-GB" sz="5000" dirty="0">
                <a:effectLst/>
                <a:latin typeface="Arial" panose="020B0604020202020204" pitchFamily="34" charset="0"/>
                <a:ea typeface="Calibri" panose="020F0502020204030204" pitchFamily="34" charset="0"/>
                <a:cs typeface="Arial" panose="020B0604020202020204" pitchFamily="34" charset="0"/>
              </a:rPr>
              <a:t>Understand the role</a:t>
            </a:r>
            <a:r>
              <a:rPr lang="en-GB" sz="5000" dirty="0">
                <a:latin typeface="Arial" panose="020B0604020202020204" pitchFamily="34" charset="0"/>
                <a:ea typeface="Calibri" panose="020F0502020204030204" pitchFamily="34" charset="0"/>
                <a:cs typeface="Arial" panose="020B0604020202020204" pitchFamily="34" charset="0"/>
              </a:rPr>
              <a:t> of the board</a:t>
            </a:r>
          </a:p>
          <a:p>
            <a:r>
              <a:rPr lang="en-GB" sz="5000" dirty="0">
                <a:latin typeface="Arial" panose="020B0604020202020204" pitchFamily="34" charset="0"/>
                <a:ea typeface="Calibri" panose="020F0502020204030204" pitchFamily="34" charset="0"/>
                <a:cs typeface="Arial" panose="020B0604020202020204" pitchFamily="34" charset="0"/>
              </a:rPr>
              <a:t>Discuss the findings of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Influence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Discuss gaps in our knowledge</a:t>
            </a:r>
          </a:p>
          <a:p>
            <a:r>
              <a:rPr lang="en-GB" sz="5000" dirty="0">
                <a:latin typeface="Arial" panose="020B0604020202020204" pitchFamily="34" charset="0"/>
                <a:ea typeface="Calibri" panose="020F0502020204030204" pitchFamily="34" charset="0"/>
                <a:cs typeface="Arial" panose="020B0604020202020204" pitchFamily="34" charset="0"/>
              </a:rPr>
              <a:t>Suggest other gaps</a:t>
            </a:r>
          </a:p>
          <a:p>
            <a:r>
              <a:rPr lang="en-GB" sz="5000" dirty="0">
                <a:latin typeface="Arial" panose="020B0604020202020204" pitchFamily="34" charset="0"/>
                <a:ea typeface="Calibri" panose="020F0502020204030204" pitchFamily="34" charset="0"/>
                <a:cs typeface="Arial" panose="020B0604020202020204" pitchFamily="34" charset="0"/>
              </a:rPr>
              <a:t>Discuss the draft outcomes for mental health</a:t>
            </a:r>
          </a:p>
          <a:p>
            <a:r>
              <a:rPr lang="en-GB" sz="5000" dirty="0">
                <a:latin typeface="Arial" panose="020B0604020202020204" pitchFamily="34" charset="0"/>
                <a:ea typeface="Calibri" panose="020F0502020204030204" pitchFamily="34" charset="0"/>
                <a:cs typeface="Arial" panose="020B0604020202020204" pitchFamily="34" charset="0"/>
              </a:rPr>
              <a:t>Explore ways we can provide assurance that people's voices are heard at the board</a:t>
            </a:r>
          </a:p>
          <a:p>
            <a:r>
              <a:rPr lang="en-GB" sz="5000" dirty="0">
                <a:latin typeface="Arial" panose="020B0604020202020204" pitchFamily="34" charset="0"/>
                <a:ea typeface="Calibri" panose="020F0502020204030204" pitchFamily="34" charset="0"/>
                <a:cs typeface="Arial" panose="020B0604020202020204" pitchFamily="34" charset="0"/>
              </a:rPr>
              <a:t>Influence our approach to public representation and assurance on the board</a:t>
            </a: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6173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Agenda</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579078"/>
            <a:ext cx="21823362" cy="10306066"/>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Health </a:t>
            </a:r>
            <a:r>
              <a:rPr lang="en-GB" sz="5800" dirty="0">
                <a:latin typeface="Arial" panose="020B0604020202020204" pitchFamily="34" charset="0"/>
                <a:ea typeface="Calibri" panose="020F0502020204030204" pitchFamily="34" charset="0"/>
                <a:cs typeface="Arial" panose="020B0604020202020204" pitchFamily="34" charset="0"/>
              </a:rPr>
              <a:t>- What are population health boards and what is their role?</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Experience of mental health care </a:t>
            </a:r>
            <a:r>
              <a:rPr lang="en-GB" sz="5800" dirty="0">
                <a:latin typeface="Arial" panose="020B0604020202020204" pitchFamily="34" charset="0"/>
                <a:ea typeface="Calibri" panose="020F0502020204030204" pitchFamily="34" charset="0"/>
                <a:cs typeface="Arial" panose="020B0604020202020204" pitchFamily="34" charset="0"/>
              </a:rPr>
              <a:t>- What do we know about the experiences of people with mental health difficulties and their family? (our insight)</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outcomes </a:t>
            </a:r>
            <a:r>
              <a:rPr lang="en-GB" sz="5800" dirty="0">
                <a:latin typeface="Arial" panose="020B0604020202020204" pitchFamily="34" charset="0"/>
                <a:ea typeface="Calibri" panose="020F0502020204030204" pitchFamily="34" charset="0"/>
                <a:cs typeface="Arial" panose="020B0604020202020204" pitchFamily="34" charset="0"/>
              </a:rPr>
              <a:t>- How do we want things to be different for people with mental health difficulties and their families? (our outcomes)</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Public representation and assurance </a:t>
            </a:r>
            <a:r>
              <a:rPr lang="en-GB" sz="5800" dirty="0">
                <a:latin typeface="Arial" panose="020B0604020202020204" pitchFamily="34" charset="0"/>
                <a:ea typeface="Calibri" panose="020F0502020204030204" pitchFamily="34" charset="0"/>
                <a:cs typeface="Arial" panose="020B0604020202020204" pitchFamily="34" charset="0"/>
              </a:rPr>
              <a:t>– What does public representation look like on the board?</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Next steps </a:t>
            </a:r>
            <a:r>
              <a:rPr lang="en-GB" sz="5800" dirty="0">
                <a:latin typeface="Arial" panose="020B0604020202020204" pitchFamily="34" charset="0"/>
                <a:ea typeface="Calibri" panose="020F0502020204030204" pitchFamily="34" charset="0"/>
                <a:cs typeface="Arial" panose="020B0604020202020204" pitchFamily="34" charset="0"/>
              </a:rPr>
              <a:t>- What happens next?</a:t>
            </a:r>
          </a:p>
          <a:p>
            <a:pPr marL="1143000" indent="-1143000">
              <a:buFont typeface="+mj-lt"/>
              <a:buAutoNum type="arabicPeriod"/>
            </a:pPr>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859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Ground rules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600" dirty="0">
                <a:latin typeface="Arial" panose="020B0604020202020204" pitchFamily="34" charset="0"/>
                <a:cs typeface="Arial" panose="020B0604020202020204" pitchFamily="34" charset="0"/>
              </a:rPr>
              <a:t>Stick to the agenda</a:t>
            </a:r>
          </a:p>
          <a:p>
            <a:r>
              <a:rPr lang="en-GB" sz="6600" dirty="0">
                <a:latin typeface="Arial" panose="020B0604020202020204" pitchFamily="34" charset="0"/>
                <a:cs typeface="Arial" panose="020B0604020202020204" pitchFamily="34" charset="0"/>
              </a:rPr>
              <a:t>Be honest</a:t>
            </a:r>
          </a:p>
          <a:p>
            <a:r>
              <a:rPr lang="en-GB" sz="6600" dirty="0">
                <a:latin typeface="Arial" panose="020B0604020202020204" pitchFamily="34" charset="0"/>
                <a:cs typeface="Arial" panose="020B0604020202020204" pitchFamily="34" charset="0"/>
              </a:rPr>
              <a:t>Be open to new ideas</a:t>
            </a:r>
          </a:p>
          <a:p>
            <a:r>
              <a:rPr lang="en-GB" sz="6600" dirty="0">
                <a:latin typeface="Arial" panose="020B0604020202020204" pitchFamily="34" charset="0"/>
                <a:cs typeface="Arial" panose="020B0604020202020204" pitchFamily="34" charset="0"/>
              </a:rPr>
              <a:t>Listen to others</a:t>
            </a:r>
          </a:p>
          <a:p>
            <a:r>
              <a:rPr lang="en-GB" sz="6600" dirty="0">
                <a:latin typeface="Arial" panose="020B0604020202020204" pitchFamily="34" charset="0"/>
                <a:cs typeface="Arial" panose="020B0604020202020204" pitchFamily="34" charset="0"/>
              </a:rPr>
              <a:t>Respect confidentiality</a:t>
            </a:r>
          </a:p>
          <a:p>
            <a:r>
              <a:rPr lang="en-GB" sz="6600" dirty="0">
                <a:latin typeface="Arial" panose="020B0604020202020204" pitchFamily="34" charset="0"/>
                <a:cs typeface="Arial" panose="020B0604020202020204" pitchFamily="34" charset="0"/>
              </a:rPr>
              <a:t>Don’t judge</a:t>
            </a:r>
          </a:p>
          <a:p>
            <a:r>
              <a:rPr lang="en-GB" sz="6600" dirty="0">
                <a:latin typeface="Arial" panose="020B0604020202020204" pitchFamily="34" charset="0"/>
                <a:cs typeface="Arial" panose="020B0604020202020204" pitchFamily="34" charset="0"/>
              </a:rPr>
              <a:t>It's ok to ask for clarification and confirmation</a:t>
            </a:r>
          </a:p>
          <a:p>
            <a:r>
              <a:rPr lang="en-GB" sz="6600" dirty="0">
                <a:latin typeface="Arial" panose="020B0604020202020204" pitchFamily="34" charset="0"/>
                <a:cs typeface="Arial" panose="020B0604020202020204" pitchFamily="34" charset="0"/>
              </a:rPr>
              <a:t>Don't zoom and drive</a:t>
            </a:r>
          </a:p>
          <a:p>
            <a:r>
              <a:rPr lang="en-GB" sz="6600" dirty="0">
                <a:latin typeface="Arial" panose="020B0604020202020204" pitchFamily="34" charset="0"/>
                <a:cs typeface="Arial" panose="020B0604020202020204" pitchFamily="34" charset="0"/>
              </a:rPr>
              <a:t>Enjoy</a:t>
            </a:r>
          </a:p>
          <a:p>
            <a:pPr marL="0" indent="0">
              <a:buNone/>
            </a:pPr>
            <a:endParaRPr lang="en-GB" sz="48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1925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Population health moves away from 'traditional' thinking about commissioning (planning and paying for) and providing services.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thinks less about organisations and pathways and more about people, or 'populations'.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focuses on: </a:t>
            </a:r>
          </a:p>
          <a:p>
            <a:r>
              <a:rPr lang="en-GB" sz="4800" dirty="0">
                <a:latin typeface="Arial" panose="020B0604020202020204" pitchFamily="34" charset="0"/>
                <a:ea typeface="Calibri" panose="020F0502020204030204" pitchFamily="34" charset="0"/>
                <a:cs typeface="Arial" panose="020B0604020202020204" pitchFamily="34" charset="0"/>
              </a:rPr>
              <a:t>The needs of people – what is important to people</a:t>
            </a:r>
          </a:p>
          <a:p>
            <a:r>
              <a:rPr lang="en-GB" sz="4800" dirty="0">
                <a:latin typeface="Arial" panose="020B0604020202020204" pitchFamily="34" charset="0"/>
                <a:ea typeface="Calibri" panose="020F0502020204030204" pitchFamily="34" charset="0"/>
                <a:cs typeface="Arial" panose="020B0604020202020204" pitchFamily="34" charset="0"/>
              </a:rPr>
              <a:t>Prevention – helping people stay well</a:t>
            </a:r>
          </a:p>
          <a:p>
            <a:r>
              <a:rPr lang="en-GB" sz="4800" dirty="0">
                <a:latin typeface="Arial" panose="020B0604020202020204" pitchFamily="34" charset="0"/>
                <a:ea typeface="Calibri" panose="020F0502020204030204" pitchFamily="34" charset="0"/>
                <a:cs typeface="Arial" panose="020B0604020202020204" pitchFamily="34" charset="0"/>
              </a:rPr>
              <a:t>Outcomes – the difference care makes</a:t>
            </a:r>
          </a:p>
          <a:p>
            <a:r>
              <a:rPr lang="en-GB" sz="4800" dirty="0">
                <a:latin typeface="Arial" panose="020B0604020202020204" pitchFamily="34" charset="0"/>
                <a:ea typeface="Calibri" panose="020F0502020204030204" pitchFamily="34" charset="0"/>
                <a:cs typeface="Arial" panose="020B0604020202020204" pitchFamily="34" charset="0"/>
              </a:rPr>
              <a:t>Reducing health inequalities</a:t>
            </a:r>
          </a:p>
          <a:p>
            <a:r>
              <a:rPr lang="en-GB" sz="4800" dirty="0">
                <a:latin typeface="Arial" panose="020B0604020202020204" pitchFamily="34" charset="0"/>
                <a:ea typeface="Calibri" panose="020F0502020204030204" pitchFamily="34" charset="0"/>
                <a:cs typeface="Arial" panose="020B0604020202020204" pitchFamily="34" charset="0"/>
              </a:rPr>
              <a:t>Working as partners rather than as organisations (system working)</a:t>
            </a:r>
          </a:p>
          <a:p>
            <a:r>
              <a:rPr lang="en-GB" sz="4800" dirty="0">
                <a:latin typeface="Arial" panose="020B0604020202020204" pitchFamily="34" charset="0"/>
                <a:ea typeface="Calibri" panose="020F0502020204030204" pitchFamily="34" charset="0"/>
                <a:cs typeface="Arial" panose="020B0604020202020204" pitchFamily="34" charset="0"/>
              </a:rPr>
              <a:t>The 'wider determinants of health' such as housing and transport</a:t>
            </a: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pPr marL="0" indent="0" algn="r">
              <a:buNone/>
            </a:pPr>
            <a:r>
              <a:rPr lang="en-GB" sz="2000" dirty="0">
                <a:latin typeface="Arial" panose="020B0604020202020204" pitchFamily="34" charset="0"/>
                <a:ea typeface="Calibri" panose="020F0502020204030204" pitchFamily="34" charset="0"/>
                <a:cs typeface="Arial" panose="020B0604020202020204" pitchFamily="34" charset="0"/>
                <a:hlinkClick r:id="rId2"/>
              </a:rPr>
              <a:t>https://www.kingsfund.org.uk/publications/population-health-approach?gclid=EAIaIQobChMI8dWWp_ig-wIVCLbtCh2IKQ7REAAYASAAEgL2w_D_BwE</a:t>
            </a:r>
            <a:r>
              <a:rPr lang="en-GB" sz="20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3804"/>
      </p:ext>
    </p:extLst>
  </p:cSld>
  <p:clrMapOvr>
    <a:masterClrMapping/>
  </p:clrMapOvr>
  <p:transition spd="med"/>
</p:sld>
</file>

<file path=ppt/theme/theme1.xml><?xml version="1.0" encoding="utf-8"?>
<a:theme xmlns:a="http://schemas.openxmlformats.org/drawingml/2006/main" name="21_BasicWhite">
  <a:themeElements>
    <a:clrScheme name="Custom 2">
      <a:dk1>
        <a:srgbClr val="5E5E5E"/>
      </a:dk1>
      <a:lt1>
        <a:srgbClr val="FFFFFF"/>
      </a:lt1>
      <a:dk2>
        <a:srgbClr val="A7A7A7"/>
      </a:dk2>
      <a:lt2>
        <a:srgbClr val="535353"/>
      </a:lt2>
      <a:accent1>
        <a:srgbClr val="17385D"/>
      </a:accent1>
      <a:accent2>
        <a:srgbClr val="127C79"/>
      </a:accent2>
      <a:accent3>
        <a:srgbClr val="FAAFA5"/>
      </a:accent3>
      <a:accent4>
        <a:srgbClr val="F8EA2D"/>
      </a:accent4>
      <a:accent5>
        <a:srgbClr val="8CBDB8"/>
      </a:accent5>
      <a:accent6>
        <a:srgbClr val="F09550"/>
      </a:accent6>
      <a:hlink>
        <a:srgbClr val="17385D"/>
      </a:hlink>
      <a:folHlink>
        <a:srgbClr val="127C79"/>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solidFill>
            <a:schemeClr val="accent2"/>
          </a:solidFill>
          <a:prstDash val="solid"/>
          <a:round/>
        </a:ln>
        <a:effectLst/>
        <a:sp3d/>
      </a:spPr>
      <a:bodyPr rot="0" spcFirstLastPara="1" vertOverflow="overflow" horzOverflow="overflow" vert="horz" wrap="square" lIns="50800" tIns="50800" rIns="50800" bIns="50800" numCol="1" spcCol="38100" rtlCol="0" anchor="ctr">
        <a:no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eds Heath &amp; Care Partnership_PowerPoint Template v2" id="{561DBA7D-9DEA-4972-A356-D3F24189FE84}" vid="{08E9DDF9-C330-465B-BDB9-5832BD71E673}"/>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FA6261A34A24B84B0EEDEC2D82986" ma:contentTypeVersion="14" ma:contentTypeDescription="Create a new document." ma:contentTypeScope="" ma:versionID="cd89598d868cc954ac65e0046637a4b2">
  <xsd:schema xmlns:xsd="http://www.w3.org/2001/XMLSchema" xmlns:xs="http://www.w3.org/2001/XMLSchema" xmlns:p="http://schemas.microsoft.com/office/2006/metadata/properties" xmlns:ns1="http://schemas.microsoft.com/sharepoint/v3" xmlns:ns2="313c7ca4-223d-4177-ba59-8e8564ea9d3b" xmlns:ns3="e2833e5a-7f95-4127-9792-b4a899f994a0" targetNamespace="http://schemas.microsoft.com/office/2006/metadata/properties" ma:root="true" ma:fieldsID="b52e8eba816e1b2b082e41d0ca1e86a2" ns1:_="" ns2:_="" ns3:_="">
    <xsd:import namespace="http://schemas.microsoft.com/sharepoint/v3"/>
    <xsd:import namespace="313c7ca4-223d-4177-ba59-8e8564ea9d3b"/>
    <xsd:import namespace="e2833e5a-7f95-4127-9792-b4a899f994a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c7ca4-223d-4177-ba59-8e8564ea9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33e5a-7f95-4127-9792-b4a899f994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1A44E3-3771-421E-B117-7D4B7D56F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3c7ca4-223d-4177-ba59-8e8564ea9d3b"/>
    <ds:schemaRef ds:uri="e2833e5a-7f95-4127-9792-b4a899f99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BF215E-4098-4CBC-9B9D-EE14EDDB4FC1}">
  <ds:schemaRefs>
    <ds:schemaRef ds:uri="http://schemas.microsoft.com/office/2006/documentManagement/types"/>
    <ds:schemaRef ds:uri="http://purl.org/dc/terms/"/>
    <ds:schemaRef ds:uri="http://schemas.microsoft.com/office/infopath/2007/PartnerControls"/>
    <ds:schemaRef ds:uri="http://schemas.microsoft.com/sharepoint/v3"/>
    <ds:schemaRef ds:uri="http://schemas.openxmlformats.org/package/2006/metadata/core-properties"/>
    <ds:schemaRef ds:uri="http://purl.org/dc/elements/1.1/"/>
    <ds:schemaRef ds:uri="http://purl.org/dc/dcmitype/"/>
    <ds:schemaRef ds:uri="e2833e5a-7f95-4127-9792-b4a899f994a0"/>
    <ds:schemaRef ds:uri="313c7ca4-223d-4177-ba59-8e8564ea9d3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5A99B41-A3B6-40F6-894A-1C8CA4BE0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Leeds Heath &amp; Care Partnership_PowerPoint Template v2</Template>
  <TotalTime>5830</TotalTime>
  <Words>2279</Words>
  <Application>Microsoft Office PowerPoint</Application>
  <PresentationFormat>Custom</PresentationFormat>
  <Paragraphs>239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Courier New</vt:lpstr>
      <vt:lpstr>Helvetica Neue</vt:lpstr>
      <vt:lpstr>Helvetica Neue Medium</vt:lpstr>
      <vt:lpstr>Symbol</vt:lpstr>
      <vt:lpstr>Wingdings</vt:lpstr>
      <vt:lpstr>21_BasicWhite</vt:lpstr>
      <vt:lpstr>Public Involvement Workshop</vt:lpstr>
      <vt:lpstr>Recording </vt:lpstr>
      <vt:lpstr>Welcome and Introductions</vt:lpstr>
      <vt:lpstr>Welcome and Introductions (2)</vt:lpstr>
      <vt:lpstr>Aim and objectives</vt:lpstr>
      <vt:lpstr>Outcomes of the workshop</vt:lpstr>
      <vt:lpstr>Agenda</vt:lpstr>
      <vt:lpstr>Ground rules</vt:lpstr>
      <vt:lpstr>Population health</vt:lpstr>
      <vt:lpstr>Population health (2)</vt:lpstr>
      <vt:lpstr>Population health (3)</vt:lpstr>
      <vt:lpstr>Population health (4)</vt:lpstr>
      <vt:lpstr>Population health (5)</vt:lpstr>
      <vt:lpstr>Population health (6)</vt:lpstr>
      <vt:lpstr>Experience of mental health care</vt:lpstr>
      <vt:lpstr>Experience of mental health care (2)</vt:lpstr>
      <vt:lpstr>Experience of mental health care (3)</vt:lpstr>
      <vt:lpstr>Experience of mental health care (4)</vt:lpstr>
      <vt:lpstr>Experience of mental health care (5)</vt:lpstr>
      <vt:lpstr>Experience of mental health care (6)</vt:lpstr>
      <vt:lpstr>Experience of mental health care (7)</vt:lpstr>
      <vt:lpstr>Population outcomes</vt:lpstr>
      <vt:lpstr>Population outcomes (2)</vt:lpstr>
      <vt:lpstr>Population outcomes (3)</vt:lpstr>
      <vt:lpstr>Population outcomes (4)</vt:lpstr>
      <vt:lpstr>Public representation and assurance</vt:lpstr>
      <vt:lpstr>Public representation and assurance (2)</vt:lpstr>
      <vt:lpstr>Public representation and assurance (3)</vt:lpstr>
      <vt:lpstr>Public representation and assurance (4)</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Involvement in the Population Boards</dc:title>
  <dc:creator>BRIDLE, Chris (NHS WEST YORKSHIRE ICB - 15F)</dc:creator>
  <cp:lastModifiedBy>STEWART, Adam (NHS WEST YORKSHIRE ICB - 15F)</cp:lastModifiedBy>
  <cp:revision>23</cp:revision>
  <dcterms:created xsi:type="dcterms:W3CDTF">2022-09-06T10:06:53Z</dcterms:created>
  <dcterms:modified xsi:type="dcterms:W3CDTF">2023-02-20T16:57:05Z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0x010100BCCFA6261A34A24B84B0EEDEC2D82986</vt:lpwstr>
  </property>
</Properties>
</file>