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32"/>
  </p:notesMasterIdLst>
  <p:sldIdLst>
    <p:sldId id="256" r:id="rId5"/>
    <p:sldId id="320" r:id="rId6"/>
    <p:sldId id="288" r:id="rId7"/>
    <p:sldId id="289" r:id="rId8"/>
    <p:sldId id="290" r:id="rId9"/>
    <p:sldId id="293" r:id="rId10"/>
    <p:sldId id="319" r:id="rId11"/>
    <p:sldId id="291" r:id="rId12"/>
    <p:sldId id="323" r:id="rId13"/>
    <p:sldId id="294" r:id="rId14"/>
    <p:sldId id="295" r:id="rId15"/>
    <p:sldId id="296" r:id="rId16"/>
    <p:sldId id="317" r:id="rId17"/>
    <p:sldId id="298" r:id="rId18"/>
    <p:sldId id="300" r:id="rId19"/>
    <p:sldId id="301" r:id="rId20"/>
    <p:sldId id="302" r:id="rId21"/>
    <p:sldId id="303" r:id="rId22"/>
    <p:sldId id="305" r:id="rId23"/>
    <p:sldId id="321" r:id="rId24"/>
    <p:sldId id="308" r:id="rId25"/>
    <p:sldId id="310" r:id="rId26"/>
    <p:sldId id="312" r:id="rId27"/>
    <p:sldId id="318" r:id="rId28"/>
    <p:sldId id="313" r:id="rId29"/>
    <p:sldId id="283" r:id="rId30"/>
    <p:sldId id="270" r:id="rId3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Medium"/>
        <a:ea typeface="Helvetica Neue Medium"/>
        <a:cs typeface="Helvetica Neue Medium"/>
        <a:sym typeface="Helvetica Neue Medium"/>
      </a:defRPr>
    </a:lvl1pPr>
    <a:lvl2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Medium"/>
        <a:ea typeface="Helvetica Neue Medium"/>
        <a:cs typeface="Helvetica Neue Medium"/>
        <a:sym typeface="Helvetica Neue Medium"/>
      </a:defRPr>
    </a:lvl2pPr>
    <a:lvl3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Medium"/>
        <a:ea typeface="Helvetica Neue Medium"/>
        <a:cs typeface="Helvetica Neue Medium"/>
        <a:sym typeface="Helvetica Neue Medium"/>
      </a:defRPr>
    </a:lvl3pPr>
    <a:lvl4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Medium"/>
        <a:ea typeface="Helvetica Neue Medium"/>
        <a:cs typeface="Helvetica Neue Medium"/>
        <a:sym typeface="Helvetica Neue Medium"/>
      </a:defRPr>
    </a:lvl4pPr>
    <a:lvl5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Medium"/>
        <a:ea typeface="Helvetica Neue Medium"/>
        <a:cs typeface="Helvetica Neue Medium"/>
        <a:sym typeface="Helvetica Neue Medium"/>
      </a:defRPr>
    </a:lvl5pPr>
    <a:lvl6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Medium"/>
        <a:ea typeface="Helvetica Neue Medium"/>
        <a:cs typeface="Helvetica Neue Medium"/>
        <a:sym typeface="Helvetica Neue Medium"/>
      </a:defRPr>
    </a:lvl6pPr>
    <a:lvl7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Medium"/>
        <a:ea typeface="Helvetica Neue Medium"/>
        <a:cs typeface="Helvetica Neue Medium"/>
        <a:sym typeface="Helvetica Neue Medium"/>
      </a:defRPr>
    </a:lvl7pPr>
    <a:lvl8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Medium"/>
        <a:ea typeface="Helvetica Neue Medium"/>
        <a:cs typeface="Helvetica Neue Medium"/>
        <a:sym typeface="Helvetica Neue Medium"/>
      </a:defRPr>
    </a:lvl8pPr>
    <a:lvl9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Medium"/>
        <a:ea typeface="Helvetica Neue Medium"/>
        <a:cs typeface="Helvetica Neue Medium"/>
        <a:sym typeface="Helvetica Neue Medium"/>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AB2F"/>
    <a:srgbClr val="FF9900"/>
    <a:srgbClr val="8CBDB8"/>
    <a:srgbClr val="8CBEB9"/>
    <a:srgbClr val="F8EA2D"/>
    <a:srgbClr val="FAAFA5"/>
    <a:srgbClr val="E6E6E6"/>
    <a:srgbClr val="F09550"/>
    <a:srgbClr val="127C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E35760-18AE-20ED-E0C0-8D46B4E694E7}" v="13" dt="2023-01-24T18:20:46.791"/>
    <p1510:client id="{21706AE6-69A2-4918-3008-AAE6B23D9D66}" v="273" dt="2023-01-25T18:17:32.720"/>
    <p1510:client id="{A452A703-4B6D-DDC5-90C9-D4C47FCE88A5}" v="16" dt="2023-01-24T18:16:43.596"/>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Medium"/>
          <a:ea typeface="Helvetica Neue Medium"/>
          <a:cs typeface="Helvetica Neue Medium"/>
        </a:font>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Helvetica Neue Medium"/>
          <a:ea typeface="Helvetica Neue Medium"/>
          <a:cs typeface="Helvetica Neue Medium"/>
        </a:font>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Helvetica Neue Medium"/>
          <a:ea typeface="Helvetica Neue Medium"/>
          <a:cs typeface="Helvetica Neue Medium"/>
        </a:font>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CDDF"/>
          </a:solidFill>
        </a:fill>
      </a:tcStyle>
    </a:wholeTbl>
    <a:band2H>
      <a:tcTxStyle/>
      <a:tcStyle>
        <a:tcBdr/>
        <a:fill>
          <a:solidFill>
            <a:srgbClr val="FFE8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Helvetica Neue Medium"/>
          <a:ea typeface="Helvetica Neue Medium"/>
          <a:cs typeface="Helvetica Neue Medium"/>
        </a:font>
        <a:srgbClr val="5E5E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5E5E5E"/>
        </a:fontRef>
        <a:srgbClr val="5E5E5E"/>
      </a:tcTxStyle>
      <a:tcStyle>
        <a:tcBdr>
          <a:left>
            <a:ln w="12700" cap="flat">
              <a:noFill/>
              <a:miter lim="400000"/>
            </a:ln>
          </a:left>
          <a:right>
            <a:ln w="12700" cap="flat">
              <a:noFill/>
              <a:miter lim="400000"/>
            </a:ln>
          </a:right>
          <a:top>
            <a:ln w="508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Helvetica Neue Medium"/>
          <a:ea typeface="Helvetica Neue Medium"/>
          <a:cs typeface="Helvetica Neue Medium"/>
        </a:font>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D1D1"/>
          </a:solidFill>
        </a:fill>
      </a:tcStyle>
    </a:wholeTbl>
    <a:band2H>
      <a:tcTxStyle/>
      <a:tcStyle>
        <a:tcBdr/>
        <a:fill>
          <a:solidFill>
            <a:srgbClr val="E9E9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Row>
  </a:tblStyle>
  <a:tblStyle styleId="{2708684C-4D16-4618-839F-0558EEFCDFE6}" styleName="">
    <a:tblBg/>
    <a:wholeTbl>
      <a:tcTxStyle b="off" i="off">
        <a:font>
          <a:latin typeface="Helvetica Neue Medium"/>
          <a:ea typeface="Helvetica Neue Medium"/>
          <a:cs typeface="Helvetica Neue Medium"/>
        </a:font>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solidFill>
            <a:srgbClr val="5E5E5E">
              <a:alpha val="20000"/>
            </a:srgbClr>
          </a:solidFill>
        </a:fill>
      </a:tcStyle>
    </a:wholeTbl>
    <a:band2H>
      <a:tcTxStyle/>
      <a:tcStyle>
        <a:tcBdr/>
        <a:fill>
          <a:solidFill>
            <a:srgbClr val="FFFFFF"/>
          </a:solidFill>
        </a:fill>
      </a:tcStyle>
    </a:band2H>
    <a:firstCol>
      <a:tcTxStyle b="on" i="off">
        <a:fontRef idx="min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solidFill>
            <a:srgbClr val="5E5E5E">
              <a:alpha val="20000"/>
            </a:srgbClr>
          </a:solidFill>
        </a:fill>
      </a:tcStyle>
    </a:firstCol>
    <a:lastRow>
      <a:tcTxStyle b="on" i="off">
        <a:fontRef idx="min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508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noFill/>
        </a:fill>
      </a:tcStyle>
    </a:lastRow>
    <a:firstRow>
      <a:tcTxStyle b="on" i="off">
        <a:fontRef idx="min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254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96"/>
  </p:normalViewPr>
  <p:slideViewPr>
    <p:cSldViewPr snapToGrid="0" snapToObjects="1">
      <p:cViewPr varScale="1">
        <p:scale>
          <a:sx n="82" d="100"/>
          <a:sy n="82" d="100"/>
        </p:scale>
        <p:origin x="222" y="126"/>
      </p:cViewPr>
      <p:guideLst/>
    </p:cSldViewPr>
  </p:slideViewPr>
  <p:notesTextViewPr>
    <p:cViewPr>
      <p:scale>
        <a:sx n="1" d="1"/>
        <a:sy n="1" d="1"/>
      </p:scale>
      <p:origin x="0" y="0"/>
    </p:cViewPr>
  </p:notesTextViewPr>
  <p:notesViewPr>
    <p:cSldViewPr snapToGrid="0" snapToObjects="1">
      <p:cViewPr varScale="1">
        <p:scale>
          <a:sx n="51" d="100"/>
          <a:sy n="51" d="100"/>
        </p:scale>
        <p:origin x="2634"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3" name="Shape 183"/>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184" name="Shape 18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 The Headrow 2">
    <p:bg>
      <p:bgPr>
        <a:solidFill>
          <a:srgbClr val="FFFFFF"/>
        </a:solidFill>
        <a:effectLst/>
      </p:bgPr>
    </p:bg>
    <p:spTree>
      <p:nvGrpSpPr>
        <p:cNvPr id="1" name=""/>
        <p:cNvGrpSpPr/>
        <p:nvPr/>
      </p:nvGrpSpPr>
      <p:grpSpPr>
        <a:xfrm>
          <a:off x="0" y="0"/>
          <a:ext cx="0" cy="0"/>
          <a:chOff x="0" y="0"/>
          <a:chExt cx="0" cy="0"/>
        </a:xfrm>
      </p:grpSpPr>
      <p:pic>
        <p:nvPicPr>
          <p:cNvPr id="16" name="Image" descr="Image"/>
          <p:cNvPicPr>
            <a:picLocks noChangeAspect="1"/>
          </p:cNvPicPr>
          <p:nvPr/>
        </p:nvPicPr>
        <p:blipFill rotWithShape="1">
          <a:blip r:embed="rId2"/>
          <a:srcRect l="6358" r="7145"/>
          <a:stretch/>
        </p:blipFill>
        <p:spPr>
          <a:xfrm>
            <a:off x="-1" y="5637749"/>
            <a:ext cx="24416669" cy="7677952"/>
          </a:xfrm>
          <a:prstGeom prst="rect">
            <a:avLst/>
          </a:prstGeom>
          <a:ln w="12700">
            <a:miter lim="400000"/>
          </a:ln>
        </p:spPr>
      </p:pic>
      <p:pic>
        <p:nvPicPr>
          <p:cNvPr id="17" name="LH&amp;CP_Logos_Primary Logo.png" descr="LH&amp;CP_Logos_Primary Logo.png"/>
          <p:cNvPicPr>
            <a:picLocks noChangeAspect="1"/>
          </p:cNvPicPr>
          <p:nvPr/>
        </p:nvPicPr>
        <p:blipFill>
          <a:blip r:embed="rId3"/>
          <a:stretch>
            <a:fillRect/>
          </a:stretch>
        </p:blipFill>
        <p:spPr>
          <a:xfrm>
            <a:off x="16857039" y="135114"/>
            <a:ext cx="7301437" cy="2641522"/>
          </a:xfrm>
          <a:prstGeom prst="rect">
            <a:avLst/>
          </a:prstGeom>
          <a:ln w="12700">
            <a:miter lim="400000"/>
          </a:ln>
        </p:spPr>
      </p:pic>
      <p:sp>
        <p:nvSpPr>
          <p:cNvPr id="18" name="Body Level One…"/>
          <p:cNvSpPr txBox="1">
            <a:spLocks noGrp="1"/>
          </p:cNvSpPr>
          <p:nvPr>
            <p:ph type="body" sz="quarter" idx="1" hasCustomPrompt="1"/>
          </p:nvPr>
        </p:nvSpPr>
        <p:spPr>
          <a:xfrm>
            <a:off x="1663697" y="7431017"/>
            <a:ext cx="21971004" cy="636980"/>
          </a:xfrm>
          <a:prstGeom prst="rect">
            <a:avLst/>
          </a:prstGeom>
        </p:spPr>
        <p:txBody>
          <a:bodyPr lIns="45718" tIns="45718" rIns="45718" bIns="45718">
            <a:normAutofit/>
          </a:bodyPr>
          <a:lstStyle>
            <a:lvl1pPr>
              <a:defRPr sz="3600">
                <a:solidFill>
                  <a:srgbClr val="1B365D"/>
                </a:solidFill>
              </a:defRPr>
            </a:lvl1pPr>
            <a:lvl2pPr>
              <a:defRPr sz="3600">
                <a:solidFill>
                  <a:srgbClr val="1B365D"/>
                </a:solidFill>
              </a:defRPr>
            </a:lvl2pPr>
            <a:lvl3pPr>
              <a:defRPr sz="3600">
                <a:solidFill>
                  <a:srgbClr val="1B365D"/>
                </a:solidFill>
              </a:defRPr>
            </a:lvl3pPr>
            <a:lvl4pPr>
              <a:defRPr sz="3600">
                <a:solidFill>
                  <a:srgbClr val="1B365D"/>
                </a:solidFill>
              </a:defRPr>
            </a:lvl4pPr>
            <a:lvl5pPr>
              <a:defRPr sz="3600">
                <a:solidFill>
                  <a:srgbClr val="1B365D"/>
                </a:solidFill>
              </a:defRPr>
            </a:lvl5pPr>
          </a:lstStyle>
          <a:p>
            <a:r>
              <a:rPr dirty="0"/>
              <a:t>Author and Date</a:t>
            </a:r>
          </a:p>
          <a:p>
            <a:pPr lvl="1"/>
            <a:endParaRPr dirty="0"/>
          </a:p>
          <a:p>
            <a:pPr lvl="2"/>
            <a:endParaRPr dirty="0"/>
          </a:p>
          <a:p>
            <a:pPr lvl="3"/>
            <a:endParaRPr dirty="0"/>
          </a:p>
          <a:p>
            <a:pPr lvl="4"/>
            <a:endParaRPr dirty="0"/>
          </a:p>
        </p:txBody>
      </p:sp>
      <p:sp>
        <p:nvSpPr>
          <p:cNvPr id="19" name="Presentation Title"/>
          <p:cNvSpPr txBox="1">
            <a:spLocks noGrp="1"/>
          </p:cNvSpPr>
          <p:nvPr>
            <p:ph type="title" hasCustomPrompt="1"/>
          </p:nvPr>
        </p:nvSpPr>
        <p:spPr>
          <a:xfrm>
            <a:off x="1663695" y="1281807"/>
            <a:ext cx="21971006" cy="4648202"/>
          </a:xfrm>
          <a:prstGeom prst="rect">
            <a:avLst/>
          </a:prstGeom>
        </p:spPr>
        <p:txBody>
          <a:bodyPr/>
          <a:lstStyle>
            <a:lvl1pPr defTabSz="2438337">
              <a:lnSpc>
                <a:spcPct val="80000"/>
              </a:lnSpc>
              <a:defRPr spc="159">
                <a:solidFill>
                  <a:srgbClr val="3C3C3B"/>
                </a:solidFill>
              </a:defRPr>
            </a:lvl1pPr>
          </a:lstStyle>
          <a:p>
            <a:r>
              <a:rPr dirty="0"/>
              <a:t>Presentation Title</a:t>
            </a:r>
          </a:p>
        </p:txBody>
      </p:sp>
      <p:sp>
        <p:nvSpPr>
          <p:cNvPr id="20" name="Text Placeholder 4"/>
          <p:cNvSpPr>
            <a:spLocks noGrp="1"/>
          </p:cNvSpPr>
          <p:nvPr>
            <p:ph type="body" sz="quarter" idx="21" hasCustomPrompt="1"/>
          </p:nvPr>
        </p:nvSpPr>
        <p:spPr>
          <a:xfrm>
            <a:off x="1663695" y="5956129"/>
            <a:ext cx="21971001" cy="864191"/>
          </a:xfrm>
          <a:prstGeom prst="rect">
            <a:avLst/>
          </a:prstGeom>
        </p:spPr>
        <p:txBody>
          <a:bodyPr>
            <a:normAutofit/>
          </a:bodyPr>
          <a:lstStyle>
            <a:lvl1pPr>
              <a:defRPr sz="4000" b="0">
                <a:solidFill>
                  <a:srgbClr val="3C3C3B"/>
                </a:solidFill>
                <a:latin typeface="Helvetica Neue Medium"/>
                <a:ea typeface="Helvetica Neue Medium"/>
                <a:cs typeface="Helvetica Neue Medium"/>
                <a:sym typeface="Helvetica Neue Medium"/>
              </a:defRPr>
            </a:lvl1pPr>
          </a:lstStyle>
          <a:p>
            <a:r>
              <a:t>Subtitle if required</a:t>
            </a:r>
          </a:p>
        </p:txBody>
      </p:sp>
      <p:sp>
        <p:nvSpPr>
          <p:cNvPr id="22" name="Slide Number"/>
          <p:cNvSpPr txBox="1">
            <a:spLocks noGrp="1"/>
          </p:cNvSpPr>
          <p:nvPr>
            <p:ph type="sldNum" sz="quarter" idx="2"/>
          </p:nvPr>
        </p:nvSpPr>
        <p:spPr>
          <a:xfrm>
            <a:off x="12001499" y="12337344"/>
            <a:ext cx="2971801" cy="1118255"/>
          </a:xfrm>
          <a:prstGeom prst="rect">
            <a:avLst/>
          </a:prstGeom>
        </p:spPr>
        <p:txBody>
          <a:bodyPr/>
          <a:lstStyle/>
          <a:p>
            <a:fld id="{86CB4B4D-7CA3-9044-876B-883B54F8677D}" type="slidenum">
              <a:t>‹#›</a:t>
            </a:fld>
            <a:endParaRPr dirty="0"/>
          </a:p>
        </p:txBody>
      </p:sp>
      <p:sp>
        <p:nvSpPr>
          <p:cNvPr id="9" name="Rectangle 8">
            <a:extLst>
              <a:ext uri="{FF2B5EF4-FFF2-40B4-BE49-F238E27FC236}">
                <a16:creationId xmlns:a16="http://schemas.microsoft.com/office/drawing/2014/main" id="{5B0B230D-1157-D944-A779-FC9B81409AFD}"/>
              </a:ext>
            </a:extLst>
          </p:cNvPr>
          <p:cNvSpPr/>
          <p:nvPr userDrawn="1"/>
        </p:nvSpPr>
        <p:spPr>
          <a:xfrm>
            <a:off x="-1" y="12434193"/>
            <a:ext cx="24416669" cy="1281807"/>
          </a:xfrm>
          <a:prstGeom prst="rect">
            <a:avLst/>
          </a:prstGeom>
          <a:solidFill>
            <a:srgbClr val="8CBEB9"/>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5E5E5E"/>
              </a:solidFill>
              <a:effectLst/>
              <a:uFillTx/>
              <a:latin typeface="Helvetica Neue Medium"/>
              <a:ea typeface="Helvetica Neue Medium"/>
              <a:cs typeface="Helvetica Neue Medium"/>
              <a:sym typeface="Helvetica Neue Medium"/>
            </a:endParaRPr>
          </a:p>
        </p:txBody>
      </p:sp>
      <p:pic>
        <p:nvPicPr>
          <p:cNvPr id="10" name="Picture 9">
            <a:extLst>
              <a:ext uri="{FF2B5EF4-FFF2-40B4-BE49-F238E27FC236}">
                <a16:creationId xmlns:a16="http://schemas.microsoft.com/office/drawing/2014/main" id="{69B54FA6-4772-0C4E-8C71-FE5C01D51A47}"/>
              </a:ext>
            </a:extLst>
          </p:cNvPr>
          <p:cNvPicPr>
            <a:picLocks noChangeAspect="1"/>
          </p:cNvPicPr>
          <p:nvPr userDrawn="1"/>
        </p:nvPicPr>
        <p:blipFill>
          <a:blip r:embed="rId4"/>
          <a:stretch>
            <a:fillRect/>
          </a:stretch>
        </p:blipFill>
        <p:spPr>
          <a:xfrm>
            <a:off x="20067484" y="12767760"/>
            <a:ext cx="3727633" cy="476391"/>
          </a:xfrm>
          <a:prstGeom prst="rect">
            <a:avLst/>
          </a:prstGeom>
        </p:spPr>
      </p:pic>
    </p:spTree>
    <p:extLst>
      <p:ext uri="{BB962C8B-B14F-4D97-AF65-F5344CB8AC3E}">
        <p14:creationId xmlns:p14="http://schemas.microsoft.com/office/powerpoint/2010/main" val="4070135917"/>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eal with figures">
    <p:bg>
      <p:bgPr>
        <a:solidFill>
          <a:srgbClr val="FFFFFF"/>
        </a:solidFill>
        <a:effectLst/>
      </p:bgPr>
    </p:bg>
    <p:spTree>
      <p:nvGrpSpPr>
        <p:cNvPr id="1" name=""/>
        <p:cNvGrpSpPr/>
        <p:nvPr/>
      </p:nvGrpSpPr>
      <p:grpSpPr>
        <a:xfrm>
          <a:off x="0" y="0"/>
          <a:ext cx="0" cy="0"/>
          <a:chOff x="0" y="0"/>
          <a:chExt cx="0" cy="0"/>
        </a:xfrm>
      </p:grpSpPr>
      <p:sp>
        <p:nvSpPr>
          <p:cNvPr id="138" name="Body Level One…"/>
          <p:cNvSpPr txBox="1">
            <a:spLocks noGrp="1"/>
          </p:cNvSpPr>
          <p:nvPr>
            <p:ph type="body" sz="quarter" idx="1" hasCustomPrompt="1"/>
          </p:nvPr>
        </p:nvSpPr>
        <p:spPr>
          <a:xfrm>
            <a:off x="1201340" y="11859862"/>
            <a:ext cx="21823761" cy="636980"/>
          </a:xfrm>
          <a:prstGeom prst="rect">
            <a:avLst/>
          </a:prstGeom>
        </p:spPr>
        <p:txBody>
          <a:bodyPr lIns="45718" tIns="45718" rIns="45718" bIns="45718">
            <a:normAutofit/>
          </a:bodyPr>
          <a:lstStyle>
            <a:lvl1pPr>
              <a:defRPr sz="3600">
                <a:solidFill>
                  <a:srgbClr val="FFFFFF"/>
                </a:solidFill>
              </a:defRPr>
            </a:lvl1pPr>
            <a:lvl2pPr>
              <a:defRPr sz="3600">
                <a:solidFill>
                  <a:srgbClr val="FFFFFF"/>
                </a:solidFill>
              </a:defRPr>
            </a:lvl2pPr>
            <a:lvl3pPr>
              <a:defRPr sz="3600">
                <a:solidFill>
                  <a:srgbClr val="FFFFFF"/>
                </a:solidFill>
              </a:defRPr>
            </a:lvl3pPr>
            <a:lvl4pPr>
              <a:defRPr sz="3600">
                <a:solidFill>
                  <a:srgbClr val="FFFFFF"/>
                </a:solidFill>
              </a:defRPr>
            </a:lvl4pPr>
            <a:lvl5pPr>
              <a:defRPr sz="3600">
                <a:solidFill>
                  <a:srgbClr val="FFFFFF"/>
                </a:solidFill>
              </a:defRPr>
            </a:lvl5pPr>
          </a:lstStyle>
          <a:p>
            <a:r>
              <a:t>Author and Date</a:t>
            </a:r>
          </a:p>
          <a:p>
            <a:pPr lvl="1"/>
            <a:endParaRPr/>
          </a:p>
          <a:p>
            <a:pPr lvl="2"/>
            <a:endParaRPr/>
          </a:p>
          <a:p>
            <a:pPr lvl="3"/>
            <a:endParaRPr/>
          </a:p>
          <a:p>
            <a:pPr lvl="4"/>
            <a:endParaRPr/>
          </a:p>
        </p:txBody>
      </p:sp>
      <p:sp>
        <p:nvSpPr>
          <p:cNvPr id="139" name="Line"/>
          <p:cNvSpPr/>
          <p:nvPr/>
        </p:nvSpPr>
        <p:spPr>
          <a:xfrm>
            <a:off x="1002900" y="2270918"/>
            <a:ext cx="22378200" cy="1"/>
          </a:xfrm>
          <a:prstGeom prst="line">
            <a:avLst/>
          </a:prstGeom>
          <a:ln w="25400">
            <a:solidFill>
              <a:srgbClr val="1B365D"/>
            </a:solidFill>
            <a:miter lim="400000"/>
          </a:ln>
        </p:spPr>
        <p:txBody>
          <a:bodyPr lIns="45718" tIns="45718" rIns="45718" bIns="45718"/>
          <a:lstStyle/>
          <a:p>
            <a:endParaRPr dirty="0"/>
          </a:p>
        </p:txBody>
      </p:sp>
      <p:sp>
        <p:nvSpPr>
          <p:cNvPr id="141" name="Slide Title"/>
          <p:cNvSpPr txBox="1">
            <a:spLocks noGrp="1"/>
          </p:cNvSpPr>
          <p:nvPr>
            <p:ph type="title" hasCustomPrompt="1"/>
          </p:nvPr>
        </p:nvSpPr>
        <p:spPr>
          <a:xfrm>
            <a:off x="1054096" y="830857"/>
            <a:ext cx="21971005" cy="1234680"/>
          </a:xfrm>
          <a:prstGeom prst="rect">
            <a:avLst/>
          </a:prstGeom>
        </p:spPr>
        <p:txBody>
          <a:bodyPr anchor="t"/>
          <a:lstStyle>
            <a:lvl1pPr defTabSz="2438337">
              <a:lnSpc>
                <a:spcPct val="80000"/>
              </a:lnSpc>
              <a:defRPr sz="6500" spc="130">
                <a:solidFill>
                  <a:srgbClr val="1B365D"/>
                </a:solidFill>
              </a:defRPr>
            </a:lvl1pPr>
          </a:lstStyle>
          <a:p>
            <a:r>
              <a:t>Slide Title</a:t>
            </a:r>
          </a:p>
        </p:txBody>
      </p:sp>
      <p:pic>
        <p:nvPicPr>
          <p:cNvPr id="142" name="LH&amp;CP_Logos_Primary Logo.png" descr="LH&amp;CP_Logos_Primary Logo.png"/>
          <p:cNvPicPr>
            <a:picLocks noChangeAspect="1"/>
          </p:cNvPicPr>
          <p:nvPr/>
        </p:nvPicPr>
        <p:blipFill>
          <a:blip r:embed="rId2"/>
          <a:stretch>
            <a:fillRect/>
          </a:stretch>
        </p:blipFill>
        <p:spPr>
          <a:xfrm>
            <a:off x="19217997" y="592270"/>
            <a:ext cx="4264573" cy="1542842"/>
          </a:xfrm>
          <a:prstGeom prst="rect">
            <a:avLst/>
          </a:prstGeom>
          <a:ln w="12700">
            <a:miter lim="400000"/>
          </a:ln>
        </p:spPr>
      </p:pic>
      <p:sp>
        <p:nvSpPr>
          <p:cNvPr id="143" name="Slide Number"/>
          <p:cNvSpPr txBox="1">
            <a:spLocks noGrp="1"/>
          </p:cNvSpPr>
          <p:nvPr>
            <p:ph type="sldNum" sz="quarter" idx="2"/>
          </p:nvPr>
        </p:nvSpPr>
        <p:spPr>
          <a:xfrm>
            <a:off x="12001499" y="12337344"/>
            <a:ext cx="2971801" cy="1118255"/>
          </a:xfrm>
          <a:prstGeom prst="rect">
            <a:avLst/>
          </a:prstGeom>
        </p:spPr>
        <p:txBody>
          <a:bodyPr/>
          <a:lstStyle/>
          <a:p>
            <a:fld id="{86CB4B4D-7CA3-9044-876B-883B54F8677D}" type="slidenum">
              <a:t>‹#›</a:t>
            </a:fld>
            <a:endParaRPr dirty="0"/>
          </a:p>
        </p:txBody>
      </p:sp>
      <p:sp>
        <p:nvSpPr>
          <p:cNvPr id="9" name="Rounded Rectangle">
            <a:extLst>
              <a:ext uri="{FF2B5EF4-FFF2-40B4-BE49-F238E27FC236}">
                <a16:creationId xmlns:a16="http://schemas.microsoft.com/office/drawing/2014/main" id="{060BCEC3-CC3D-4724-9E86-34184085B5C3}"/>
              </a:ext>
            </a:extLst>
          </p:cNvPr>
          <p:cNvSpPr/>
          <p:nvPr/>
        </p:nvSpPr>
        <p:spPr>
          <a:xfrm>
            <a:off x="1396635" y="2960422"/>
            <a:ext cx="21590731" cy="8473946"/>
          </a:xfrm>
          <a:prstGeom prst="roundRect">
            <a:avLst>
              <a:gd name="adj" fmla="val 10874"/>
            </a:avLst>
          </a:prstGeom>
          <a:solidFill>
            <a:srgbClr val="007A78"/>
          </a:solidFill>
          <a:ln w="12700" cap="flat">
            <a:noFill/>
            <a:miter lim="400000"/>
          </a:ln>
          <a:effectLst/>
        </p:spPr>
        <p:txBody>
          <a:bodyPr wrap="square" lIns="50800" tIns="50800" rIns="50800" bIns="50800" numCol="1" anchor="t">
            <a:noAutofit/>
          </a:bodyPr>
          <a:lstStyle/>
          <a:p>
            <a:pPr indent="457200" algn="l" defTabSz="825500">
              <a:spcBef>
                <a:spcPts val="200"/>
              </a:spcBef>
              <a:defRPr sz="2800">
                <a:solidFill>
                  <a:srgbClr val="FFFFFF"/>
                </a:solidFill>
              </a:defRPr>
            </a:pPr>
            <a:endParaRPr dirty="0"/>
          </a:p>
        </p:txBody>
      </p:sp>
      <p:pic>
        <p:nvPicPr>
          <p:cNvPr id="11" name="Image" descr="Image">
            <a:extLst>
              <a:ext uri="{FF2B5EF4-FFF2-40B4-BE49-F238E27FC236}">
                <a16:creationId xmlns:a16="http://schemas.microsoft.com/office/drawing/2014/main" id="{AC6B74D1-A736-43F1-9C15-959C4C627D3E}"/>
              </a:ext>
            </a:extLst>
          </p:cNvPr>
          <p:cNvPicPr>
            <a:picLocks noChangeAspect="1"/>
          </p:cNvPicPr>
          <p:nvPr userDrawn="1"/>
        </p:nvPicPr>
        <p:blipFill>
          <a:blip r:embed="rId3"/>
          <a:stretch>
            <a:fillRect/>
          </a:stretch>
        </p:blipFill>
        <p:spPr>
          <a:xfrm>
            <a:off x="15315423" y="3854684"/>
            <a:ext cx="6451444" cy="6685420"/>
          </a:xfrm>
          <a:prstGeom prst="rect">
            <a:avLst/>
          </a:prstGeom>
          <a:ln w="12700">
            <a:miter lim="400000"/>
          </a:ln>
        </p:spPr>
      </p:pic>
      <p:sp>
        <p:nvSpPr>
          <p:cNvPr id="12" name="Text Placeholder 2">
            <a:extLst>
              <a:ext uri="{FF2B5EF4-FFF2-40B4-BE49-F238E27FC236}">
                <a16:creationId xmlns:a16="http://schemas.microsoft.com/office/drawing/2014/main" id="{51BFC2D6-0E49-421D-87F9-B08067B38A92}"/>
              </a:ext>
            </a:extLst>
          </p:cNvPr>
          <p:cNvSpPr>
            <a:spLocks noGrp="1"/>
          </p:cNvSpPr>
          <p:nvPr>
            <p:ph type="body" sz="quarter" idx="10"/>
          </p:nvPr>
        </p:nvSpPr>
        <p:spPr>
          <a:xfrm>
            <a:off x="1967345" y="3175896"/>
            <a:ext cx="12607638" cy="8100117"/>
          </a:xfrm>
          <a:prstGeom prst="rect">
            <a:avLst/>
          </a:prstGeom>
        </p:spPr>
        <p:txBody>
          <a:bodyPr/>
          <a:lstStyle>
            <a:lvl1pPr marL="571500" indent="-571500">
              <a:spcAft>
                <a:spcPts val="600"/>
              </a:spcAft>
              <a:buFont typeface="Arial" panose="020B0604020202020204" pitchFamily="34" charset="0"/>
              <a:buChar char="•"/>
              <a:defRPr sz="4000" b="0" i="0">
                <a:solidFill>
                  <a:schemeClr val="bg1"/>
                </a:solidFill>
              </a:defRPr>
            </a:lvl1pPr>
            <a:lvl2pPr marL="685800" indent="-685800">
              <a:buFont typeface="Arial" panose="020B0604020202020204" pitchFamily="34" charset="0"/>
              <a:buChar char="•"/>
              <a:defRPr sz="4000" b="0" i="0"/>
            </a:lvl2pPr>
            <a:lvl3pPr marL="2155825" indent="-685800">
              <a:spcAft>
                <a:spcPts val="600"/>
              </a:spcAft>
              <a:buFont typeface="Courier New" panose="02070309020205020404" pitchFamily="49" charset="0"/>
              <a:buChar char="o"/>
              <a:defRPr sz="4000" b="0" i="0">
                <a:solidFill>
                  <a:schemeClr val="bg1"/>
                </a:solidFill>
              </a:defRPr>
            </a:lvl3pPr>
            <a:lvl4pPr marL="3233738" indent="-817563">
              <a:spcAft>
                <a:spcPts val="600"/>
              </a:spcAft>
              <a:buFont typeface="Wingdings" panose="05000000000000000000" pitchFamily="2" charset="2"/>
              <a:buChar char="§"/>
              <a:tabLst>
                <a:tab pos="1698625" algn="l"/>
              </a:tabLst>
              <a:defRPr sz="4000" b="0" i="0">
                <a:solidFill>
                  <a:schemeClr val="bg1"/>
                </a:solidFill>
              </a:defRPr>
            </a:lvl4pPr>
            <a:lvl5pPr marL="4081463" indent="-685800">
              <a:spcAft>
                <a:spcPts val="600"/>
              </a:spcAft>
              <a:buFont typeface="Arial" panose="020B0604020202020204" pitchFamily="34" charset="0"/>
              <a:buChar char="•"/>
              <a:defRPr sz="4000" b="0" i="0">
                <a:solidFill>
                  <a:schemeClr val="bg1"/>
                </a:solidFill>
              </a:defRPr>
            </a:lvl5pPr>
            <a:lvl6pPr marL="4930775" indent="-815975">
              <a:spcAft>
                <a:spcPts val="600"/>
              </a:spcAft>
              <a:buFont typeface="Courier New" panose="02070309020205020404" pitchFamily="49" charset="0"/>
              <a:buChar char="o"/>
              <a:defRPr sz="4000" b="0">
                <a:solidFill>
                  <a:schemeClr val="bg1"/>
                </a:solidFill>
              </a:defRPr>
            </a:lvl6pPr>
            <a:lvl7pPr marL="5649913" indent="-719138">
              <a:spcAft>
                <a:spcPts val="600"/>
              </a:spcAft>
              <a:buFont typeface="Wingdings" panose="05000000000000000000" pitchFamily="2" charset="2"/>
              <a:buChar char="§"/>
              <a:defRPr sz="4000" b="0">
                <a:solidFill>
                  <a:schemeClr val="bg1"/>
                </a:solidFill>
              </a:defRPr>
            </a:lvl7pPr>
            <a:lvl8pPr marL="685800" indent="0">
              <a:buFont typeface="Arial" panose="020B0604020202020204" pitchFamily="34" charset="0"/>
              <a:buNone/>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446702017"/>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Author page">
    <p:spTree>
      <p:nvGrpSpPr>
        <p:cNvPr id="1" name=""/>
        <p:cNvGrpSpPr/>
        <p:nvPr/>
      </p:nvGrpSpPr>
      <p:grpSpPr>
        <a:xfrm>
          <a:off x="0" y="0"/>
          <a:ext cx="0" cy="0"/>
          <a:chOff x="0" y="0"/>
          <a:chExt cx="0" cy="0"/>
        </a:xfrm>
      </p:grpSpPr>
      <p:pic>
        <p:nvPicPr>
          <p:cNvPr id="171" name="Image" descr="Image"/>
          <p:cNvPicPr>
            <a:picLocks noChangeAspect="1"/>
          </p:cNvPicPr>
          <p:nvPr/>
        </p:nvPicPr>
        <p:blipFill>
          <a:blip r:embed="rId2"/>
          <a:stretch>
            <a:fillRect/>
          </a:stretch>
        </p:blipFill>
        <p:spPr>
          <a:xfrm rot="14045469">
            <a:off x="13521038" y="11207687"/>
            <a:ext cx="5228797" cy="2801723"/>
          </a:xfrm>
          <a:prstGeom prst="rect">
            <a:avLst/>
          </a:prstGeom>
          <a:ln w="12700">
            <a:miter lim="400000"/>
          </a:ln>
        </p:spPr>
      </p:pic>
      <p:pic>
        <p:nvPicPr>
          <p:cNvPr id="172" name="Image" descr="Image"/>
          <p:cNvPicPr>
            <a:picLocks noChangeAspect="1"/>
          </p:cNvPicPr>
          <p:nvPr/>
        </p:nvPicPr>
        <p:blipFill>
          <a:blip r:embed="rId3"/>
          <a:stretch>
            <a:fillRect/>
          </a:stretch>
        </p:blipFill>
        <p:spPr>
          <a:xfrm rot="20072924">
            <a:off x="19223834" y="4499392"/>
            <a:ext cx="6773049" cy="3629169"/>
          </a:xfrm>
          <a:prstGeom prst="rect">
            <a:avLst/>
          </a:prstGeom>
          <a:ln w="12700">
            <a:miter lim="400000"/>
          </a:ln>
        </p:spPr>
      </p:pic>
      <p:pic>
        <p:nvPicPr>
          <p:cNvPr id="173" name="Image" descr="Image"/>
          <p:cNvPicPr>
            <a:picLocks noChangeAspect="1"/>
          </p:cNvPicPr>
          <p:nvPr/>
        </p:nvPicPr>
        <p:blipFill>
          <a:blip r:embed="rId4"/>
          <a:stretch>
            <a:fillRect/>
          </a:stretch>
        </p:blipFill>
        <p:spPr>
          <a:xfrm>
            <a:off x="12974336" y="1348925"/>
            <a:ext cx="4508016" cy="4507940"/>
          </a:xfrm>
          <a:prstGeom prst="rect">
            <a:avLst/>
          </a:prstGeom>
          <a:ln w="12700">
            <a:miter lim="400000"/>
          </a:ln>
        </p:spPr>
      </p:pic>
      <p:pic>
        <p:nvPicPr>
          <p:cNvPr id="174" name="LH&amp;CP_Logos_Primary logo WO 1.png" descr="LH&amp;CP_Logos_Primary logo WO 1.png"/>
          <p:cNvPicPr>
            <a:picLocks noChangeAspect="1"/>
          </p:cNvPicPr>
          <p:nvPr/>
        </p:nvPicPr>
        <p:blipFill>
          <a:blip r:embed="rId5"/>
          <a:stretch>
            <a:fillRect/>
          </a:stretch>
        </p:blipFill>
        <p:spPr>
          <a:xfrm>
            <a:off x="773439" y="10783423"/>
            <a:ext cx="6104170" cy="2208374"/>
          </a:xfrm>
          <a:prstGeom prst="rect">
            <a:avLst/>
          </a:prstGeom>
          <a:ln w="12700">
            <a:miter lim="400000"/>
          </a:ln>
        </p:spPr>
      </p:pic>
      <p:sp>
        <p:nvSpPr>
          <p:cNvPr id="175" name="Author name"/>
          <p:cNvSpPr txBox="1">
            <a:spLocks noGrp="1"/>
          </p:cNvSpPr>
          <p:nvPr>
            <p:ph type="title" hasCustomPrompt="1"/>
          </p:nvPr>
        </p:nvSpPr>
        <p:spPr>
          <a:xfrm>
            <a:off x="1663695" y="2026872"/>
            <a:ext cx="21971006" cy="4648203"/>
          </a:xfrm>
          <a:prstGeom prst="rect">
            <a:avLst/>
          </a:prstGeom>
        </p:spPr>
        <p:txBody>
          <a:bodyPr/>
          <a:lstStyle/>
          <a:p>
            <a:r>
              <a:t>Author name</a:t>
            </a:r>
          </a:p>
        </p:txBody>
      </p:sp>
      <p:sp>
        <p:nvSpPr>
          <p:cNvPr id="176" name="Body Level One…"/>
          <p:cNvSpPr txBox="1">
            <a:spLocks noGrp="1"/>
          </p:cNvSpPr>
          <p:nvPr>
            <p:ph type="body" sz="quarter" idx="1" hasCustomPrompt="1"/>
          </p:nvPr>
        </p:nvSpPr>
        <p:spPr>
          <a:xfrm>
            <a:off x="1663695" y="7048941"/>
            <a:ext cx="21971001" cy="864192"/>
          </a:xfrm>
          <a:prstGeom prst="rect">
            <a:avLst/>
          </a:prstGeom>
        </p:spPr>
        <p:txBody>
          <a:bodyPr>
            <a:normAutofit/>
          </a:bodyPr>
          <a:lstStyle>
            <a:lvl1pPr>
              <a:defRPr sz="4000" b="0">
                <a:solidFill>
                  <a:srgbClr val="FFFFFF"/>
                </a:solidFill>
                <a:latin typeface="Helvetica Neue Medium"/>
                <a:ea typeface="Helvetica Neue Medium"/>
                <a:cs typeface="Helvetica Neue Medium"/>
                <a:sym typeface="Helvetica Neue Medium"/>
              </a:defRPr>
            </a:lvl1pPr>
            <a:lvl2pPr>
              <a:defRPr sz="4000" b="0">
                <a:solidFill>
                  <a:srgbClr val="FFFFFF"/>
                </a:solidFill>
                <a:latin typeface="Helvetica Neue Medium"/>
                <a:ea typeface="Helvetica Neue Medium"/>
                <a:cs typeface="Helvetica Neue Medium"/>
                <a:sym typeface="Helvetica Neue Medium"/>
              </a:defRPr>
            </a:lvl2pPr>
            <a:lvl3pPr>
              <a:defRPr sz="4000" b="0">
                <a:solidFill>
                  <a:srgbClr val="FFFFFF"/>
                </a:solidFill>
                <a:latin typeface="Helvetica Neue Medium"/>
                <a:ea typeface="Helvetica Neue Medium"/>
                <a:cs typeface="Helvetica Neue Medium"/>
                <a:sym typeface="Helvetica Neue Medium"/>
              </a:defRPr>
            </a:lvl3pPr>
            <a:lvl4pPr>
              <a:defRPr sz="4000" b="0">
                <a:solidFill>
                  <a:srgbClr val="FFFFFF"/>
                </a:solidFill>
                <a:latin typeface="Helvetica Neue Medium"/>
                <a:ea typeface="Helvetica Neue Medium"/>
                <a:cs typeface="Helvetica Neue Medium"/>
                <a:sym typeface="Helvetica Neue Medium"/>
              </a:defRPr>
            </a:lvl4pPr>
            <a:lvl5pPr>
              <a:defRPr sz="4000" b="0">
                <a:solidFill>
                  <a:srgbClr val="FFFFFF"/>
                </a:solidFill>
                <a:latin typeface="Helvetica Neue Medium"/>
                <a:ea typeface="Helvetica Neue Medium"/>
                <a:cs typeface="Helvetica Neue Medium"/>
                <a:sym typeface="Helvetica Neue Medium"/>
              </a:defRPr>
            </a:lvl5pPr>
          </a:lstStyle>
          <a:p>
            <a:r>
              <a:t>Thank you</a:t>
            </a:r>
          </a:p>
          <a:p>
            <a:pPr lvl="1"/>
            <a:endParaRPr/>
          </a:p>
          <a:p>
            <a:pPr lvl="2"/>
            <a:endParaRPr/>
          </a:p>
          <a:p>
            <a:pPr lvl="3"/>
            <a:endParaRPr/>
          </a:p>
          <a:p>
            <a:pPr lvl="4"/>
            <a:endParaRPr/>
          </a:p>
        </p:txBody>
      </p:sp>
      <p:sp>
        <p:nvSpPr>
          <p:cNvPr id="177" name="Slide Number"/>
          <p:cNvSpPr txBox="1">
            <a:spLocks noGrp="1"/>
          </p:cNvSpPr>
          <p:nvPr>
            <p:ph type="sldNum" sz="quarter" idx="2"/>
          </p:nvPr>
        </p:nvSpPr>
        <p:spPr>
          <a:xfrm>
            <a:off x="12001499" y="12337344"/>
            <a:ext cx="2971801" cy="1118255"/>
          </a:xfrm>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Slide - Middleton Park 1">
    <p:bg>
      <p:bgPr>
        <a:solidFill>
          <a:srgbClr val="FFFFFF"/>
        </a:solidFill>
        <a:effectLst/>
      </p:bgPr>
    </p:bg>
    <p:spTree>
      <p:nvGrpSpPr>
        <p:cNvPr id="1" name=""/>
        <p:cNvGrpSpPr/>
        <p:nvPr/>
      </p:nvGrpSpPr>
      <p:grpSpPr>
        <a:xfrm>
          <a:off x="0" y="0"/>
          <a:ext cx="0" cy="0"/>
          <a:chOff x="0" y="0"/>
          <a:chExt cx="0" cy="0"/>
        </a:xfrm>
      </p:grpSpPr>
      <p:pic>
        <p:nvPicPr>
          <p:cNvPr id="29" name="Image" descr="Image"/>
          <p:cNvPicPr>
            <a:picLocks noChangeAspect="1"/>
          </p:cNvPicPr>
          <p:nvPr/>
        </p:nvPicPr>
        <p:blipFill rotWithShape="1">
          <a:blip r:embed="rId2"/>
          <a:srcRect l="9456" r="23485" b="17847"/>
          <a:stretch/>
        </p:blipFill>
        <p:spPr>
          <a:xfrm>
            <a:off x="0" y="7831238"/>
            <a:ext cx="24416669" cy="5902125"/>
          </a:xfrm>
          <a:prstGeom prst="rect">
            <a:avLst/>
          </a:prstGeom>
          <a:ln w="12700">
            <a:miter lim="400000"/>
          </a:ln>
        </p:spPr>
      </p:pic>
      <p:sp>
        <p:nvSpPr>
          <p:cNvPr id="30" name="Body Level One…"/>
          <p:cNvSpPr txBox="1">
            <a:spLocks noGrp="1"/>
          </p:cNvSpPr>
          <p:nvPr>
            <p:ph type="body" sz="quarter" idx="1" hasCustomPrompt="1"/>
          </p:nvPr>
        </p:nvSpPr>
        <p:spPr>
          <a:xfrm>
            <a:off x="1663697" y="7431017"/>
            <a:ext cx="21971004" cy="636980"/>
          </a:xfrm>
          <a:prstGeom prst="rect">
            <a:avLst/>
          </a:prstGeom>
        </p:spPr>
        <p:txBody>
          <a:bodyPr lIns="45718" tIns="45718" rIns="45718" bIns="45718">
            <a:normAutofit/>
          </a:bodyPr>
          <a:lstStyle>
            <a:lvl1pPr>
              <a:defRPr sz="3600">
                <a:solidFill>
                  <a:srgbClr val="1B365D"/>
                </a:solidFill>
              </a:defRPr>
            </a:lvl1pPr>
            <a:lvl2pPr>
              <a:defRPr sz="3600">
                <a:solidFill>
                  <a:srgbClr val="1B365D"/>
                </a:solidFill>
              </a:defRPr>
            </a:lvl2pPr>
            <a:lvl3pPr>
              <a:defRPr sz="3600">
                <a:solidFill>
                  <a:srgbClr val="1B365D"/>
                </a:solidFill>
              </a:defRPr>
            </a:lvl3pPr>
            <a:lvl4pPr>
              <a:defRPr sz="3600">
                <a:solidFill>
                  <a:srgbClr val="1B365D"/>
                </a:solidFill>
              </a:defRPr>
            </a:lvl4pPr>
            <a:lvl5pPr>
              <a:defRPr sz="3600">
                <a:solidFill>
                  <a:srgbClr val="1B365D"/>
                </a:solidFill>
              </a:defRPr>
            </a:lvl5pPr>
          </a:lstStyle>
          <a:p>
            <a:r>
              <a:t>Author and Date</a:t>
            </a:r>
          </a:p>
          <a:p>
            <a:pPr lvl="1"/>
            <a:endParaRPr/>
          </a:p>
          <a:p>
            <a:pPr lvl="2"/>
            <a:endParaRPr/>
          </a:p>
          <a:p>
            <a:pPr lvl="3"/>
            <a:endParaRPr/>
          </a:p>
          <a:p>
            <a:pPr lvl="4"/>
            <a:endParaRPr/>
          </a:p>
        </p:txBody>
      </p:sp>
      <p:sp>
        <p:nvSpPr>
          <p:cNvPr id="31" name="Presentation Title"/>
          <p:cNvSpPr txBox="1">
            <a:spLocks noGrp="1"/>
          </p:cNvSpPr>
          <p:nvPr>
            <p:ph type="title" hasCustomPrompt="1"/>
          </p:nvPr>
        </p:nvSpPr>
        <p:spPr>
          <a:xfrm>
            <a:off x="1663695" y="1281807"/>
            <a:ext cx="21971006" cy="4648202"/>
          </a:xfrm>
          <a:prstGeom prst="rect">
            <a:avLst/>
          </a:prstGeom>
        </p:spPr>
        <p:txBody>
          <a:bodyPr/>
          <a:lstStyle>
            <a:lvl1pPr defTabSz="2438337">
              <a:lnSpc>
                <a:spcPct val="80000"/>
              </a:lnSpc>
              <a:defRPr spc="159">
                <a:solidFill>
                  <a:srgbClr val="3C3C3B"/>
                </a:solidFill>
              </a:defRPr>
            </a:lvl1pPr>
          </a:lstStyle>
          <a:p>
            <a:r>
              <a:t>Presentation Title</a:t>
            </a:r>
          </a:p>
        </p:txBody>
      </p:sp>
      <p:pic>
        <p:nvPicPr>
          <p:cNvPr id="32" name="Image" descr="Image"/>
          <p:cNvPicPr>
            <a:picLocks noChangeAspect="1"/>
          </p:cNvPicPr>
          <p:nvPr/>
        </p:nvPicPr>
        <p:blipFill>
          <a:blip r:embed="rId3"/>
          <a:stretch>
            <a:fillRect/>
          </a:stretch>
        </p:blipFill>
        <p:spPr>
          <a:xfrm>
            <a:off x="20113265" y="12785880"/>
            <a:ext cx="3636071" cy="444704"/>
          </a:xfrm>
          <a:prstGeom prst="rect">
            <a:avLst/>
          </a:prstGeom>
          <a:ln w="12700">
            <a:miter lim="400000"/>
          </a:ln>
        </p:spPr>
      </p:pic>
      <p:pic>
        <p:nvPicPr>
          <p:cNvPr id="33" name="LH&amp;CP_Logos_Primary Logo.png" descr="LH&amp;CP_Logos_Primary Logo.png"/>
          <p:cNvPicPr>
            <a:picLocks noChangeAspect="1"/>
          </p:cNvPicPr>
          <p:nvPr/>
        </p:nvPicPr>
        <p:blipFill>
          <a:blip r:embed="rId4"/>
          <a:stretch>
            <a:fillRect/>
          </a:stretch>
        </p:blipFill>
        <p:spPr>
          <a:xfrm>
            <a:off x="16857039" y="135114"/>
            <a:ext cx="7301436" cy="2641522"/>
          </a:xfrm>
          <a:prstGeom prst="rect">
            <a:avLst/>
          </a:prstGeom>
          <a:ln w="12700">
            <a:miter lim="400000"/>
          </a:ln>
        </p:spPr>
      </p:pic>
      <p:sp>
        <p:nvSpPr>
          <p:cNvPr id="34" name="Text Placeholder 4"/>
          <p:cNvSpPr>
            <a:spLocks noGrp="1"/>
          </p:cNvSpPr>
          <p:nvPr>
            <p:ph type="body" sz="quarter" idx="21" hasCustomPrompt="1"/>
          </p:nvPr>
        </p:nvSpPr>
        <p:spPr>
          <a:xfrm>
            <a:off x="1663695" y="5956129"/>
            <a:ext cx="21971001" cy="864191"/>
          </a:xfrm>
          <a:prstGeom prst="rect">
            <a:avLst/>
          </a:prstGeom>
        </p:spPr>
        <p:txBody>
          <a:bodyPr>
            <a:normAutofit/>
          </a:bodyPr>
          <a:lstStyle>
            <a:lvl1pPr>
              <a:defRPr sz="4000" b="0">
                <a:solidFill>
                  <a:srgbClr val="3C3C3B"/>
                </a:solidFill>
                <a:latin typeface="Helvetica Neue Medium"/>
                <a:ea typeface="Helvetica Neue Medium"/>
                <a:cs typeface="Helvetica Neue Medium"/>
                <a:sym typeface="Helvetica Neue Medium"/>
              </a:defRPr>
            </a:lvl1pPr>
          </a:lstStyle>
          <a:p>
            <a:r>
              <a:t>Subtitle if required</a:t>
            </a:r>
          </a:p>
        </p:txBody>
      </p:sp>
      <p:sp>
        <p:nvSpPr>
          <p:cNvPr id="35" name="Slide Number"/>
          <p:cNvSpPr txBox="1">
            <a:spLocks noGrp="1"/>
          </p:cNvSpPr>
          <p:nvPr>
            <p:ph type="sldNum" sz="quarter" idx="2"/>
          </p:nvPr>
        </p:nvSpPr>
        <p:spPr>
          <a:xfrm>
            <a:off x="12001499" y="12337344"/>
            <a:ext cx="2971801" cy="1118255"/>
          </a:xfrm>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reserve="1">
  <p:cSld name="Title Slide - Middleton Park 2">
    <p:bg>
      <p:bgPr>
        <a:solidFill>
          <a:srgbClr val="FFFFFF"/>
        </a:solidFill>
        <a:effectLst/>
      </p:bgPr>
    </p:bg>
    <p:spTree>
      <p:nvGrpSpPr>
        <p:cNvPr id="1" name=""/>
        <p:cNvGrpSpPr/>
        <p:nvPr/>
      </p:nvGrpSpPr>
      <p:grpSpPr>
        <a:xfrm>
          <a:off x="0" y="0"/>
          <a:ext cx="0" cy="0"/>
          <a:chOff x="0" y="0"/>
          <a:chExt cx="0" cy="0"/>
        </a:xfrm>
      </p:grpSpPr>
      <p:pic>
        <p:nvPicPr>
          <p:cNvPr id="29" name="Image" descr="Image"/>
          <p:cNvPicPr>
            <a:picLocks noChangeAspect="1"/>
          </p:cNvPicPr>
          <p:nvPr/>
        </p:nvPicPr>
        <p:blipFill rotWithShape="1">
          <a:blip r:embed="rId2"/>
          <a:srcRect l="9456" r="23485" b="17847"/>
          <a:stretch/>
        </p:blipFill>
        <p:spPr>
          <a:xfrm>
            <a:off x="0" y="7831238"/>
            <a:ext cx="24416669" cy="5902125"/>
          </a:xfrm>
          <a:prstGeom prst="rect">
            <a:avLst/>
          </a:prstGeom>
          <a:ln w="12700">
            <a:miter lim="400000"/>
          </a:ln>
        </p:spPr>
      </p:pic>
      <p:sp>
        <p:nvSpPr>
          <p:cNvPr id="2" name="Rectangle 1">
            <a:extLst>
              <a:ext uri="{FF2B5EF4-FFF2-40B4-BE49-F238E27FC236}">
                <a16:creationId xmlns:a16="http://schemas.microsoft.com/office/drawing/2014/main" id="{5ABEFCAE-CED6-E04A-86F1-57DE45B8C44F}"/>
              </a:ext>
            </a:extLst>
          </p:cNvPr>
          <p:cNvSpPr/>
          <p:nvPr userDrawn="1"/>
        </p:nvSpPr>
        <p:spPr>
          <a:xfrm>
            <a:off x="-1" y="12434193"/>
            <a:ext cx="24416669" cy="1281807"/>
          </a:xfrm>
          <a:prstGeom prst="rect">
            <a:avLst/>
          </a:prstGeom>
          <a:solidFill>
            <a:srgbClr val="8CBEB9"/>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5E5E5E"/>
              </a:solidFill>
              <a:effectLst/>
              <a:uFillTx/>
              <a:latin typeface="Helvetica Neue Medium"/>
              <a:ea typeface="Helvetica Neue Medium"/>
              <a:cs typeface="Helvetica Neue Medium"/>
              <a:sym typeface="Helvetica Neue Medium"/>
            </a:endParaRPr>
          </a:p>
        </p:txBody>
      </p:sp>
      <p:sp>
        <p:nvSpPr>
          <p:cNvPr id="30" name="Body Level One…"/>
          <p:cNvSpPr txBox="1">
            <a:spLocks noGrp="1"/>
          </p:cNvSpPr>
          <p:nvPr>
            <p:ph type="body" sz="quarter" idx="1" hasCustomPrompt="1"/>
          </p:nvPr>
        </p:nvSpPr>
        <p:spPr>
          <a:xfrm>
            <a:off x="1663697" y="7431017"/>
            <a:ext cx="21971004" cy="636980"/>
          </a:xfrm>
          <a:prstGeom prst="rect">
            <a:avLst/>
          </a:prstGeom>
        </p:spPr>
        <p:txBody>
          <a:bodyPr lIns="45718" tIns="45718" rIns="45718" bIns="45718">
            <a:normAutofit/>
          </a:bodyPr>
          <a:lstStyle>
            <a:lvl1pPr>
              <a:defRPr sz="3600">
                <a:solidFill>
                  <a:srgbClr val="1B365D"/>
                </a:solidFill>
              </a:defRPr>
            </a:lvl1pPr>
            <a:lvl2pPr>
              <a:defRPr sz="3600">
                <a:solidFill>
                  <a:srgbClr val="1B365D"/>
                </a:solidFill>
              </a:defRPr>
            </a:lvl2pPr>
            <a:lvl3pPr>
              <a:defRPr sz="3600">
                <a:solidFill>
                  <a:srgbClr val="1B365D"/>
                </a:solidFill>
              </a:defRPr>
            </a:lvl3pPr>
            <a:lvl4pPr>
              <a:defRPr sz="3600">
                <a:solidFill>
                  <a:srgbClr val="1B365D"/>
                </a:solidFill>
              </a:defRPr>
            </a:lvl4pPr>
            <a:lvl5pPr>
              <a:defRPr sz="3600">
                <a:solidFill>
                  <a:srgbClr val="1B365D"/>
                </a:solidFill>
              </a:defRPr>
            </a:lvl5pPr>
          </a:lstStyle>
          <a:p>
            <a:r>
              <a:t>Author and Date</a:t>
            </a:r>
          </a:p>
          <a:p>
            <a:pPr lvl="1"/>
            <a:endParaRPr/>
          </a:p>
          <a:p>
            <a:pPr lvl="2"/>
            <a:endParaRPr/>
          </a:p>
          <a:p>
            <a:pPr lvl="3"/>
            <a:endParaRPr/>
          </a:p>
          <a:p>
            <a:pPr lvl="4"/>
            <a:endParaRPr/>
          </a:p>
        </p:txBody>
      </p:sp>
      <p:sp>
        <p:nvSpPr>
          <p:cNvPr id="31" name="Presentation Title"/>
          <p:cNvSpPr txBox="1">
            <a:spLocks noGrp="1"/>
          </p:cNvSpPr>
          <p:nvPr>
            <p:ph type="title" hasCustomPrompt="1"/>
          </p:nvPr>
        </p:nvSpPr>
        <p:spPr>
          <a:xfrm>
            <a:off x="1663695" y="1281807"/>
            <a:ext cx="21971006" cy="4648202"/>
          </a:xfrm>
          <a:prstGeom prst="rect">
            <a:avLst/>
          </a:prstGeom>
        </p:spPr>
        <p:txBody>
          <a:bodyPr/>
          <a:lstStyle>
            <a:lvl1pPr defTabSz="2438337">
              <a:lnSpc>
                <a:spcPct val="80000"/>
              </a:lnSpc>
              <a:defRPr spc="159">
                <a:solidFill>
                  <a:srgbClr val="3C3C3B"/>
                </a:solidFill>
              </a:defRPr>
            </a:lvl1pPr>
          </a:lstStyle>
          <a:p>
            <a:r>
              <a:t>Presentation Title</a:t>
            </a:r>
          </a:p>
        </p:txBody>
      </p:sp>
      <p:pic>
        <p:nvPicPr>
          <p:cNvPr id="33" name="LH&amp;CP_Logos_Primary Logo.png" descr="LH&amp;CP_Logos_Primary Logo.png"/>
          <p:cNvPicPr>
            <a:picLocks noChangeAspect="1"/>
          </p:cNvPicPr>
          <p:nvPr/>
        </p:nvPicPr>
        <p:blipFill>
          <a:blip r:embed="rId3"/>
          <a:stretch>
            <a:fillRect/>
          </a:stretch>
        </p:blipFill>
        <p:spPr>
          <a:xfrm>
            <a:off x="16857039" y="135114"/>
            <a:ext cx="7301436" cy="2641522"/>
          </a:xfrm>
          <a:prstGeom prst="rect">
            <a:avLst/>
          </a:prstGeom>
          <a:ln w="12700">
            <a:miter lim="400000"/>
          </a:ln>
        </p:spPr>
      </p:pic>
      <p:sp>
        <p:nvSpPr>
          <p:cNvPr id="34" name="Text Placeholder 4"/>
          <p:cNvSpPr>
            <a:spLocks noGrp="1"/>
          </p:cNvSpPr>
          <p:nvPr>
            <p:ph type="body" sz="quarter" idx="21" hasCustomPrompt="1"/>
          </p:nvPr>
        </p:nvSpPr>
        <p:spPr>
          <a:xfrm>
            <a:off x="1663695" y="5956129"/>
            <a:ext cx="21971001" cy="864191"/>
          </a:xfrm>
          <a:prstGeom prst="rect">
            <a:avLst/>
          </a:prstGeom>
        </p:spPr>
        <p:txBody>
          <a:bodyPr>
            <a:normAutofit/>
          </a:bodyPr>
          <a:lstStyle>
            <a:lvl1pPr>
              <a:defRPr sz="4000" b="0">
                <a:solidFill>
                  <a:srgbClr val="3C3C3B"/>
                </a:solidFill>
                <a:latin typeface="Helvetica Neue Medium"/>
                <a:ea typeface="Helvetica Neue Medium"/>
                <a:cs typeface="Helvetica Neue Medium"/>
                <a:sym typeface="Helvetica Neue Medium"/>
              </a:defRPr>
            </a:lvl1pPr>
          </a:lstStyle>
          <a:p>
            <a:r>
              <a:t>Subtitle if required</a:t>
            </a:r>
          </a:p>
        </p:txBody>
      </p:sp>
      <p:sp>
        <p:nvSpPr>
          <p:cNvPr id="35" name="Slide Number"/>
          <p:cNvSpPr txBox="1">
            <a:spLocks noGrp="1"/>
          </p:cNvSpPr>
          <p:nvPr>
            <p:ph type="sldNum" sz="quarter" idx="2"/>
          </p:nvPr>
        </p:nvSpPr>
        <p:spPr>
          <a:xfrm>
            <a:off x="12001499" y="12337344"/>
            <a:ext cx="2971801" cy="1118255"/>
          </a:xfrm>
          <a:prstGeom prst="rect">
            <a:avLst/>
          </a:prstGeom>
        </p:spPr>
        <p:txBody>
          <a:bodyPr/>
          <a:lstStyle/>
          <a:p>
            <a:fld id="{86CB4B4D-7CA3-9044-876B-883B54F8677D}" type="slidenum">
              <a:t>‹#›</a:t>
            </a:fld>
            <a:endParaRPr dirty="0"/>
          </a:p>
        </p:txBody>
      </p:sp>
      <p:pic>
        <p:nvPicPr>
          <p:cNvPr id="9" name="Picture 8">
            <a:extLst>
              <a:ext uri="{FF2B5EF4-FFF2-40B4-BE49-F238E27FC236}">
                <a16:creationId xmlns:a16="http://schemas.microsoft.com/office/drawing/2014/main" id="{88F901E0-C1A8-4148-830D-31FE69A02855}"/>
              </a:ext>
            </a:extLst>
          </p:cNvPr>
          <p:cNvPicPr>
            <a:picLocks noChangeAspect="1"/>
          </p:cNvPicPr>
          <p:nvPr userDrawn="1"/>
        </p:nvPicPr>
        <p:blipFill>
          <a:blip r:embed="rId4"/>
          <a:stretch>
            <a:fillRect/>
          </a:stretch>
        </p:blipFill>
        <p:spPr>
          <a:xfrm>
            <a:off x="20067484" y="12767760"/>
            <a:ext cx="3727633" cy="476391"/>
          </a:xfrm>
          <a:prstGeom prst="rect">
            <a:avLst/>
          </a:prstGeom>
        </p:spPr>
      </p:pic>
    </p:spTree>
    <p:extLst>
      <p:ext uri="{BB962C8B-B14F-4D97-AF65-F5344CB8AC3E}">
        <p14:creationId xmlns:p14="http://schemas.microsoft.com/office/powerpoint/2010/main" val="1978059977"/>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with shapes">
    <p:bg>
      <p:bgPr>
        <a:solidFill>
          <a:srgbClr val="1B365D">
            <a:alpha val="0"/>
          </a:srgbClr>
        </a:solidFill>
        <a:effectLst/>
      </p:bgPr>
    </p:bg>
    <p:spTree>
      <p:nvGrpSpPr>
        <p:cNvPr id="1" name=""/>
        <p:cNvGrpSpPr/>
        <p:nvPr/>
      </p:nvGrpSpPr>
      <p:grpSpPr>
        <a:xfrm>
          <a:off x="0" y="0"/>
          <a:ext cx="0" cy="0"/>
          <a:chOff x="0" y="0"/>
          <a:chExt cx="0" cy="0"/>
        </a:xfrm>
      </p:grpSpPr>
      <p:sp>
        <p:nvSpPr>
          <p:cNvPr id="72" name="Slide Number"/>
          <p:cNvSpPr txBox="1">
            <a:spLocks noGrp="1"/>
          </p:cNvSpPr>
          <p:nvPr>
            <p:ph type="sldNum" sz="quarter" idx="2"/>
          </p:nvPr>
        </p:nvSpPr>
        <p:spPr>
          <a:xfrm>
            <a:off x="12001499" y="12337344"/>
            <a:ext cx="2971801" cy="1118255"/>
          </a:xfrm>
          <a:prstGeom prst="rect">
            <a:avLst/>
          </a:prstGeom>
        </p:spPr>
        <p:txBody>
          <a:bodyPr/>
          <a:lstStyle/>
          <a:p>
            <a:fld id="{86CB4B4D-7CA3-9044-876B-883B54F8677D}" type="slidenum">
              <a:t>‹#›</a:t>
            </a:fld>
            <a:endParaRPr dirty="0"/>
          </a:p>
        </p:txBody>
      </p:sp>
      <p:pic>
        <p:nvPicPr>
          <p:cNvPr id="8" name="LH&amp;CP_Logos_Primary Logo.png" descr="LH&amp;CP_Logos_Primary Logo.png">
            <a:extLst>
              <a:ext uri="{FF2B5EF4-FFF2-40B4-BE49-F238E27FC236}">
                <a16:creationId xmlns:a16="http://schemas.microsoft.com/office/drawing/2014/main" id="{7EE90D68-108F-BB4F-8931-CD1B19E6DF33}"/>
              </a:ext>
            </a:extLst>
          </p:cNvPr>
          <p:cNvPicPr>
            <a:picLocks noChangeAspect="1"/>
          </p:cNvPicPr>
          <p:nvPr userDrawn="1"/>
        </p:nvPicPr>
        <p:blipFill>
          <a:blip r:embed="rId2"/>
          <a:stretch>
            <a:fillRect/>
          </a:stretch>
        </p:blipFill>
        <p:spPr>
          <a:xfrm>
            <a:off x="16857039" y="135114"/>
            <a:ext cx="7301436" cy="2641522"/>
          </a:xfrm>
          <a:prstGeom prst="rect">
            <a:avLst/>
          </a:prstGeom>
          <a:ln w="12700">
            <a:miter lim="400000"/>
          </a:ln>
        </p:spPr>
      </p:pic>
      <p:sp>
        <p:nvSpPr>
          <p:cNvPr id="12" name="Body Level One…">
            <a:extLst>
              <a:ext uri="{FF2B5EF4-FFF2-40B4-BE49-F238E27FC236}">
                <a16:creationId xmlns:a16="http://schemas.microsoft.com/office/drawing/2014/main" id="{A37F964E-1ED3-5648-8C94-3C452D721191}"/>
              </a:ext>
            </a:extLst>
          </p:cNvPr>
          <p:cNvSpPr txBox="1">
            <a:spLocks noGrp="1"/>
          </p:cNvSpPr>
          <p:nvPr>
            <p:ph type="body" sz="quarter" idx="1" hasCustomPrompt="1"/>
          </p:nvPr>
        </p:nvSpPr>
        <p:spPr>
          <a:xfrm>
            <a:off x="1663697" y="7431017"/>
            <a:ext cx="21971004" cy="636980"/>
          </a:xfrm>
          <a:prstGeom prst="rect">
            <a:avLst/>
          </a:prstGeom>
        </p:spPr>
        <p:txBody>
          <a:bodyPr lIns="45718" tIns="45718" rIns="45718" bIns="45718">
            <a:normAutofit/>
          </a:bodyPr>
          <a:lstStyle>
            <a:lvl1pPr>
              <a:defRPr sz="3600">
                <a:solidFill>
                  <a:srgbClr val="1B365D"/>
                </a:solidFill>
              </a:defRPr>
            </a:lvl1pPr>
            <a:lvl2pPr>
              <a:defRPr sz="3600">
                <a:solidFill>
                  <a:srgbClr val="1B365D"/>
                </a:solidFill>
              </a:defRPr>
            </a:lvl2pPr>
            <a:lvl3pPr>
              <a:defRPr sz="3600">
                <a:solidFill>
                  <a:srgbClr val="1B365D"/>
                </a:solidFill>
              </a:defRPr>
            </a:lvl3pPr>
            <a:lvl4pPr>
              <a:defRPr sz="3600">
                <a:solidFill>
                  <a:srgbClr val="1B365D"/>
                </a:solidFill>
              </a:defRPr>
            </a:lvl4pPr>
            <a:lvl5pPr>
              <a:defRPr sz="3600">
                <a:solidFill>
                  <a:srgbClr val="1B365D"/>
                </a:solidFill>
              </a:defRPr>
            </a:lvl5pPr>
          </a:lstStyle>
          <a:p>
            <a:r>
              <a:rPr dirty="0"/>
              <a:t>Author and Date</a:t>
            </a:r>
          </a:p>
          <a:p>
            <a:pPr lvl="1"/>
            <a:endParaRPr dirty="0"/>
          </a:p>
          <a:p>
            <a:pPr lvl="2"/>
            <a:endParaRPr dirty="0"/>
          </a:p>
          <a:p>
            <a:pPr lvl="3"/>
            <a:endParaRPr dirty="0"/>
          </a:p>
          <a:p>
            <a:pPr lvl="4"/>
            <a:endParaRPr dirty="0"/>
          </a:p>
        </p:txBody>
      </p:sp>
      <p:sp>
        <p:nvSpPr>
          <p:cNvPr id="13" name="Presentation Title">
            <a:extLst>
              <a:ext uri="{FF2B5EF4-FFF2-40B4-BE49-F238E27FC236}">
                <a16:creationId xmlns:a16="http://schemas.microsoft.com/office/drawing/2014/main" id="{FC25B1DE-91E5-5440-A272-8B4AD87E0938}"/>
              </a:ext>
            </a:extLst>
          </p:cNvPr>
          <p:cNvSpPr txBox="1">
            <a:spLocks noGrp="1"/>
          </p:cNvSpPr>
          <p:nvPr>
            <p:ph type="title" hasCustomPrompt="1"/>
          </p:nvPr>
        </p:nvSpPr>
        <p:spPr>
          <a:xfrm>
            <a:off x="1663695" y="1281807"/>
            <a:ext cx="21971006" cy="4648202"/>
          </a:xfrm>
          <a:prstGeom prst="rect">
            <a:avLst/>
          </a:prstGeom>
        </p:spPr>
        <p:txBody>
          <a:bodyPr/>
          <a:lstStyle>
            <a:lvl1pPr defTabSz="2438337">
              <a:lnSpc>
                <a:spcPct val="80000"/>
              </a:lnSpc>
              <a:defRPr spc="159">
                <a:solidFill>
                  <a:srgbClr val="3C3C3B"/>
                </a:solidFill>
              </a:defRPr>
            </a:lvl1pPr>
          </a:lstStyle>
          <a:p>
            <a:r>
              <a:rPr dirty="0"/>
              <a:t>Presentation Title</a:t>
            </a:r>
          </a:p>
        </p:txBody>
      </p:sp>
      <p:sp>
        <p:nvSpPr>
          <p:cNvPr id="14" name="Text Placeholder 4">
            <a:extLst>
              <a:ext uri="{FF2B5EF4-FFF2-40B4-BE49-F238E27FC236}">
                <a16:creationId xmlns:a16="http://schemas.microsoft.com/office/drawing/2014/main" id="{DE6B4313-B117-BD4A-8E92-C1E121BAC439}"/>
              </a:ext>
            </a:extLst>
          </p:cNvPr>
          <p:cNvSpPr>
            <a:spLocks noGrp="1"/>
          </p:cNvSpPr>
          <p:nvPr>
            <p:ph type="body" sz="quarter" idx="21" hasCustomPrompt="1"/>
          </p:nvPr>
        </p:nvSpPr>
        <p:spPr>
          <a:xfrm>
            <a:off x="1663695" y="5956129"/>
            <a:ext cx="21971001" cy="864191"/>
          </a:xfrm>
          <a:prstGeom prst="rect">
            <a:avLst/>
          </a:prstGeom>
        </p:spPr>
        <p:txBody>
          <a:bodyPr>
            <a:normAutofit/>
          </a:bodyPr>
          <a:lstStyle>
            <a:lvl1pPr>
              <a:defRPr sz="4000" b="0">
                <a:solidFill>
                  <a:srgbClr val="3C3C3B"/>
                </a:solidFill>
                <a:latin typeface="Helvetica Neue Medium"/>
                <a:ea typeface="Helvetica Neue Medium"/>
                <a:cs typeface="Helvetica Neue Medium"/>
                <a:sym typeface="Helvetica Neue Medium"/>
              </a:defRPr>
            </a:lvl1pPr>
          </a:lstStyle>
          <a:p>
            <a:r>
              <a:t>Subtitle if required</a:t>
            </a:r>
          </a:p>
        </p:txBody>
      </p:sp>
      <p:pic>
        <p:nvPicPr>
          <p:cNvPr id="15" name="Image" descr="Image">
            <a:extLst>
              <a:ext uri="{FF2B5EF4-FFF2-40B4-BE49-F238E27FC236}">
                <a16:creationId xmlns:a16="http://schemas.microsoft.com/office/drawing/2014/main" id="{7DA905AF-6A28-E24D-9BB1-9EBA04CE2C72}"/>
              </a:ext>
            </a:extLst>
          </p:cNvPr>
          <p:cNvPicPr>
            <a:picLocks noChangeAspect="1"/>
          </p:cNvPicPr>
          <p:nvPr userDrawn="1"/>
        </p:nvPicPr>
        <p:blipFill>
          <a:blip r:embed="rId3"/>
          <a:stretch>
            <a:fillRect/>
          </a:stretch>
        </p:blipFill>
        <p:spPr>
          <a:xfrm>
            <a:off x="20067485" y="12763800"/>
            <a:ext cx="3727632" cy="488863"/>
          </a:xfrm>
          <a:prstGeom prst="rect">
            <a:avLst/>
          </a:prstGeom>
          <a:ln w="12700">
            <a:miter lim="400000"/>
          </a:ln>
        </p:spPr>
      </p:pic>
      <p:pic>
        <p:nvPicPr>
          <p:cNvPr id="9" name="Image" descr="Image">
            <a:extLst>
              <a:ext uri="{FF2B5EF4-FFF2-40B4-BE49-F238E27FC236}">
                <a16:creationId xmlns:a16="http://schemas.microsoft.com/office/drawing/2014/main" id="{93E2BB34-58C8-6542-88D0-3D0AEF1107EC}"/>
              </a:ext>
            </a:extLst>
          </p:cNvPr>
          <p:cNvPicPr>
            <a:picLocks noChangeAspect="1"/>
          </p:cNvPicPr>
          <p:nvPr userDrawn="1"/>
        </p:nvPicPr>
        <p:blipFill>
          <a:blip r:embed="rId4"/>
          <a:stretch>
            <a:fillRect/>
          </a:stretch>
        </p:blipFill>
        <p:spPr>
          <a:xfrm rot="19281127">
            <a:off x="8365514" y="4935"/>
            <a:ext cx="4216203" cy="2259148"/>
          </a:xfrm>
          <a:prstGeom prst="rect">
            <a:avLst/>
          </a:prstGeom>
          <a:ln w="12700">
            <a:miter lim="400000"/>
          </a:ln>
        </p:spPr>
      </p:pic>
      <p:pic>
        <p:nvPicPr>
          <p:cNvPr id="10" name="Image" descr="Image">
            <a:extLst>
              <a:ext uri="{FF2B5EF4-FFF2-40B4-BE49-F238E27FC236}">
                <a16:creationId xmlns:a16="http://schemas.microsoft.com/office/drawing/2014/main" id="{3428A6E4-7215-4C4E-BCF9-B56464F2C760}"/>
              </a:ext>
            </a:extLst>
          </p:cNvPr>
          <p:cNvPicPr>
            <a:picLocks noChangeAspect="1"/>
          </p:cNvPicPr>
          <p:nvPr userDrawn="1"/>
        </p:nvPicPr>
        <p:blipFill>
          <a:blip r:embed="rId5"/>
          <a:stretch>
            <a:fillRect/>
          </a:stretch>
        </p:blipFill>
        <p:spPr>
          <a:xfrm rot="5603342">
            <a:off x="15221767" y="9619808"/>
            <a:ext cx="3454030" cy="4152292"/>
          </a:xfrm>
          <a:prstGeom prst="rect">
            <a:avLst/>
          </a:prstGeom>
          <a:ln w="12700">
            <a:miter lim="400000"/>
          </a:ln>
        </p:spPr>
      </p:pic>
      <p:pic>
        <p:nvPicPr>
          <p:cNvPr id="11" name="Image" descr="Image">
            <a:extLst>
              <a:ext uri="{FF2B5EF4-FFF2-40B4-BE49-F238E27FC236}">
                <a16:creationId xmlns:a16="http://schemas.microsoft.com/office/drawing/2014/main" id="{D333D9D1-6847-C646-9B64-FA8E30481B7E}"/>
              </a:ext>
            </a:extLst>
          </p:cNvPr>
          <p:cNvPicPr>
            <a:picLocks noChangeAspect="1"/>
          </p:cNvPicPr>
          <p:nvPr userDrawn="1"/>
        </p:nvPicPr>
        <p:blipFill>
          <a:blip r:embed="rId6"/>
          <a:stretch>
            <a:fillRect/>
          </a:stretch>
        </p:blipFill>
        <p:spPr>
          <a:xfrm>
            <a:off x="21204972" y="4413753"/>
            <a:ext cx="4152346" cy="4152292"/>
          </a:xfrm>
          <a:prstGeom prst="rect">
            <a:avLst/>
          </a:prstGeom>
          <a:ln w="12700">
            <a:miter lim="400000"/>
          </a:ln>
        </p:spPr>
      </p:pic>
      <p:pic>
        <p:nvPicPr>
          <p:cNvPr id="16" name="Image" descr="Image">
            <a:extLst>
              <a:ext uri="{FF2B5EF4-FFF2-40B4-BE49-F238E27FC236}">
                <a16:creationId xmlns:a16="http://schemas.microsoft.com/office/drawing/2014/main" id="{F7FE3A73-4A78-BE44-B94A-20C639FF45F9}"/>
              </a:ext>
            </a:extLst>
          </p:cNvPr>
          <p:cNvPicPr>
            <a:picLocks noChangeAspect="1"/>
          </p:cNvPicPr>
          <p:nvPr userDrawn="1"/>
        </p:nvPicPr>
        <p:blipFill>
          <a:blip r:embed="rId7"/>
          <a:stretch>
            <a:fillRect/>
          </a:stretch>
        </p:blipFill>
        <p:spPr>
          <a:xfrm rot="3133949">
            <a:off x="1477640" y="11620859"/>
            <a:ext cx="4484137" cy="2402713"/>
          </a:xfrm>
          <a:prstGeom prst="rect">
            <a:avLst/>
          </a:prstGeom>
          <a:ln w="12700">
            <a:miter lim="400000"/>
          </a:ln>
        </p:spPr>
      </p:pic>
    </p:spTree>
    <p:extLst>
      <p:ext uri="{BB962C8B-B14F-4D97-AF65-F5344CB8AC3E}">
        <p14:creationId xmlns:p14="http://schemas.microsoft.com/office/powerpoint/2010/main" val="1598489484"/>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py page">
    <p:bg>
      <p:bgPr>
        <a:solidFill>
          <a:srgbClr val="FFFFFF"/>
        </a:solidFill>
        <a:effectLst/>
      </p:bgPr>
    </p:bg>
    <p:spTree>
      <p:nvGrpSpPr>
        <p:cNvPr id="1" name=""/>
        <p:cNvGrpSpPr/>
        <p:nvPr/>
      </p:nvGrpSpPr>
      <p:grpSpPr>
        <a:xfrm>
          <a:off x="0" y="0"/>
          <a:ext cx="0" cy="0"/>
          <a:chOff x="0" y="0"/>
          <a:chExt cx="0" cy="0"/>
        </a:xfrm>
      </p:grpSpPr>
      <p:sp>
        <p:nvSpPr>
          <p:cNvPr id="138" name="Body Level One…"/>
          <p:cNvSpPr txBox="1">
            <a:spLocks noGrp="1"/>
          </p:cNvSpPr>
          <p:nvPr>
            <p:ph type="body" sz="quarter" idx="1" hasCustomPrompt="1"/>
          </p:nvPr>
        </p:nvSpPr>
        <p:spPr>
          <a:xfrm>
            <a:off x="1201340" y="11859862"/>
            <a:ext cx="21823761" cy="636980"/>
          </a:xfrm>
          <a:prstGeom prst="rect">
            <a:avLst/>
          </a:prstGeom>
        </p:spPr>
        <p:txBody>
          <a:bodyPr lIns="45718" tIns="45718" rIns="45718" bIns="45718">
            <a:normAutofit/>
          </a:bodyPr>
          <a:lstStyle>
            <a:lvl1pPr>
              <a:defRPr sz="3600">
                <a:solidFill>
                  <a:srgbClr val="FFFFFF"/>
                </a:solidFill>
              </a:defRPr>
            </a:lvl1pPr>
            <a:lvl2pPr>
              <a:defRPr sz="3600">
                <a:solidFill>
                  <a:srgbClr val="FFFFFF"/>
                </a:solidFill>
              </a:defRPr>
            </a:lvl2pPr>
            <a:lvl3pPr>
              <a:defRPr sz="3600">
                <a:solidFill>
                  <a:srgbClr val="FFFFFF"/>
                </a:solidFill>
              </a:defRPr>
            </a:lvl3pPr>
            <a:lvl4pPr>
              <a:defRPr sz="3600">
                <a:solidFill>
                  <a:srgbClr val="FFFFFF"/>
                </a:solidFill>
              </a:defRPr>
            </a:lvl4pPr>
            <a:lvl5pPr>
              <a:defRPr sz="3600">
                <a:solidFill>
                  <a:srgbClr val="FFFFFF"/>
                </a:solidFill>
              </a:defRPr>
            </a:lvl5pPr>
          </a:lstStyle>
          <a:p>
            <a:r>
              <a:t>Author and Date</a:t>
            </a:r>
          </a:p>
          <a:p>
            <a:pPr lvl="1"/>
            <a:endParaRPr/>
          </a:p>
          <a:p>
            <a:pPr lvl="2"/>
            <a:endParaRPr/>
          </a:p>
          <a:p>
            <a:pPr lvl="3"/>
            <a:endParaRPr/>
          </a:p>
          <a:p>
            <a:pPr lvl="4"/>
            <a:endParaRPr/>
          </a:p>
        </p:txBody>
      </p:sp>
      <p:sp>
        <p:nvSpPr>
          <p:cNvPr id="139" name="Line"/>
          <p:cNvSpPr/>
          <p:nvPr/>
        </p:nvSpPr>
        <p:spPr>
          <a:xfrm>
            <a:off x="1002900" y="2270918"/>
            <a:ext cx="22378200" cy="1"/>
          </a:xfrm>
          <a:prstGeom prst="line">
            <a:avLst/>
          </a:prstGeom>
          <a:ln w="25400">
            <a:solidFill>
              <a:srgbClr val="1B365D"/>
            </a:solidFill>
            <a:miter lim="400000"/>
          </a:ln>
        </p:spPr>
        <p:txBody>
          <a:bodyPr lIns="45718" tIns="45718" rIns="45718" bIns="45718"/>
          <a:lstStyle/>
          <a:p>
            <a:endParaRPr dirty="0"/>
          </a:p>
        </p:txBody>
      </p:sp>
      <p:sp>
        <p:nvSpPr>
          <p:cNvPr id="141" name="Slide Title"/>
          <p:cNvSpPr txBox="1">
            <a:spLocks noGrp="1"/>
          </p:cNvSpPr>
          <p:nvPr>
            <p:ph type="title" hasCustomPrompt="1"/>
          </p:nvPr>
        </p:nvSpPr>
        <p:spPr>
          <a:xfrm>
            <a:off x="1054096" y="830857"/>
            <a:ext cx="21971005" cy="1234680"/>
          </a:xfrm>
          <a:prstGeom prst="rect">
            <a:avLst/>
          </a:prstGeom>
        </p:spPr>
        <p:txBody>
          <a:bodyPr anchor="t"/>
          <a:lstStyle>
            <a:lvl1pPr defTabSz="2438337">
              <a:lnSpc>
                <a:spcPct val="80000"/>
              </a:lnSpc>
              <a:defRPr sz="6500" spc="130">
                <a:solidFill>
                  <a:srgbClr val="1B365D"/>
                </a:solidFill>
              </a:defRPr>
            </a:lvl1pPr>
          </a:lstStyle>
          <a:p>
            <a:r>
              <a:t>Slide Title</a:t>
            </a:r>
          </a:p>
        </p:txBody>
      </p:sp>
      <p:pic>
        <p:nvPicPr>
          <p:cNvPr id="142" name="LH&amp;CP_Logos_Primary Logo.png" descr="LH&amp;CP_Logos_Primary Logo.png"/>
          <p:cNvPicPr>
            <a:picLocks noChangeAspect="1"/>
          </p:cNvPicPr>
          <p:nvPr/>
        </p:nvPicPr>
        <p:blipFill>
          <a:blip r:embed="rId2"/>
          <a:stretch>
            <a:fillRect/>
          </a:stretch>
        </p:blipFill>
        <p:spPr>
          <a:xfrm>
            <a:off x="19217997" y="592270"/>
            <a:ext cx="4264573" cy="1542842"/>
          </a:xfrm>
          <a:prstGeom prst="rect">
            <a:avLst/>
          </a:prstGeom>
          <a:ln w="12700">
            <a:miter lim="400000"/>
          </a:ln>
        </p:spPr>
      </p:pic>
      <p:sp>
        <p:nvSpPr>
          <p:cNvPr id="143" name="Slide Number"/>
          <p:cNvSpPr txBox="1">
            <a:spLocks noGrp="1"/>
          </p:cNvSpPr>
          <p:nvPr>
            <p:ph type="sldNum" sz="quarter" idx="2"/>
          </p:nvPr>
        </p:nvSpPr>
        <p:spPr>
          <a:xfrm>
            <a:off x="12001499" y="12337344"/>
            <a:ext cx="2971801" cy="1118255"/>
          </a:xfrm>
          <a:prstGeom prst="rect">
            <a:avLst/>
          </a:prstGeom>
        </p:spPr>
        <p:txBody>
          <a:bodyPr/>
          <a:lstStyle/>
          <a:p>
            <a:fld id="{86CB4B4D-7CA3-9044-876B-883B54F8677D}" type="slidenum">
              <a:t>‹#›</a:t>
            </a:fld>
            <a:endParaRPr dirty="0"/>
          </a:p>
        </p:txBody>
      </p:sp>
      <p:sp>
        <p:nvSpPr>
          <p:cNvPr id="3" name="Text Placeholder 2">
            <a:extLst>
              <a:ext uri="{FF2B5EF4-FFF2-40B4-BE49-F238E27FC236}">
                <a16:creationId xmlns:a16="http://schemas.microsoft.com/office/drawing/2014/main" id="{9E75FB2F-CEA5-42F6-ADFD-1167BE19E737}"/>
              </a:ext>
            </a:extLst>
          </p:cNvPr>
          <p:cNvSpPr>
            <a:spLocks noGrp="1"/>
          </p:cNvSpPr>
          <p:nvPr>
            <p:ph type="body" sz="quarter" idx="10"/>
          </p:nvPr>
        </p:nvSpPr>
        <p:spPr>
          <a:xfrm>
            <a:off x="1201738" y="3036888"/>
            <a:ext cx="21823362" cy="8239125"/>
          </a:xfrm>
          <a:prstGeom prst="rect">
            <a:avLst/>
          </a:prstGeom>
        </p:spPr>
        <p:txBody>
          <a:bodyPr/>
          <a:lstStyle>
            <a:lvl1pPr marL="571500" indent="-571500">
              <a:spcAft>
                <a:spcPts val="600"/>
              </a:spcAft>
              <a:buFont typeface="Arial" panose="020B0604020202020204" pitchFamily="34" charset="0"/>
              <a:buChar char="•"/>
              <a:defRPr sz="4000" b="0" i="0"/>
            </a:lvl1pPr>
            <a:lvl2pPr marL="685800" indent="-685800">
              <a:buFont typeface="Arial" panose="020B0604020202020204" pitchFamily="34" charset="0"/>
              <a:buChar char="•"/>
              <a:defRPr sz="4000" b="0" i="0"/>
            </a:lvl2pPr>
            <a:lvl3pPr marL="2155825" indent="-685800">
              <a:spcAft>
                <a:spcPts val="600"/>
              </a:spcAft>
              <a:buFont typeface="Courier New" panose="02070309020205020404" pitchFamily="49" charset="0"/>
              <a:buChar char="o"/>
              <a:defRPr sz="4000" b="0" i="0"/>
            </a:lvl3pPr>
            <a:lvl4pPr marL="3233738" indent="-817563">
              <a:spcAft>
                <a:spcPts val="600"/>
              </a:spcAft>
              <a:buFont typeface="Wingdings" panose="05000000000000000000" pitchFamily="2" charset="2"/>
              <a:buChar char="§"/>
              <a:tabLst>
                <a:tab pos="1698625" algn="l"/>
              </a:tabLst>
              <a:defRPr sz="4000" b="0" i="0"/>
            </a:lvl4pPr>
            <a:lvl5pPr marL="4081463" indent="-685800">
              <a:spcAft>
                <a:spcPts val="600"/>
              </a:spcAft>
              <a:buFont typeface="Arial" panose="020B0604020202020204" pitchFamily="34" charset="0"/>
              <a:buChar char="•"/>
              <a:defRPr sz="4000" b="0" i="0"/>
            </a:lvl5pPr>
            <a:lvl6pPr marL="4930775" indent="-815975">
              <a:spcAft>
                <a:spcPts val="600"/>
              </a:spcAft>
              <a:buFont typeface="Courier New" panose="02070309020205020404" pitchFamily="49" charset="0"/>
              <a:buChar char="o"/>
              <a:defRPr sz="4000" b="0"/>
            </a:lvl6pPr>
            <a:lvl7pPr marL="5649913" indent="-719138">
              <a:spcAft>
                <a:spcPts val="600"/>
              </a:spcAft>
              <a:buFont typeface="Wingdings" panose="05000000000000000000" pitchFamily="2" charset="2"/>
              <a:buChar char="§"/>
              <a:defRPr sz="4000" b="0"/>
            </a:lvl7pPr>
            <a:lvl8pPr marL="685800" indent="0">
              <a:buFont typeface="Arial" panose="020B0604020202020204" pitchFamily="34" charset="0"/>
              <a:buNone/>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86800061"/>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py page - blank">
    <p:bg>
      <p:bgPr>
        <a:solidFill>
          <a:srgbClr val="FFFFFF"/>
        </a:solidFill>
        <a:effectLst/>
      </p:bgPr>
    </p:bg>
    <p:spTree>
      <p:nvGrpSpPr>
        <p:cNvPr id="1" name=""/>
        <p:cNvGrpSpPr/>
        <p:nvPr/>
      </p:nvGrpSpPr>
      <p:grpSpPr>
        <a:xfrm>
          <a:off x="0" y="0"/>
          <a:ext cx="0" cy="0"/>
          <a:chOff x="0" y="0"/>
          <a:chExt cx="0" cy="0"/>
        </a:xfrm>
      </p:grpSpPr>
      <p:sp>
        <p:nvSpPr>
          <p:cNvPr id="139" name="Line"/>
          <p:cNvSpPr/>
          <p:nvPr/>
        </p:nvSpPr>
        <p:spPr>
          <a:xfrm>
            <a:off x="1002900" y="2270918"/>
            <a:ext cx="22378200" cy="1"/>
          </a:xfrm>
          <a:prstGeom prst="line">
            <a:avLst/>
          </a:prstGeom>
          <a:ln w="25400">
            <a:solidFill>
              <a:srgbClr val="1B365D"/>
            </a:solidFill>
            <a:miter lim="400000"/>
          </a:ln>
        </p:spPr>
        <p:txBody>
          <a:bodyPr lIns="45718" tIns="45718" rIns="45718" bIns="45718"/>
          <a:lstStyle/>
          <a:p>
            <a:endParaRPr dirty="0"/>
          </a:p>
        </p:txBody>
      </p:sp>
      <p:sp>
        <p:nvSpPr>
          <p:cNvPr id="141" name="Slide Title"/>
          <p:cNvSpPr txBox="1">
            <a:spLocks noGrp="1"/>
          </p:cNvSpPr>
          <p:nvPr>
            <p:ph type="title" hasCustomPrompt="1"/>
          </p:nvPr>
        </p:nvSpPr>
        <p:spPr>
          <a:xfrm>
            <a:off x="1054096" y="830857"/>
            <a:ext cx="21971005" cy="1234680"/>
          </a:xfrm>
          <a:prstGeom prst="rect">
            <a:avLst/>
          </a:prstGeom>
        </p:spPr>
        <p:txBody>
          <a:bodyPr anchor="t"/>
          <a:lstStyle>
            <a:lvl1pPr defTabSz="2438337">
              <a:lnSpc>
                <a:spcPct val="80000"/>
              </a:lnSpc>
              <a:defRPr sz="6500" spc="130">
                <a:solidFill>
                  <a:srgbClr val="1B365D"/>
                </a:solidFill>
              </a:defRPr>
            </a:lvl1pPr>
          </a:lstStyle>
          <a:p>
            <a:r>
              <a:t>Slide Title</a:t>
            </a:r>
          </a:p>
        </p:txBody>
      </p:sp>
      <p:pic>
        <p:nvPicPr>
          <p:cNvPr id="142" name="LH&amp;CP_Logos_Primary Logo.png" descr="LH&amp;CP_Logos_Primary Logo.png"/>
          <p:cNvPicPr>
            <a:picLocks noChangeAspect="1"/>
          </p:cNvPicPr>
          <p:nvPr/>
        </p:nvPicPr>
        <p:blipFill>
          <a:blip r:embed="rId2"/>
          <a:stretch>
            <a:fillRect/>
          </a:stretch>
        </p:blipFill>
        <p:spPr>
          <a:xfrm>
            <a:off x="19217997" y="592270"/>
            <a:ext cx="4264573" cy="1542842"/>
          </a:xfrm>
          <a:prstGeom prst="rect">
            <a:avLst/>
          </a:prstGeom>
          <a:ln w="12700">
            <a:miter lim="400000"/>
          </a:ln>
        </p:spPr>
      </p:pic>
      <p:sp>
        <p:nvSpPr>
          <p:cNvPr id="2" name="Rectangle 1">
            <a:extLst>
              <a:ext uri="{FF2B5EF4-FFF2-40B4-BE49-F238E27FC236}">
                <a16:creationId xmlns:a16="http://schemas.microsoft.com/office/drawing/2014/main" id="{FD7FAA21-7ED8-4211-922F-7D14E9B55FA3}"/>
              </a:ext>
            </a:extLst>
          </p:cNvPr>
          <p:cNvSpPr/>
          <p:nvPr userDrawn="1"/>
        </p:nvSpPr>
        <p:spPr>
          <a:xfrm>
            <a:off x="1002900" y="2135112"/>
            <a:ext cx="22378200" cy="1234680"/>
          </a:xfrm>
          <a:prstGeom prst="rect">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5E5E5E"/>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829145546"/>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py page with figures">
    <p:bg>
      <p:bgPr>
        <a:solidFill>
          <a:srgbClr val="FFFFFF"/>
        </a:solidFill>
        <a:effectLst/>
      </p:bgPr>
    </p:bg>
    <p:spTree>
      <p:nvGrpSpPr>
        <p:cNvPr id="1" name=""/>
        <p:cNvGrpSpPr/>
        <p:nvPr/>
      </p:nvGrpSpPr>
      <p:grpSpPr>
        <a:xfrm>
          <a:off x="0" y="0"/>
          <a:ext cx="0" cy="0"/>
          <a:chOff x="0" y="0"/>
          <a:chExt cx="0" cy="0"/>
        </a:xfrm>
      </p:grpSpPr>
      <p:sp>
        <p:nvSpPr>
          <p:cNvPr id="138" name="Body Level One…"/>
          <p:cNvSpPr txBox="1">
            <a:spLocks noGrp="1"/>
          </p:cNvSpPr>
          <p:nvPr>
            <p:ph type="body" sz="quarter" idx="1" hasCustomPrompt="1"/>
          </p:nvPr>
        </p:nvSpPr>
        <p:spPr>
          <a:xfrm>
            <a:off x="1201340" y="11859862"/>
            <a:ext cx="21823761" cy="636980"/>
          </a:xfrm>
          <a:prstGeom prst="rect">
            <a:avLst/>
          </a:prstGeom>
        </p:spPr>
        <p:txBody>
          <a:bodyPr lIns="45718" tIns="45718" rIns="45718" bIns="45718">
            <a:normAutofit/>
          </a:bodyPr>
          <a:lstStyle>
            <a:lvl1pPr>
              <a:defRPr sz="3600">
                <a:solidFill>
                  <a:srgbClr val="FFFFFF"/>
                </a:solidFill>
              </a:defRPr>
            </a:lvl1pPr>
            <a:lvl2pPr>
              <a:defRPr sz="3600">
                <a:solidFill>
                  <a:srgbClr val="FFFFFF"/>
                </a:solidFill>
              </a:defRPr>
            </a:lvl2pPr>
            <a:lvl3pPr>
              <a:defRPr sz="3600">
                <a:solidFill>
                  <a:srgbClr val="FFFFFF"/>
                </a:solidFill>
              </a:defRPr>
            </a:lvl3pPr>
            <a:lvl4pPr>
              <a:defRPr sz="3600">
                <a:solidFill>
                  <a:srgbClr val="FFFFFF"/>
                </a:solidFill>
              </a:defRPr>
            </a:lvl4pPr>
            <a:lvl5pPr>
              <a:defRPr sz="3600">
                <a:solidFill>
                  <a:srgbClr val="FFFFFF"/>
                </a:solidFill>
              </a:defRPr>
            </a:lvl5pPr>
          </a:lstStyle>
          <a:p>
            <a:r>
              <a:t>Author and Date</a:t>
            </a:r>
          </a:p>
          <a:p>
            <a:pPr lvl="1"/>
            <a:endParaRPr/>
          </a:p>
          <a:p>
            <a:pPr lvl="2"/>
            <a:endParaRPr/>
          </a:p>
          <a:p>
            <a:pPr lvl="3"/>
            <a:endParaRPr/>
          </a:p>
          <a:p>
            <a:pPr lvl="4"/>
            <a:endParaRPr/>
          </a:p>
        </p:txBody>
      </p:sp>
      <p:sp>
        <p:nvSpPr>
          <p:cNvPr id="139" name="Line"/>
          <p:cNvSpPr/>
          <p:nvPr/>
        </p:nvSpPr>
        <p:spPr>
          <a:xfrm>
            <a:off x="1002900" y="2270918"/>
            <a:ext cx="22378200" cy="1"/>
          </a:xfrm>
          <a:prstGeom prst="line">
            <a:avLst/>
          </a:prstGeom>
          <a:ln w="25400">
            <a:solidFill>
              <a:srgbClr val="1B365D"/>
            </a:solidFill>
            <a:miter lim="400000"/>
          </a:ln>
        </p:spPr>
        <p:txBody>
          <a:bodyPr lIns="45718" tIns="45718" rIns="45718" bIns="45718"/>
          <a:lstStyle/>
          <a:p>
            <a:endParaRPr dirty="0"/>
          </a:p>
        </p:txBody>
      </p:sp>
      <p:sp>
        <p:nvSpPr>
          <p:cNvPr id="141" name="Slide Title"/>
          <p:cNvSpPr txBox="1">
            <a:spLocks noGrp="1"/>
          </p:cNvSpPr>
          <p:nvPr>
            <p:ph type="title" hasCustomPrompt="1"/>
          </p:nvPr>
        </p:nvSpPr>
        <p:spPr>
          <a:xfrm>
            <a:off x="1054096" y="830857"/>
            <a:ext cx="21971005" cy="1234680"/>
          </a:xfrm>
          <a:prstGeom prst="rect">
            <a:avLst/>
          </a:prstGeom>
        </p:spPr>
        <p:txBody>
          <a:bodyPr anchor="t"/>
          <a:lstStyle>
            <a:lvl1pPr defTabSz="2438337">
              <a:lnSpc>
                <a:spcPct val="80000"/>
              </a:lnSpc>
              <a:defRPr sz="6500" spc="130">
                <a:solidFill>
                  <a:srgbClr val="1B365D"/>
                </a:solidFill>
              </a:defRPr>
            </a:lvl1pPr>
          </a:lstStyle>
          <a:p>
            <a:r>
              <a:t>Slide Title</a:t>
            </a:r>
          </a:p>
        </p:txBody>
      </p:sp>
      <p:pic>
        <p:nvPicPr>
          <p:cNvPr id="142" name="LH&amp;CP_Logos_Primary Logo.png" descr="LH&amp;CP_Logos_Primary Logo.png"/>
          <p:cNvPicPr>
            <a:picLocks noChangeAspect="1"/>
          </p:cNvPicPr>
          <p:nvPr/>
        </p:nvPicPr>
        <p:blipFill>
          <a:blip r:embed="rId2"/>
          <a:stretch>
            <a:fillRect/>
          </a:stretch>
        </p:blipFill>
        <p:spPr>
          <a:xfrm>
            <a:off x="19217997" y="592270"/>
            <a:ext cx="4264573" cy="1542842"/>
          </a:xfrm>
          <a:prstGeom prst="rect">
            <a:avLst/>
          </a:prstGeom>
          <a:ln w="12700">
            <a:miter lim="400000"/>
          </a:ln>
        </p:spPr>
      </p:pic>
      <p:sp>
        <p:nvSpPr>
          <p:cNvPr id="143" name="Slide Number"/>
          <p:cNvSpPr txBox="1">
            <a:spLocks noGrp="1"/>
          </p:cNvSpPr>
          <p:nvPr>
            <p:ph type="sldNum" sz="quarter" idx="2"/>
          </p:nvPr>
        </p:nvSpPr>
        <p:spPr>
          <a:xfrm>
            <a:off x="12001499" y="12337344"/>
            <a:ext cx="2971801" cy="1118255"/>
          </a:xfrm>
          <a:prstGeom prst="rect">
            <a:avLst/>
          </a:prstGeom>
        </p:spPr>
        <p:txBody>
          <a:bodyPr/>
          <a:lstStyle/>
          <a:p>
            <a:fld id="{86CB4B4D-7CA3-9044-876B-883B54F8677D}" type="slidenum">
              <a:t>‹#›</a:t>
            </a:fld>
            <a:endParaRPr dirty="0"/>
          </a:p>
        </p:txBody>
      </p:sp>
      <p:sp>
        <p:nvSpPr>
          <p:cNvPr id="3" name="Text Placeholder 2">
            <a:extLst>
              <a:ext uri="{FF2B5EF4-FFF2-40B4-BE49-F238E27FC236}">
                <a16:creationId xmlns:a16="http://schemas.microsoft.com/office/drawing/2014/main" id="{9E75FB2F-CEA5-42F6-ADFD-1167BE19E737}"/>
              </a:ext>
            </a:extLst>
          </p:cNvPr>
          <p:cNvSpPr>
            <a:spLocks noGrp="1"/>
          </p:cNvSpPr>
          <p:nvPr>
            <p:ph type="body" sz="quarter" idx="10"/>
          </p:nvPr>
        </p:nvSpPr>
        <p:spPr>
          <a:xfrm>
            <a:off x="1201738" y="3036889"/>
            <a:ext cx="21823362" cy="7256414"/>
          </a:xfrm>
          <a:prstGeom prst="rect">
            <a:avLst/>
          </a:prstGeom>
        </p:spPr>
        <p:txBody>
          <a:bodyPr/>
          <a:lstStyle>
            <a:lvl1pPr marL="571500" indent="-571500">
              <a:spcAft>
                <a:spcPts val="600"/>
              </a:spcAft>
              <a:buFont typeface="Arial" panose="020B0604020202020204" pitchFamily="34" charset="0"/>
              <a:buChar char="•"/>
              <a:defRPr sz="4000" b="0" i="0"/>
            </a:lvl1pPr>
            <a:lvl2pPr marL="685800" indent="-685800">
              <a:buFont typeface="Arial" panose="020B0604020202020204" pitchFamily="34" charset="0"/>
              <a:buChar char="•"/>
              <a:defRPr sz="4000" b="0" i="0"/>
            </a:lvl2pPr>
            <a:lvl3pPr marL="2155825" indent="-685800">
              <a:spcAft>
                <a:spcPts val="600"/>
              </a:spcAft>
              <a:buFont typeface="Courier New" panose="02070309020205020404" pitchFamily="49" charset="0"/>
              <a:buChar char="o"/>
              <a:defRPr sz="4000" b="0" i="0"/>
            </a:lvl3pPr>
            <a:lvl4pPr marL="3233738" indent="-817563">
              <a:spcAft>
                <a:spcPts val="600"/>
              </a:spcAft>
              <a:buFont typeface="Wingdings" panose="05000000000000000000" pitchFamily="2" charset="2"/>
              <a:buChar char="§"/>
              <a:tabLst>
                <a:tab pos="1698625" algn="l"/>
              </a:tabLst>
              <a:defRPr sz="4000" b="0" i="0"/>
            </a:lvl4pPr>
            <a:lvl5pPr marL="4081463" indent="-685800">
              <a:spcAft>
                <a:spcPts val="600"/>
              </a:spcAft>
              <a:buFont typeface="Arial" panose="020B0604020202020204" pitchFamily="34" charset="0"/>
              <a:buChar char="•"/>
              <a:defRPr sz="4000" b="0" i="0"/>
            </a:lvl5pPr>
            <a:lvl6pPr marL="4930775" indent="-815975">
              <a:spcAft>
                <a:spcPts val="600"/>
              </a:spcAft>
              <a:buFont typeface="Courier New" panose="02070309020205020404" pitchFamily="49" charset="0"/>
              <a:buChar char="o"/>
              <a:defRPr sz="4000" b="0"/>
            </a:lvl6pPr>
            <a:lvl7pPr marL="5649913" indent="-719138">
              <a:spcAft>
                <a:spcPts val="600"/>
              </a:spcAft>
              <a:buFont typeface="Wingdings" panose="05000000000000000000" pitchFamily="2" charset="2"/>
              <a:buChar char="§"/>
              <a:defRPr sz="4000" b="0"/>
            </a:lvl7pPr>
            <a:lvl8pPr marL="685800" indent="0">
              <a:buFont typeface="Arial" panose="020B0604020202020204" pitchFamily="34" charset="0"/>
              <a:buNone/>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Rectangle">
            <a:extLst>
              <a:ext uri="{FF2B5EF4-FFF2-40B4-BE49-F238E27FC236}">
                <a16:creationId xmlns:a16="http://schemas.microsoft.com/office/drawing/2014/main" id="{C951A4FB-EFBC-4F0E-8165-409D1527CE0B}"/>
              </a:ext>
            </a:extLst>
          </p:cNvPr>
          <p:cNvSpPr/>
          <p:nvPr userDrawn="1"/>
        </p:nvSpPr>
        <p:spPr>
          <a:xfrm>
            <a:off x="-1" y="10576390"/>
            <a:ext cx="24384004" cy="3162296"/>
          </a:xfrm>
          <a:prstGeom prst="rect">
            <a:avLst/>
          </a:prstGeom>
          <a:solidFill>
            <a:srgbClr val="8CBEB9"/>
          </a:solidFill>
          <a:ln w="12700">
            <a:miter lim="400000"/>
          </a:ln>
        </p:spPr>
        <p:txBody>
          <a:bodyPr lIns="50800" tIns="50800" rIns="50800" bIns="50800" anchor="ctr"/>
          <a:lstStyle/>
          <a:p>
            <a:pPr defTabSz="825500">
              <a:defRPr sz="3200">
                <a:solidFill>
                  <a:srgbClr val="FFFFFF"/>
                </a:solidFill>
              </a:defRPr>
            </a:pPr>
            <a:endParaRPr dirty="0"/>
          </a:p>
        </p:txBody>
      </p:sp>
      <p:pic>
        <p:nvPicPr>
          <p:cNvPr id="9" name="Image" descr="Image">
            <a:extLst>
              <a:ext uri="{FF2B5EF4-FFF2-40B4-BE49-F238E27FC236}">
                <a16:creationId xmlns:a16="http://schemas.microsoft.com/office/drawing/2014/main" id="{24CBC1CB-AFCB-4671-AC03-64C98205C032}"/>
              </a:ext>
            </a:extLst>
          </p:cNvPr>
          <p:cNvPicPr>
            <a:picLocks noChangeAspect="1"/>
          </p:cNvPicPr>
          <p:nvPr userDrawn="1"/>
        </p:nvPicPr>
        <p:blipFill>
          <a:blip r:embed="rId3"/>
          <a:stretch>
            <a:fillRect/>
          </a:stretch>
        </p:blipFill>
        <p:spPr>
          <a:xfrm>
            <a:off x="18224760" y="5720305"/>
            <a:ext cx="4652140" cy="5317960"/>
          </a:xfrm>
          <a:prstGeom prst="rect">
            <a:avLst/>
          </a:prstGeom>
          <a:ln w="12700">
            <a:miter lim="400000"/>
          </a:ln>
        </p:spPr>
      </p:pic>
      <p:pic>
        <p:nvPicPr>
          <p:cNvPr id="10" name="Image" descr="Image">
            <a:extLst>
              <a:ext uri="{FF2B5EF4-FFF2-40B4-BE49-F238E27FC236}">
                <a16:creationId xmlns:a16="http://schemas.microsoft.com/office/drawing/2014/main" id="{CB55E406-86B0-4FF7-9F88-37B9E5179AA0}"/>
              </a:ext>
            </a:extLst>
          </p:cNvPr>
          <p:cNvPicPr>
            <a:picLocks noChangeAspect="1"/>
          </p:cNvPicPr>
          <p:nvPr userDrawn="1"/>
        </p:nvPicPr>
        <p:blipFill>
          <a:blip r:embed="rId4"/>
          <a:stretch>
            <a:fillRect/>
          </a:stretch>
        </p:blipFill>
        <p:spPr>
          <a:xfrm>
            <a:off x="13605372" y="4099407"/>
            <a:ext cx="5900115" cy="8997485"/>
          </a:xfrm>
          <a:prstGeom prst="rect">
            <a:avLst/>
          </a:prstGeom>
          <a:ln w="12700">
            <a:miter lim="400000"/>
          </a:ln>
        </p:spPr>
      </p:pic>
    </p:spTree>
    <p:extLst>
      <p:ext uri="{BB962C8B-B14F-4D97-AF65-F5344CB8AC3E}">
        <p14:creationId xmlns:p14="http://schemas.microsoft.com/office/powerpoint/2010/main" val="1686532736"/>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py page with large circles">
    <p:bg>
      <p:bgPr>
        <a:solidFill>
          <a:srgbClr val="FFFFFF"/>
        </a:solidFill>
        <a:effectLst/>
      </p:bgPr>
    </p:bg>
    <p:spTree>
      <p:nvGrpSpPr>
        <p:cNvPr id="1" name=""/>
        <p:cNvGrpSpPr/>
        <p:nvPr/>
      </p:nvGrpSpPr>
      <p:grpSpPr>
        <a:xfrm>
          <a:off x="0" y="0"/>
          <a:ext cx="0" cy="0"/>
          <a:chOff x="0" y="0"/>
          <a:chExt cx="0" cy="0"/>
        </a:xfrm>
      </p:grpSpPr>
      <p:sp>
        <p:nvSpPr>
          <p:cNvPr id="138" name="Body Level One…"/>
          <p:cNvSpPr txBox="1">
            <a:spLocks noGrp="1"/>
          </p:cNvSpPr>
          <p:nvPr>
            <p:ph type="body" sz="quarter" idx="1" hasCustomPrompt="1"/>
          </p:nvPr>
        </p:nvSpPr>
        <p:spPr>
          <a:xfrm>
            <a:off x="1201340" y="11859862"/>
            <a:ext cx="21823761" cy="636980"/>
          </a:xfrm>
          <a:prstGeom prst="rect">
            <a:avLst/>
          </a:prstGeom>
        </p:spPr>
        <p:txBody>
          <a:bodyPr lIns="45718" tIns="45718" rIns="45718" bIns="45718">
            <a:normAutofit/>
          </a:bodyPr>
          <a:lstStyle>
            <a:lvl1pPr>
              <a:defRPr sz="3600">
                <a:solidFill>
                  <a:srgbClr val="FFFFFF"/>
                </a:solidFill>
              </a:defRPr>
            </a:lvl1pPr>
            <a:lvl2pPr>
              <a:defRPr sz="3600">
                <a:solidFill>
                  <a:srgbClr val="FFFFFF"/>
                </a:solidFill>
              </a:defRPr>
            </a:lvl2pPr>
            <a:lvl3pPr>
              <a:defRPr sz="3600">
                <a:solidFill>
                  <a:srgbClr val="FFFFFF"/>
                </a:solidFill>
              </a:defRPr>
            </a:lvl3pPr>
            <a:lvl4pPr>
              <a:defRPr sz="3600">
                <a:solidFill>
                  <a:srgbClr val="FFFFFF"/>
                </a:solidFill>
              </a:defRPr>
            </a:lvl4pPr>
            <a:lvl5pPr>
              <a:defRPr sz="3600">
                <a:solidFill>
                  <a:srgbClr val="FFFFFF"/>
                </a:solidFill>
              </a:defRPr>
            </a:lvl5pPr>
          </a:lstStyle>
          <a:p>
            <a:r>
              <a:t>Author and Date</a:t>
            </a:r>
          </a:p>
          <a:p>
            <a:pPr lvl="1"/>
            <a:endParaRPr/>
          </a:p>
          <a:p>
            <a:pPr lvl="2"/>
            <a:endParaRPr/>
          </a:p>
          <a:p>
            <a:pPr lvl="3"/>
            <a:endParaRPr/>
          </a:p>
          <a:p>
            <a:pPr lvl="4"/>
            <a:endParaRPr/>
          </a:p>
        </p:txBody>
      </p:sp>
      <p:sp>
        <p:nvSpPr>
          <p:cNvPr id="139" name="Line"/>
          <p:cNvSpPr/>
          <p:nvPr/>
        </p:nvSpPr>
        <p:spPr>
          <a:xfrm>
            <a:off x="1002900" y="2270918"/>
            <a:ext cx="22378200" cy="1"/>
          </a:xfrm>
          <a:prstGeom prst="line">
            <a:avLst/>
          </a:prstGeom>
          <a:ln w="25400">
            <a:solidFill>
              <a:srgbClr val="1B365D"/>
            </a:solidFill>
            <a:miter lim="400000"/>
          </a:ln>
        </p:spPr>
        <p:txBody>
          <a:bodyPr lIns="45718" tIns="45718" rIns="45718" bIns="45718"/>
          <a:lstStyle/>
          <a:p>
            <a:endParaRPr dirty="0"/>
          </a:p>
        </p:txBody>
      </p:sp>
      <p:sp>
        <p:nvSpPr>
          <p:cNvPr id="141" name="Slide Title"/>
          <p:cNvSpPr txBox="1">
            <a:spLocks noGrp="1"/>
          </p:cNvSpPr>
          <p:nvPr>
            <p:ph type="title" hasCustomPrompt="1"/>
          </p:nvPr>
        </p:nvSpPr>
        <p:spPr>
          <a:xfrm>
            <a:off x="1054096" y="830857"/>
            <a:ext cx="21971005" cy="1234680"/>
          </a:xfrm>
          <a:prstGeom prst="rect">
            <a:avLst/>
          </a:prstGeom>
        </p:spPr>
        <p:txBody>
          <a:bodyPr anchor="t"/>
          <a:lstStyle>
            <a:lvl1pPr defTabSz="2438337">
              <a:lnSpc>
                <a:spcPct val="80000"/>
              </a:lnSpc>
              <a:defRPr sz="6500" spc="130">
                <a:solidFill>
                  <a:srgbClr val="1B365D"/>
                </a:solidFill>
              </a:defRPr>
            </a:lvl1pPr>
          </a:lstStyle>
          <a:p>
            <a:r>
              <a:t>Slide Title</a:t>
            </a:r>
          </a:p>
        </p:txBody>
      </p:sp>
      <p:pic>
        <p:nvPicPr>
          <p:cNvPr id="142" name="LH&amp;CP_Logos_Primary Logo.png" descr="LH&amp;CP_Logos_Primary Logo.png"/>
          <p:cNvPicPr>
            <a:picLocks noChangeAspect="1"/>
          </p:cNvPicPr>
          <p:nvPr/>
        </p:nvPicPr>
        <p:blipFill>
          <a:blip r:embed="rId2"/>
          <a:stretch>
            <a:fillRect/>
          </a:stretch>
        </p:blipFill>
        <p:spPr>
          <a:xfrm>
            <a:off x="19217997" y="592270"/>
            <a:ext cx="4264573" cy="1542842"/>
          </a:xfrm>
          <a:prstGeom prst="rect">
            <a:avLst/>
          </a:prstGeom>
          <a:ln w="12700">
            <a:miter lim="400000"/>
          </a:ln>
        </p:spPr>
      </p:pic>
      <p:sp>
        <p:nvSpPr>
          <p:cNvPr id="143" name="Slide Number"/>
          <p:cNvSpPr txBox="1">
            <a:spLocks noGrp="1"/>
          </p:cNvSpPr>
          <p:nvPr>
            <p:ph type="sldNum" sz="quarter" idx="2"/>
          </p:nvPr>
        </p:nvSpPr>
        <p:spPr>
          <a:xfrm>
            <a:off x="12001499" y="12337344"/>
            <a:ext cx="2971801" cy="1118255"/>
          </a:xfrm>
          <a:prstGeom prst="rect">
            <a:avLst/>
          </a:prstGeom>
        </p:spPr>
        <p:txBody>
          <a:bodyPr/>
          <a:lstStyle/>
          <a:p>
            <a:fld id="{86CB4B4D-7CA3-9044-876B-883B54F8677D}" type="slidenum">
              <a:t>‹#›</a:t>
            </a:fld>
            <a:endParaRPr dirty="0"/>
          </a:p>
        </p:txBody>
      </p:sp>
      <p:sp>
        <p:nvSpPr>
          <p:cNvPr id="3" name="Text Placeholder 2">
            <a:extLst>
              <a:ext uri="{FF2B5EF4-FFF2-40B4-BE49-F238E27FC236}">
                <a16:creationId xmlns:a16="http://schemas.microsoft.com/office/drawing/2014/main" id="{9E75FB2F-CEA5-42F6-ADFD-1167BE19E737}"/>
              </a:ext>
            </a:extLst>
          </p:cNvPr>
          <p:cNvSpPr>
            <a:spLocks noGrp="1"/>
          </p:cNvSpPr>
          <p:nvPr>
            <p:ph type="body" sz="quarter" idx="10"/>
          </p:nvPr>
        </p:nvSpPr>
        <p:spPr>
          <a:xfrm>
            <a:off x="1201738" y="3036888"/>
            <a:ext cx="21823362" cy="8239125"/>
          </a:xfrm>
          <a:prstGeom prst="rect">
            <a:avLst/>
          </a:prstGeom>
        </p:spPr>
        <p:txBody>
          <a:bodyPr/>
          <a:lstStyle>
            <a:lvl1pPr marL="571500" indent="-571500">
              <a:spcAft>
                <a:spcPts val="600"/>
              </a:spcAft>
              <a:buFont typeface="Arial" panose="020B0604020202020204" pitchFamily="34" charset="0"/>
              <a:buChar char="•"/>
              <a:defRPr sz="4000" b="0" i="0"/>
            </a:lvl1pPr>
            <a:lvl2pPr marL="685800" indent="-685800">
              <a:buFont typeface="Arial" panose="020B0604020202020204" pitchFamily="34" charset="0"/>
              <a:buChar char="•"/>
              <a:defRPr sz="4000" b="0" i="0"/>
            </a:lvl2pPr>
            <a:lvl3pPr marL="2155825" indent="-685800">
              <a:spcAft>
                <a:spcPts val="600"/>
              </a:spcAft>
              <a:buFont typeface="Courier New" panose="02070309020205020404" pitchFamily="49" charset="0"/>
              <a:buChar char="o"/>
              <a:defRPr sz="4000" b="0" i="0"/>
            </a:lvl3pPr>
            <a:lvl4pPr marL="3233738" indent="-817563">
              <a:spcAft>
                <a:spcPts val="600"/>
              </a:spcAft>
              <a:buFont typeface="Wingdings" panose="05000000000000000000" pitchFamily="2" charset="2"/>
              <a:buChar char="§"/>
              <a:tabLst>
                <a:tab pos="1698625" algn="l"/>
              </a:tabLst>
              <a:defRPr sz="4000" b="0" i="0"/>
            </a:lvl4pPr>
            <a:lvl5pPr marL="4081463" indent="-685800">
              <a:spcAft>
                <a:spcPts val="600"/>
              </a:spcAft>
              <a:buFont typeface="Arial" panose="020B0604020202020204" pitchFamily="34" charset="0"/>
              <a:buChar char="•"/>
              <a:defRPr sz="4000" b="0" i="0"/>
            </a:lvl5pPr>
            <a:lvl6pPr marL="4930775" indent="-815975">
              <a:spcAft>
                <a:spcPts val="600"/>
              </a:spcAft>
              <a:buFont typeface="Courier New" panose="02070309020205020404" pitchFamily="49" charset="0"/>
              <a:buChar char="o"/>
              <a:defRPr sz="4000" b="0"/>
            </a:lvl6pPr>
            <a:lvl7pPr marL="5649913" indent="-719138">
              <a:spcAft>
                <a:spcPts val="600"/>
              </a:spcAft>
              <a:buFont typeface="Wingdings" panose="05000000000000000000" pitchFamily="2" charset="2"/>
              <a:buChar char="§"/>
              <a:defRPr sz="4000" b="0"/>
            </a:lvl7pPr>
            <a:lvl8pPr marL="685800" indent="0">
              <a:buFont typeface="Arial" panose="020B0604020202020204" pitchFamily="34" charset="0"/>
              <a:buNone/>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8" name="Image" descr="Image">
            <a:extLst>
              <a:ext uri="{FF2B5EF4-FFF2-40B4-BE49-F238E27FC236}">
                <a16:creationId xmlns:a16="http://schemas.microsoft.com/office/drawing/2014/main" id="{F3BD7D97-478A-46BB-8387-351AE580400E}"/>
              </a:ext>
            </a:extLst>
          </p:cNvPr>
          <p:cNvPicPr>
            <a:picLocks noChangeAspect="1"/>
          </p:cNvPicPr>
          <p:nvPr userDrawn="1"/>
        </p:nvPicPr>
        <p:blipFill>
          <a:blip r:embed="rId3"/>
          <a:stretch>
            <a:fillRect/>
          </a:stretch>
        </p:blipFill>
        <p:spPr>
          <a:xfrm>
            <a:off x="14419530" y="3053341"/>
            <a:ext cx="4346994" cy="4465780"/>
          </a:xfrm>
          <a:prstGeom prst="rect">
            <a:avLst/>
          </a:prstGeom>
          <a:ln w="12700">
            <a:miter lim="400000"/>
          </a:ln>
        </p:spPr>
      </p:pic>
      <p:pic>
        <p:nvPicPr>
          <p:cNvPr id="9" name="Image" descr="Image">
            <a:extLst>
              <a:ext uri="{FF2B5EF4-FFF2-40B4-BE49-F238E27FC236}">
                <a16:creationId xmlns:a16="http://schemas.microsoft.com/office/drawing/2014/main" id="{8CC4B47D-3DAB-4822-9A17-4D9F50556D9A}"/>
              </a:ext>
            </a:extLst>
          </p:cNvPr>
          <p:cNvPicPr>
            <a:picLocks noChangeAspect="1"/>
          </p:cNvPicPr>
          <p:nvPr userDrawn="1"/>
        </p:nvPicPr>
        <p:blipFill>
          <a:blip r:embed="rId4"/>
          <a:stretch>
            <a:fillRect/>
          </a:stretch>
        </p:blipFill>
        <p:spPr>
          <a:xfrm>
            <a:off x="19031157" y="5277482"/>
            <a:ext cx="4073993" cy="4465779"/>
          </a:xfrm>
          <a:prstGeom prst="rect">
            <a:avLst/>
          </a:prstGeom>
          <a:ln w="12700">
            <a:miter lim="400000"/>
          </a:ln>
        </p:spPr>
      </p:pic>
      <p:pic>
        <p:nvPicPr>
          <p:cNvPr id="10" name="Image" descr="Image">
            <a:extLst>
              <a:ext uri="{FF2B5EF4-FFF2-40B4-BE49-F238E27FC236}">
                <a16:creationId xmlns:a16="http://schemas.microsoft.com/office/drawing/2014/main" id="{EC833BA8-877D-451A-A712-6A9F5F33D16F}"/>
              </a:ext>
            </a:extLst>
          </p:cNvPr>
          <p:cNvPicPr>
            <a:picLocks noChangeAspect="1"/>
          </p:cNvPicPr>
          <p:nvPr userDrawn="1"/>
        </p:nvPicPr>
        <p:blipFill>
          <a:blip r:embed="rId5"/>
          <a:stretch>
            <a:fillRect/>
          </a:stretch>
        </p:blipFill>
        <p:spPr>
          <a:xfrm>
            <a:off x="15258730" y="8015851"/>
            <a:ext cx="3552858" cy="3398081"/>
          </a:xfrm>
          <a:prstGeom prst="rect">
            <a:avLst/>
          </a:prstGeom>
          <a:ln w="12700">
            <a:miter lim="400000"/>
          </a:ln>
        </p:spPr>
      </p:pic>
    </p:spTree>
    <p:extLst>
      <p:ext uri="{BB962C8B-B14F-4D97-AF65-F5344CB8AC3E}">
        <p14:creationId xmlns:p14="http://schemas.microsoft.com/office/powerpoint/2010/main" val="974267799"/>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py page with small circles">
    <p:bg>
      <p:bgPr>
        <a:solidFill>
          <a:srgbClr val="FFFFFF"/>
        </a:solidFill>
        <a:effectLst/>
      </p:bgPr>
    </p:bg>
    <p:spTree>
      <p:nvGrpSpPr>
        <p:cNvPr id="1" name=""/>
        <p:cNvGrpSpPr/>
        <p:nvPr/>
      </p:nvGrpSpPr>
      <p:grpSpPr>
        <a:xfrm>
          <a:off x="0" y="0"/>
          <a:ext cx="0" cy="0"/>
          <a:chOff x="0" y="0"/>
          <a:chExt cx="0" cy="0"/>
        </a:xfrm>
      </p:grpSpPr>
      <p:sp>
        <p:nvSpPr>
          <p:cNvPr id="138" name="Body Level One…"/>
          <p:cNvSpPr txBox="1">
            <a:spLocks noGrp="1"/>
          </p:cNvSpPr>
          <p:nvPr>
            <p:ph type="body" sz="quarter" idx="1" hasCustomPrompt="1"/>
          </p:nvPr>
        </p:nvSpPr>
        <p:spPr>
          <a:xfrm>
            <a:off x="1201340" y="11859862"/>
            <a:ext cx="21823761" cy="636980"/>
          </a:xfrm>
          <a:prstGeom prst="rect">
            <a:avLst/>
          </a:prstGeom>
        </p:spPr>
        <p:txBody>
          <a:bodyPr lIns="45718" tIns="45718" rIns="45718" bIns="45718">
            <a:normAutofit/>
          </a:bodyPr>
          <a:lstStyle>
            <a:lvl1pPr>
              <a:defRPr sz="3600">
                <a:solidFill>
                  <a:srgbClr val="FFFFFF"/>
                </a:solidFill>
              </a:defRPr>
            </a:lvl1pPr>
            <a:lvl2pPr>
              <a:defRPr sz="3600">
                <a:solidFill>
                  <a:srgbClr val="FFFFFF"/>
                </a:solidFill>
              </a:defRPr>
            </a:lvl2pPr>
            <a:lvl3pPr>
              <a:defRPr sz="3600">
                <a:solidFill>
                  <a:srgbClr val="FFFFFF"/>
                </a:solidFill>
              </a:defRPr>
            </a:lvl3pPr>
            <a:lvl4pPr>
              <a:defRPr sz="3600">
                <a:solidFill>
                  <a:srgbClr val="FFFFFF"/>
                </a:solidFill>
              </a:defRPr>
            </a:lvl4pPr>
            <a:lvl5pPr>
              <a:defRPr sz="3600">
                <a:solidFill>
                  <a:srgbClr val="FFFFFF"/>
                </a:solidFill>
              </a:defRPr>
            </a:lvl5pPr>
          </a:lstStyle>
          <a:p>
            <a:r>
              <a:t>Author and Date</a:t>
            </a:r>
          </a:p>
          <a:p>
            <a:pPr lvl="1"/>
            <a:endParaRPr/>
          </a:p>
          <a:p>
            <a:pPr lvl="2"/>
            <a:endParaRPr/>
          </a:p>
          <a:p>
            <a:pPr lvl="3"/>
            <a:endParaRPr/>
          </a:p>
          <a:p>
            <a:pPr lvl="4"/>
            <a:endParaRPr/>
          </a:p>
        </p:txBody>
      </p:sp>
      <p:sp>
        <p:nvSpPr>
          <p:cNvPr id="139" name="Line"/>
          <p:cNvSpPr/>
          <p:nvPr/>
        </p:nvSpPr>
        <p:spPr>
          <a:xfrm>
            <a:off x="1002900" y="2270918"/>
            <a:ext cx="22378200" cy="1"/>
          </a:xfrm>
          <a:prstGeom prst="line">
            <a:avLst/>
          </a:prstGeom>
          <a:ln w="25400">
            <a:solidFill>
              <a:srgbClr val="1B365D"/>
            </a:solidFill>
            <a:miter lim="400000"/>
          </a:ln>
        </p:spPr>
        <p:txBody>
          <a:bodyPr lIns="45718" tIns="45718" rIns="45718" bIns="45718"/>
          <a:lstStyle/>
          <a:p>
            <a:endParaRPr dirty="0"/>
          </a:p>
        </p:txBody>
      </p:sp>
      <p:sp>
        <p:nvSpPr>
          <p:cNvPr id="141" name="Slide Title"/>
          <p:cNvSpPr txBox="1">
            <a:spLocks noGrp="1"/>
          </p:cNvSpPr>
          <p:nvPr>
            <p:ph type="title" hasCustomPrompt="1"/>
          </p:nvPr>
        </p:nvSpPr>
        <p:spPr>
          <a:xfrm>
            <a:off x="1054096" y="830857"/>
            <a:ext cx="21971005" cy="1234680"/>
          </a:xfrm>
          <a:prstGeom prst="rect">
            <a:avLst/>
          </a:prstGeom>
        </p:spPr>
        <p:txBody>
          <a:bodyPr anchor="t"/>
          <a:lstStyle>
            <a:lvl1pPr defTabSz="2438337">
              <a:lnSpc>
                <a:spcPct val="80000"/>
              </a:lnSpc>
              <a:defRPr sz="6500" spc="130">
                <a:solidFill>
                  <a:srgbClr val="1B365D"/>
                </a:solidFill>
              </a:defRPr>
            </a:lvl1pPr>
          </a:lstStyle>
          <a:p>
            <a:r>
              <a:t>Slide Title</a:t>
            </a:r>
          </a:p>
        </p:txBody>
      </p:sp>
      <p:pic>
        <p:nvPicPr>
          <p:cNvPr id="142" name="LH&amp;CP_Logos_Primary Logo.png" descr="LH&amp;CP_Logos_Primary Logo.png"/>
          <p:cNvPicPr>
            <a:picLocks noChangeAspect="1"/>
          </p:cNvPicPr>
          <p:nvPr/>
        </p:nvPicPr>
        <p:blipFill>
          <a:blip r:embed="rId2"/>
          <a:stretch>
            <a:fillRect/>
          </a:stretch>
        </p:blipFill>
        <p:spPr>
          <a:xfrm>
            <a:off x="19217997" y="592270"/>
            <a:ext cx="4264573" cy="1542842"/>
          </a:xfrm>
          <a:prstGeom prst="rect">
            <a:avLst/>
          </a:prstGeom>
          <a:ln w="12700">
            <a:miter lim="400000"/>
          </a:ln>
        </p:spPr>
      </p:pic>
      <p:sp>
        <p:nvSpPr>
          <p:cNvPr id="143" name="Slide Number"/>
          <p:cNvSpPr txBox="1">
            <a:spLocks noGrp="1"/>
          </p:cNvSpPr>
          <p:nvPr>
            <p:ph type="sldNum" sz="quarter" idx="2"/>
          </p:nvPr>
        </p:nvSpPr>
        <p:spPr>
          <a:xfrm>
            <a:off x="12001499" y="12337344"/>
            <a:ext cx="2971801" cy="1118255"/>
          </a:xfrm>
          <a:prstGeom prst="rect">
            <a:avLst/>
          </a:prstGeom>
        </p:spPr>
        <p:txBody>
          <a:bodyPr/>
          <a:lstStyle/>
          <a:p>
            <a:fld id="{86CB4B4D-7CA3-9044-876B-883B54F8677D}" type="slidenum">
              <a:t>‹#›</a:t>
            </a:fld>
            <a:endParaRPr dirty="0"/>
          </a:p>
        </p:txBody>
      </p:sp>
      <p:sp>
        <p:nvSpPr>
          <p:cNvPr id="3" name="Text Placeholder 2">
            <a:extLst>
              <a:ext uri="{FF2B5EF4-FFF2-40B4-BE49-F238E27FC236}">
                <a16:creationId xmlns:a16="http://schemas.microsoft.com/office/drawing/2014/main" id="{9E75FB2F-CEA5-42F6-ADFD-1167BE19E737}"/>
              </a:ext>
            </a:extLst>
          </p:cNvPr>
          <p:cNvSpPr>
            <a:spLocks noGrp="1"/>
          </p:cNvSpPr>
          <p:nvPr>
            <p:ph type="body" sz="quarter" idx="10"/>
          </p:nvPr>
        </p:nvSpPr>
        <p:spPr>
          <a:xfrm>
            <a:off x="1201738" y="3036888"/>
            <a:ext cx="21823362" cy="8239125"/>
          </a:xfrm>
          <a:prstGeom prst="rect">
            <a:avLst/>
          </a:prstGeom>
        </p:spPr>
        <p:txBody>
          <a:bodyPr/>
          <a:lstStyle>
            <a:lvl1pPr marL="571500" indent="-571500">
              <a:spcAft>
                <a:spcPts val="600"/>
              </a:spcAft>
              <a:buFont typeface="Arial" panose="020B0604020202020204" pitchFamily="34" charset="0"/>
              <a:buChar char="•"/>
              <a:defRPr sz="4000" b="0" i="0"/>
            </a:lvl1pPr>
            <a:lvl2pPr marL="685800" indent="-685800">
              <a:buFont typeface="Arial" panose="020B0604020202020204" pitchFamily="34" charset="0"/>
              <a:buChar char="•"/>
              <a:defRPr sz="4000" b="0" i="0"/>
            </a:lvl2pPr>
            <a:lvl3pPr marL="2155825" indent="-685800">
              <a:spcAft>
                <a:spcPts val="600"/>
              </a:spcAft>
              <a:buFont typeface="Courier New" panose="02070309020205020404" pitchFamily="49" charset="0"/>
              <a:buChar char="o"/>
              <a:defRPr sz="4000" b="0" i="0"/>
            </a:lvl3pPr>
            <a:lvl4pPr marL="3233738" indent="-817563">
              <a:spcAft>
                <a:spcPts val="600"/>
              </a:spcAft>
              <a:buFont typeface="Wingdings" panose="05000000000000000000" pitchFamily="2" charset="2"/>
              <a:buChar char="§"/>
              <a:tabLst>
                <a:tab pos="1698625" algn="l"/>
              </a:tabLst>
              <a:defRPr sz="4000" b="0" i="0"/>
            </a:lvl4pPr>
            <a:lvl5pPr marL="4081463" indent="-685800">
              <a:spcAft>
                <a:spcPts val="600"/>
              </a:spcAft>
              <a:buFont typeface="Arial" panose="020B0604020202020204" pitchFamily="34" charset="0"/>
              <a:buChar char="•"/>
              <a:defRPr sz="4000" b="0" i="0"/>
            </a:lvl5pPr>
            <a:lvl6pPr marL="4930775" indent="-815975">
              <a:spcAft>
                <a:spcPts val="600"/>
              </a:spcAft>
              <a:buFont typeface="Courier New" panose="02070309020205020404" pitchFamily="49" charset="0"/>
              <a:buChar char="o"/>
              <a:defRPr sz="4000" b="0"/>
            </a:lvl6pPr>
            <a:lvl7pPr marL="5649913" indent="-719138">
              <a:spcAft>
                <a:spcPts val="600"/>
              </a:spcAft>
              <a:buFont typeface="Wingdings" panose="05000000000000000000" pitchFamily="2" charset="2"/>
              <a:buChar char="§"/>
              <a:defRPr sz="4000" b="0"/>
            </a:lvl7pPr>
            <a:lvl8pPr marL="685800" indent="0">
              <a:buFont typeface="Arial" panose="020B0604020202020204" pitchFamily="34" charset="0"/>
              <a:buNone/>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8" name="Image" descr="Image">
            <a:extLst>
              <a:ext uri="{FF2B5EF4-FFF2-40B4-BE49-F238E27FC236}">
                <a16:creationId xmlns:a16="http://schemas.microsoft.com/office/drawing/2014/main" id="{F3BD7D97-478A-46BB-8387-351AE580400E}"/>
              </a:ext>
            </a:extLst>
          </p:cNvPr>
          <p:cNvPicPr>
            <a:picLocks noChangeAspect="1"/>
          </p:cNvPicPr>
          <p:nvPr userDrawn="1"/>
        </p:nvPicPr>
        <p:blipFill>
          <a:blip r:embed="rId3"/>
          <a:stretch>
            <a:fillRect/>
          </a:stretch>
        </p:blipFill>
        <p:spPr>
          <a:xfrm>
            <a:off x="18704072" y="6327135"/>
            <a:ext cx="2646211" cy="2718521"/>
          </a:xfrm>
          <a:prstGeom prst="rect">
            <a:avLst/>
          </a:prstGeom>
          <a:ln w="12700">
            <a:miter lim="400000"/>
          </a:ln>
        </p:spPr>
      </p:pic>
      <p:pic>
        <p:nvPicPr>
          <p:cNvPr id="9" name="Image" descr="Image">
            <a:extLst>
              <a:ext uri="{FF2B5EF4-FFF2-40B4-BE49-F238E27FC236}">
                <a16:creationId xmlns:a16="http://schemas.microsoft.com/office/drawing/2014/main" id="{8CC4B47D-3DAB-4822-9A17-4D9F50556D9A}"/>
              </a:ext>
            </a:extLst>
          </p:cNvPr>
          <p:cNvPicPr>
            <a:picLocks noChangeAspect="1"/>
          </p:cNvPicPr>
          <p:nvPr userDrawn="1"/>
        </p:nvPicPr>
        <p:blipFill>
          <a:blip r:embed="rId4"/>
          <a:stretch>
            <a:fillRect/>
          </a:stretch>
        </p:blipFill>
        <p:spPr>
          <a:xfrm>
            <a:off x="20901078" y="8270553"/>
            <a:ext cx="2480022" cy="2718520"/>
          </a:xfrm>
          <a:prstGeom prst="rect">
            <a:avLst/>
          </a:prstGeom>
          <a:ln w="12700">
            <a:miter lim="400000"/>
          </a:ln>
        </p:spPr>
      </p:pic>
      <p:pic>
        <p:nvPicPr>
          <p:cNvPr id="10" name="Image" descr="Image">
            <a:extLst>
              <a:ext uri="{FF2B5EF4-FFF2-40B4-BE49-F238E27FC236}">
                <a16:creationId xmlns:a16="http://schemas.microsoft.com/office/drawing/2014/main" id="{EC833BA8-877D-451A-A712-6A9F5F33D16F}"/>
              </a:ext>
            </a:extLst>
          </p:cNvPr>
          <p:cNvPicPr>
            <a:picLocks noChangeAspect="1"/>
          </p:cNvPicPr>
          <p:nvPr userDrawn="1"/>
        </p:nvPicPr>
        <p:blipFill>
          <a:blip r:embed="rId5"/>
          <a:stretch>
            <a:fillRect/>
          </a:stretch>
        </p:blipFill>
        <p:spPr>
          <a:xfrm>
            <a:off x="18382293" y="9355902"/>
            <a:ext cx="2162785" cy="2068565"/>
          </a:xfrm>
          <a:prstGeom prst="rect">
            <a:avLst/>
          </a:prstGeom>
          <a:ln w="12700">
            <a:miter lim="400000"/>
          </a:ln>
        </p:spPr>
      </p:pic>
    </p:spTree>
    <p:extLst>
      <p:ext uri="{BB962C8B-B14F-4D97-AF65-F5344CB8AC3E}">
        <p14:creationId xmlns:p14="http://schemas.microsoft.com/office/powerpoint/2010/main" val="3189185513"/>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B365D"/>
        </a:solidFill>
        <a:effectLst/>
      </p:bgPr>
    </p:bg>
    <p:spTree>
      <p:nvGrpSpPr>
        <p:cNvPr id="1" name=""/>
        <p:cNvGrpSpPr/>
        <p:nvPr/>
      </p:nvGrpSpPr>
      <p:grpSpPr>
        <a:xfrm>
          <a:off x="0" y="0"/>
          <a:ext cx="0" cy="0"/>
          <a:chOff x="0" y="0"/>
          <a:chExt cx="0" cy="0"/>
        </a:xfrm>
      </p:grpSpPr>
      <p:sp>
        <p:nvSpPr>
          <p:cNvPr id="2" name="Divider page"/>
          <p:cNvSpPr txBox="1">
            <a:spLocks noGrp="1"/>
          </p:cNvSpPr>
          <p:nvPr>
            <p:ph type="title" hasCustomPrompt="1"/>
          </p:nvPr>
        </p:nvSpPr>
        <p:spPr>
          <a:xfrm>
            <a:off x="1663695" y="2584433"/>
            <a:ext cx="21971006" cy="46482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p>
            <a:r>
              <a:t>Divider page</a:t>
            </a:r>
          </a:p>
        </p:txBody>
      </p:sp>
      <p:pic>
        <p:nvPicPr>
          <p:cNvPr id="3" name="Image" descr="Image"/>
          <p:cNvPicPr>
            <a:picLocks noChangeAspect="1"/>
          </p:cNvPicPr>
          <p:nvPr/>
        </p:nvPicPr>
        <p:blipFill>
          <a:blip r:embed="rId13"/>
          <a:stretch>
            <a:fillRect/>
          </a:stretch>
        </p:blipFill>
        <p:spPr>
          <a:xfrm rot="19281127">
            <a:off x="20320449" y="6456536"/>
            <a:ext cx="4216202" cy="2259147"/>
          </a:xfrm>
          <a:prstGeom prst="rect">
            <a:avLst/>
          </a:prstGeom>
          <a:ln w="12700">
            <a:miter lim="400000"/>
          </a:ln>
        </p:spPr>
      </p:pic>
      <p:pic>
        <p:nvPicPr>
          <p:cNvPr id="4" name="Image" descr="Image"/>
          <p:cNvPicPr>
            <a:picLocks noChangeAspect="1"/>
          </p:cNvPicPr>
          <p:nvPr/>
        </p:nvPicPr>
        <p:blipFill>
          <a:blip r:embed="rId14"/>
          <a:stretch>
            <a:fillRect/>
          </a:stretch>
        </p:blipFill>
        <p:spPr>
          <a:xfrm rot="20045788">
            <a:off x="3182167" y="10889808"/>
            <a:ext cx="3454030" cy="4152292"/>
          </a:xfrm>
          <a:prstGeom prst="rect">
            <a:avLst/>
          </a:prstGeom>
          <a:ln w="12700">
            <a:miter lim="400000"/>
          </a:ln>
        </p:spPr>
      </p:pic>
      <p:pic>
        <p:nvPicPr>
          <p:cNvPr id="5" name="Image" descr="Image"/>
          <p:cNvPicPr>
            <a:picLocks noChangeAspect="1"/>
          </p:cNvPicPr>
          <p:nvPr/>
        </p:nvPicPr>
        <p:blipFill>
          <a:blip r:embed="rId15"/>
          <a:stretch>
            <a:fillRect/>
          </a:stretch>
        </p:blipFill>
        <p:spPr>
          <a:xfrm>
            <a:off x="15362972" y="11517878"/>
            <a:ext cx="4152346" cy="4152292"/>
          </a:xfrm>
          <a:prstGeom prst="rect">
            <a:avLst/>
          </a:prstGeom>
          <a:ln w="12700">
            <a:miter lim="400000"/>
          </a:ln>
        </p:spPr>
      </p:pic>
      <p:pic>
        <p:nvPicPr>
          <p:cNvPr id="6" name="Image" descr="Image"/>
          <p:cNvPicPr>
            <a:picLocks noChangeAspect="1"/>
          </p:cNvPicPr>
          <p:nvPr/>
        </p:nvPicPr>
        <p:blipFill>
          <a:blip r:embed="rId16"/>
          <a:stretch>
            <a:fillRect/>
          </a:stretch>
        </p:blipFill>
        <p:spPr>
          <a:xfrm rot="8641063">
            <a:off x="7624440" y="-718444"/>
            <a:ext cx="4484137" cy="2402714"/>
          </a:xfrm>
          <a:prstGeom prst="rect">
            <a:avLst/>
          </a:prstGeom>
          <a:ln w="12700">
            <a:miter lim="400000"/>
          </a:ln>
        </p:spPr>
      </p:pic>
      <p:pic>
        <p:nvPicPr>
          <p:cNvPr id="7" name="LH&amp;CP_Logos_Primary logo WO 1.png" descr="LH&amp;CP_Logos_Primary logo WO 1.png"/>
          <p:cNvPicPr>
            <a:picLocks noChangeAspect="1"/>
          </p:cNvPicPr>
          <p:nvPr/>
        </p:nvPicPr>
        <p:blipFill>
          <a:blip r:embed="rId17"/>
          <a:stretch>
            <a:fillRect/>
          </a:stretch>
        </p:blipFill>
        <p:spPr>
          <a:xfrm>
            <a:off x="19217997" y="592270"/>
            <a:ext cx="4264572" cy="1542842"/>
          </a:xfrm>
          <a:prstGeom prst="rect">
            <a:avLst/>
          </a:prstGeom>
          <a:ln w="12700">
            <a:miter lim="400000"/>
          </a:ln>
        </p:spPr>
      </p:pic>
    </p:spTree>
  </p:cSld>
  <p:clrMap bg1="lt1" tx1="dk1" bg2="lt2" tx2="dk2" accent1="accent1" accent2="accent2" accent3="accent3" accent4="accent4" accent5="accent5" accent6="accent6" hlink="hlink" folHlink="folHlink"/>
  <p:sldLayoutIdLst>
    <p:sldLayoutId id="2147483665" r:id="rId1"/>
    <p:sldLayoutId id="2147483650" r:id="rId2"/>
    <p:sldLayoutId id="2147483664" r:id="rId3"/>
    <p:sldLayoutId id="2147483662" r:id="rId4"/>
    <p:sldLayoutId id="2147483669" r:id="rId5"/>
    <p:sldLayoutId id="2147483671" r:id="rId6"/>
    <p:sldLayoutId id="2147483668" r:id="rId7"/>
    <p:sldLayoutId id="2147483666" r:id="rId8"/>
    <p:sldLayoutId id="2147483667" r:id="rId9"/>
    <p:sldLayoutId id="2147483670" r:id="rId10"/>
    <p:sldLayoutId id="2147483661" r:id="rId11"/>
  </p:sldLayoutIdLst>
  <p:transition spd="med"/>
  <p:txStyles>
    <p:titleStyle>
      <a:lvl1pPr marL="0" marR="0" indent="0" algn="l" defTabSz="825500" rtl="0" eaLnBrk="1" latinLnBrk="0" hangingPunct="1">
        <a:lnSpc>
          <a:spcPct val="100000"/>
        </a:lnSpc>
        <a:spcBef>
          <a:spcPts val="0"/>
        </a:spcBef>
        <a:spcAft>
          <a:spcPts val="0"/>
        </a:spcAft>
        <a:buClrTx/>
        <a:buSzTx/>
        <a:buFontTx/>
        <a:buNone/>
        <a:tabLst/>
        <a:defRPr sz="8000" b="1" i="0" u="none" strike="noStrike" cap="none" spc="0" baseline="0">
          <a:solidFill>
            <a:srgbClr val="FFFFFF"/>
          </a:solidFill>
          <a:uFillTx/>
          <a:latin typeface="+mn-lt"/>
          <a:ea typeface="+mn-ea"/>
          <a:cs typeface="+mn-cs"/>
          <a:sym typeface="Helvetica Neue"/>
        </a:defRPr>
      </a:lvl1pPr>
      <a:lvl2pPr marL="0" marR="0" indent="0" algn="l" defTabSz="825500" rtl="0" eaLnBrk="1" latinLnBrk="0" hangingPunct="1">
        <a:lnSpc>
          <a:spcPct val="100000"/>
        </a:lnSpc>
        <a:spcBef>
          <a:spcPts val="0"/>
        </a:spcBef>
        <a:spcAft>
          <a:spcPts val="0"/>
        </a:spcAft>
        <a:buClrTx/>
        <a:buSzTx/>
        <a:buFontTx/>
        <a:buNone/>
        <a:tabLst/>
        <a:defRPr sz="8000" b="1" i="0" u="none" strike="noStrike" cap="none" spc="0" baseline="0">
          <a:solidFill>
            <a:srgbClr val="FFFFFF"/>
          </a:solidFill>
          <a:uFillTx/>
          <a:latin typeface="+mn-lt"/>
          <a:ea typeface="+mn-ea"/>
          <a:cs typeface="+mn-cs"/>
          <a:sym typeface="Helvetica Neue"/>
        </a:defRPr>
      </a:lvl2pPr>
      <a:lvl3pPr marL="0" marR="0" indent="0" algn="l" defTabSz="825500" rtl="0" eaLnBrk="1" latinLnBrk="0" hangingPunct="1">
        <a:lnSpc>
          <a:spcPct val="100000"/>
        </a:lnSpc>
        <a:spcBef>
          <a:spcPts val="0"/>
        </a:spcBef>
        <a:spcAft>
          <a:spcPts val="0"/>
        </a:spcAft>
        <a:buClrTx/>
        <a:buSzTx/>
        <a:buFontTx/>
        <a:buNone/>
        <a:tabLst/>
        <a:defRPr sz="8000" b="1" i="0" u="none" strike="noStrike" cap="none" spc="0" baseline="0">
          <a:solidFill>
            <a:srgbClr val="FFFFFF"/>
          </a:solidFill>
          <a:uFillTx/>
          <a:latin typeface="+mn-lt"/>
          <a:ea typeface="+mn-ea"/>
          <a:cs typeface="+mn-cs"/>
          <a:sym typeface="Helvetica Neue"/>
        </a:defRPr>
      </a:lvl3pPr>
      <a:lvl4pPr marL="0" marR="0" indent="0" algn="l" defTabSz="825500" rtl="0" eaLnBrk="1" latinLnBrk="0" hangingPunct="1">
        <a:lnSpc>
          <a:spcPct val="100000"/>
        </a:lnSpc>
        <a:spcBef>
          <a:spcPts val="0"/>
        </a:spcBef>
        <a:spcAft>
          <a:spcPts val="0"/>
        </a:spcAft>
        <a:buClrTx/>
        <a:buSzTx/>
        <a:buFontTx/>
        <a:buNone/>
        <a:tabLst/>
        <a:defRPr sz="8000" b="1" i="0" u="none" strike="noStrike" cap="none" spc="0" baseline="0">
          <a:solidFill>
            <a:srgbClr val="FFFFFF"/>
          </a:solidFill>
          <a:uFillTx/>
          <a:latin typeface="+mn-lt"/>
          <a:ea typeface="+mn-ea"/>
          <a:cs typeface="+mn-cs"/>
          <a:sym typeface="Helvetica Neue"/>
        </a:defRPr>
      </a:lvl4pPr>
      <a:lvl5pPr marL="0" marR="0" indent="0" algn="l" defTabSz="825500" rtl="0" eaLnBrk="1" latinLnBrk="0" hangingPunct="1">
        <a:lnSpc>
          <a:spcPct val="100000"/>
        </a:lnSpc>
        <a:spcBef>
          <a:spcPts val="0"/>
        </a:spcBef>
        <a:spcAft>
          <a:spcPts val="0"/>
        </a:spcAft>
        <a:buClrTx/>
        <a:buSzTx/>
        <a:buFontTx/>
        <a:buNone/>
        <a:tabLst/>
        <a:defRPr sz="8000" b="1" i="0" u="none" strike="noStrike" cap="none" spc="0" baseline="0">
          <a:solidFill>
            <a:srgbClr val="FFFFFF"/>
          </a:solidFill>
          <a:uFillTx/>
          <a:latin typeface="+mn-lt"/>
          <a:ea typeface="+mn-ea"/>
          <a:cs typeface="+mn-cs"/>
          <a:sym typeface="Helvetica Neue"/>
        </a:defRPr>
      </a:lvl5pPr>
      <a:lvl6pPr marL="0" marR="0" indent="0" algn="l" defTabSz="825500" rtl="0" eaLnBrk="1" latinLnBrk="0" hangingPunct="1">
        <a:lnSpc>
          <a:spcPct val="100000"/>
        </a:lnSpc>
        <a:spcBef>
          <a:spcPts val="0"/>
        </a:spcBef>
        <a:spcAft>
          <a:spcPts val="0"/>
        </a:spcAft>
        <a:buClrTx/>
        <a:buSzTx/>
        <a:buFontTx/>
        <a:buNone/>
        <a:tabLst/>
        <a:defRPr sz="8000" b="1" i="0" u="none" strike="noStrike" cap="none" spc="0" baseline="0">
          <a:solidFill>
            <a:srgbClr val="FFFFFF"/>
          </a:solidFill>
          <a:uFillTx/>
          <a:latin typeface="+mn-lt"/>
          <a:ea typeface="+mn-ea"/>
          <a:cs typeface="+mn-cs"/>
          <a:sym typeface="Helvetica Neue"/>
        </a:defRPr>
      </a:lvl6pPr>
      <a:lvl7pPr marL="0" marR="0" indent="0" algn="l" defTabSz="825500" rtl="0" eaLnBrk="1" latinLnBrk="0" hangingPunct="1">
        <a:lnSpc>
          <a:spcPct val="100000"/>
        </a:lnSpc>
        <a:spcBef>
          <a:spcPts val="0"/>
        </a:spcBef>
        <a:spcAft>
          <a:spcPts val="0"/>
        </a:spcAft>
        <a:buClrTx/>
        <a:buSzTx/>
        <a:buFontTx/>
        <a:buNone/>
        <a:tabLst/>
        <a:defRPr sz="8000" b="1" i="0" u="none" strike="noStrike" cap="none" spc="0" baseline="0">
          <a:solidFill>
            <a:srgbClr val="FFFFFF"/>
          </a:solidFill>
          <a:uFillTx/>
          <a:latin typeface="+mn-lt"/>
          <a:ea typeface="+mn-ea"/>
          <a:cs typeface="+mn-cs"/>
          <a:sym typeface="Helvetica Neue"/>
        </a:defRPr>
      </a:lvl7pPr>
      <a:lvl8pPr marL="0" marR="0" indent="0" algn="l" defTabSz="825500" rtl="0" eaLnBrk="1" latinLnBrk="0" hangingPunct="1">
        <a:lnSpc>
          <a:spcPct val="100000"/>
        </a:lnSpc>
        <a:spcBef>
          <a:spcPts val="0"/>
        </a:spcBef>
        <a:spcAft>
          <a:spcPts val="0"/>
        </a:spcAft>
        <a:buClrTx/>
        <a:buSzTx/>
        <a:buFontTx/>
        <a:buNone/>
        <a:tabLst/>
        <a:defRPr sz="8000" b="1" i="0" u="none" strike="noStrike" cap="none" spc="0" baseline="0">
          <a:solidFill>
            <a:srgbClr val="FFFFFF"/>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8000" b="1" i="0" u="none" strike="noStrike" cap="none" spc="0" baseline="0">
          <a:solidFill>
            <a:srgbClr val="FFFFFF"/>
          </a:solidFill>
          <a:uFillTx/>
          <a:latin typeface="+mn-lt"/>
          <a:ea typeface="+mn-ea"/>
          <a:cs typeface="+mn-cs"/>
          <a:sym typeface="Helvetica Neue"/>
        </a:defRPr>
      </a:lvl9pPr>
    </p:titleStyle>
    <p:bodyStyle>
      <a:lvl1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1pPr>
      <a:lvl2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2pPr>
      <a:lvl3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3pPr>
      <a:lvl4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4pPr>
      <a:lvl5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5pPr>
      <a:lvl6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6pPr>
      <a:lvl7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7pPr>
      <a:lvl8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p:bodyStyle>
    <p:otherStyle>
      <a:lvl1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hyperlink" Target="https://www.healthandcareleeds.org/have-your-say/shape-the-future/populations/long-term-conditions/" TargetMode="Externa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mailto:caroline.mackay2@nhs.net" TargetMode="External"/><Relationship Id="rId2" Type="http://schemas.openxmlformats.org/officeDocument/2006/relationships/hyperlink" Target="https://www.healthandcareleeds.org/have-your-say/shape-the-future/populations/long-term-conditions/" TargetMode="Externa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hyperlink" Target="https://www.kingsfund.org.uk/publications/population-health-approach?gclid=EAIaIQobChMI8dWWp_ig-wIVCLbtCh2IKQ7REAAYASAAEgL2w_D_BwE"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 Placeholder 1"/>
          <p:cNvSpPr txBox="1">
            <a:spLocks noGrp="1"/>
          </p:cNvSpPr>
          <p:nvPr>
            <p:ph type="body" sz="quarter" idx="1"/>
          </p:nvPr>
        </p:nvSpPr>
        <p:spPr>
          <a:xfrm>
            <a:off x="1663697" y="7203806"/>
            <a:ext cx="21971004" cy="864191"/>
          </a:xfrm>
          <a:prstGeom prst="rect">
            <a:avLst/>
          </a:prstGeom>
        </p:spPr>
        <p:txBody>
          <a:bodyPr>
            <a:normAutofit lnSpcReduction="10000"/>
          </a:bodyPr>
          <a:lstStyle/>
          <a:p>
            <a:r>
              <a:rPr lang="en-GB" sz="5400" dirty="0"/>
              <a:t>Wednesday 1 Feb 2023, 9am – 11am</a:t>
            </a:r>
            <a:endParaRPr sz="5400" dirty="0"/>
          </a:p>
        </p:txBody>
      </p:sp>
      <p:sp>
        <p:nvSpPr>
          <p:cNvPr id="187" name="Title 2"/>
          <p:cNvSpPr txBox="1">
            <a:spLocks noGrp="1"/>
          </p:cNvSpPr>
          <p:nvPr>
            <p:ph type="title"/>
          </p:nvPr>
        </p:nvSpPr>
        <p:spPr>
          <a:xfrm>
            <a:off x="1663695" y="1281807"/>
            <a:ext cx="21971006" cy="4157701"/>
          </a:xfrm>
          <a:prstGeom prst="rect">
            <a:avLst/>
          </a:prstGeom>
        </p:spPr>
        <p:txBody>
          <a:bodyPr>
            <a:normAutofit/>
          </a:bodyPr>
          <a:lstStyle/>
          <a:p>
            <a:r>
              <a:rPr lang="en-GB" sz="11500" dirty="0"/>
              <a:t>Public Involvement Workshop</a:t>
            </a:r>
            <a:endParaRPr sz="11500" dirty="0"/>
          </a:p>
        </p:txBody>
      </p:sp>
      <p:sp>
        <p:nvSpPr>
          <p:cNvPr id="188" name="Text Placeholder 3"/>
          <p:cNvSpPr>
            <a:spLocks noGrp="1"/>
          </p:cNvSpPr>
          <p:nvPr>
            <p:ph type="body" sz="quarter" idx="21"/>
          </p:nvPr>
        </p:nvSpPr>
        <p:spPr>
          <a:xfrm>
            <a:off x="1663695" y="5697415"/>
            <a:ext cx="21971001" cy="11229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Autofit/>
          </a:bodyPr>
          <a:lstStyle/>
          <a:p>
            <a:r>
              <a:rPr lang="en-GB" sz="7200" dirty="0"/>
              <a:t>Long Term Conditions (LTC)</a:t>
            </a:r>
            <a:endParaRPr sz="7200"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8000" dirty="0"/>
              <a:t>Population health</a:t>
            </a:r>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201738" y="2385392"/>
            <a:ext cx="21823362" cy="10499752"/>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48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Helvetica Neue"/>
              </a:rPr>
              <a:t>How the Leeds population would look if we divided it across our nine population  boards, showing the level of need and percentage of resource for each.</a:t>
            </a: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48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Helvetica Neue"/>
              </a:rPr>
              <a:t> </a:t>
            </a:r>
          </a:p>
          <a:p>
            <a:pPr marL="571500" marR="0" lvl="0" indent="-571500" algn="l" defTabSz="8255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GB" sz="48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Helvetica Neue"/>
            </a:endParaRPr>
          </a:p>
          <a:p>
            <a:pPr marL="571500" marR="0" lvl="0" indent="-571500" algn="l" defTabSz="8255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GB" sz="48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Helvetica Neue"/>
            </a:endParaRPr>
          </a:p>
          <a:p>
            <a:pPr marL="571500" marR="0" lvl="0" indent="-571500" algn="l" defTabSz="8255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GB" sz="4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p:txBody>
      </p:sp>
      <p:pic>
        <p:nvPicPr>
          <p:cNvPr id="2" name="Picture 1">
            <a:extLst>
              <a:ext uri="{FF2B5EF4-FFF2-40B4-BE49-F238E27FC236}">
                <a16:creationId xmlns:a16="http://schemas.microsoft.com/office/drawing/2014/main" id="{980F2848-1A99-4521-9EA3-C373D5E5CA8E}"/>
              </a:ext>
            </a:extLst>
          </p:cNvPr>
          <p:cNvPicPr>
            <a:picLocks noChangeAspect="1"/>
          </p:cNvPicPr>
          <p:nvPr/>
        </p:nvPicPr>
        <p:blipFill>
          <a:blip r:embed="rId2"/>
          <a:stretch>
            <a:fillRect/>
          </a:stretch>
        </p:blipFill>
        <p:spPr>
          <a:xfrm>
            <a:off x="1499470" y="4096753"/>
            <a:ext cx="21080256" cy="9281317"/>
          </a:xfrm>
          <a:prstGeom prst="rect">
            <a:avLst/>
          </a:prstGeom>
        </p:spPr>
      </p:pic>
    </p:spTree>
    <p:extLst>
      <p:ext uri="{BB962C8B-B14F-4D97-AF65-F5344CB8AC3E}">
        <p14:creationId xmlns:p14="http://schemas.microsoft.com/office/powerpoint/2010/main" val="268478790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8000" dirty="0"/>
              <a:t>Population health</a:t>
            </a:r>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201738" y="2285334"/>
            <a:ext cx="22115462" cy="10854195"/>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indent="0">
              <a:buNone/>
            </a:pPr>
            <a:r>
              <a:rPr lang="en-GB" sz="4800" dirty="0">
                <a:latin typeface="Arial" panose="020B0604020202020204" pitchFamily="34" charset="0"/>
                <a:ea typeface="Calibri" panose="020F0502020204030204" pitchFamily="34" charset="0"/>
                <a:cs typeface="Arial" panose="020B0604020202020204" pitchFamily="34" charset="0"/>
              </a:rPr>
              <a:t>We aim to address these needs through a framework of nine population and two care delivery boards:</a:t>
            </a:r>
          </a:p>
          <a:p>
            <a:pPr marL="0" indent="0">
              <a:buNone/>
            </a:pPr>
            <a:endParaRPr lang="en-GB" sz="4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GB" sz="4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GB" sz="4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GB" sz="4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GB" sz="4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GB" sz="4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GB" sz="20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GB" sz="4800" dirty="0">
              <a:latin typeface="Arial" panose="020B0604020202020204" pitchFamily="34" charset="0"/>
            </a:endParaRPr>
          </a:p>
          <a:p>
            <a:pPr marL="0" indent="0">
              <a:buNone/>
            </a:pPr>
            <a:endParaRPr lang="en-GB" sz="2000" dirty="0">
              <a:latin typeface="Arial" panose="020B0604020202020204" pitchFamily="34" charset="0"/>
            </a:endParaRPr>
          </a:p>
          <a:p>
            <a:pPr marL="0" indent="0">
              <a:buNone/>
            </a:pPr>
            <a:r>
              <a:rPr lang="en-GB" sz="4800" dirty="0">
                <a:latin typeface="Arial" panose="020B0604020202020204" pitchFamily="34" charset="0"/>
              </a:rPr>
              <a:t>These boards are r</a:t>
            </a:r>
            <a:r>
              <a:rPr lang="en-GB" sz="4800" b="0" i="0" u="none" strike="noStrike" baseline="0" dirty="0">
                <a:solidFill>
                  <a:srgbClr val="000000"/>
                </a:solidFill>
                <a:latin typeface="Arial" panose="020B0604020202020204" pitchFamily="34" charset="0"/>
              </a:rPr>
              <a:t>esponsible for improving (or driving improvements in) the outcomes, experience, and the value of the NHS spend, for their respective population. They w</a:t>
            </a:r>
            <a:r>
              <a:rPr lang="en-GB" sz="4800" dirty="0">
                <a:latin typeface="Arial" panose="020B0604020202020204" pitchFamily="34" charset="0"/>
              </a:rPr>
              <a:t>ork across organisations and sectors with a clear focus on their population's particular needs. </a:t>
            </a:r>
            <a:endParaRPr lang="en-GB" sz="4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GB" sz="4800" b="0" i="0" u="none" strike="noStrike" baseline="0" dirty="0">
              <a:solidFill>
                <a:srgbClr val="000000"/>
              </a:solidFill>
              <a:latin typeface="Arial" panose="020B0604020202020204" pitchFamily="34" charset="0"/>
            </a:endParaRPr>
          </a:p>
          <a:p>
            <a:pPr marL="0" indent="0">
              <a:buNone/>
            </a:pPr>
            <a:endParaRPr lang="en-GB" sz="2000" b="0" i="0" u="none" strike="noStrike" baseline="0" dirty="0">
              <a:solidFill>
                <a:srgbClr val="000000"/>
              </a:solidFill>
              <a:latin typeface="Arial" panose="020B0604020202020204" pitchFamily="34" charset="0"/>
            </a:endParaRPr>
          </a:p>
          <a:p>
            <a:pPr marL="0" indent="0">
              <a:buNone/>
            </a:pPr>
            <a:endParaRPr lang="en-GB" sz="4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GB" sz="4800" dirty="0">
              <a:effectLst/>
              <a:latin typeface="Arial" panose="020B0604020202020204" pitchFamily="34" charset="0"/>
              <a:ea typeface="Calibri" panose="020F0502020204030204" pitchFamily="34" charset="0"/>
              <a:cs typeface="Arial" panose="020B0604020202020204" pitchFamily="34" charset="0"/>
            </a:endParaRPr>
          </a:p>
          <a:p>
            <a:endParaRPr lang="en-GB" sz="44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25306F9E-163F-4185-B0D6-895D0B28B2B3}"/>
              </a:ext>
            </a:extLst>
          </p:cNvPr>
          <p:cNvPicPr>
            <a:picLocks noChangeAspect="1"/>
          </p:cNvPicPr>
          <p:nvPr/>
        </p:nvPicPr>
        <p:blipFill>
          <a:blip r:embed="rId2"/>
          <a:stretch>
            <a:fillRect/>
          </a:stretch>
        </p:blipFill>
        <p:spPr>
          <a:xfrm>
            <a:off x="3739219" y="4015542"/>
            <a:ext cx="16600757" cy="6030034"/>
          </a:xfrm>
          <a:prstGeom prst="rect">
            <a:avLst/>
          </a:prstGeom>
        </p:spPr>
      </p:pic>
    </p:spTree>
    <p:extLst>
      <p:ext uri="{BB962C8B-B14F-4D97-AF65-F5344CB8AC3E}">
        <p14:creationId xmlns:p14="http://schemas.microsoft.com/office/powerpoint/2010/main" val="121289077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8000" dirty="0"/>
              <a:t>Population health</a:t>
            </a:r>
          </a:p>
        </p:txBody>
      </p:sp>
      <p:pic>
        <p:nvPicPr>
          <p:cNvPr id="7" name="Picture 6">
            <a:extLst>
              <a:ext uri="{FF2B5EF4-FFF2-40B4-BE49-F238E27FC236}">
                <a16:creationId xmlns:a16="http://schemas.microsoft.com/office/drawing/2014/main" id="{872BA932-470B-4CA4-943C-1ECDC2FB834B}"/>
              </a:ext>
            </a:extLst>
          </p:cNvPr>
          <p:cNvPicPr>
            <a:picLocks noChangeAspect="1"/>
          </p:cNvPicPr>
          <p:nvPr/>
        </p:nvPicPr>
        <p:blipFill>
          <a:blip r:embed="rId2"/>
          <a:stretch>
            <a:fillRect/>
          </a:stretch>
        </p:blipFill>
        <p:spPr>
          <a:xfrm>
            <a:off x="14596654" y="2862468"/>
            <a:ext cx="9264711" cy="9361507"/>
          </a:xfrm>
          <a:prstGeom prst="rect">
            <a:avLst/>
          </a:prstGeom>
        </p:spPr>
      </p:pic>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741296" y="2763077"/>
            <a:ext cx="14232287" cy="10139811"/>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indent="0">
              <a:buNone/>
            </a:pPr>
            <a:r>
              <a:rPr lang="en-GB" sz="4800" dirty="0">
                <a:latin typeface="Arial" panose="020B0604020202020204" pitchFamily="34" charset="0"/>
                <a:cs typeface="Arial" panose="020B0604020202020204" pitchFamily="34" charset="0"/>
              </a:rPr>
              <a:t>Boards are made up of senior representatives from across the health and care partnership including representatives from the third sector and from Healthwatch Leeds.</a:t>
            </a:r>
          </a:p>
          <a:p>
            <a:pPr marL="0" indent="0">
              <a:buNone/>
            </a:pPr>
            <a:endParaRPr lang="en-GB" sz="2000" dirty="0">
              <a:latin typeface="Arial" panose="020B0604020202020204" pitchFamily="34" charset="0"/>
              <a:cs typeface="Arial" panose="020B0604020202020204" pitchFamily="34" charset="0"/>
            </a:endParaRPr>
          </a:p>
          <a:p>
            <a:pPr marL="0" indent="0">
              <a:buNone/>
            </a:pPr>
            <a:r>
              <a:rPr lang="en-GB" sz="4800" dirty="0">
                <a:latin typeface="Arial" panose="020B0604020202020204" pitchFamily="34" charset="0"/>
                <a:cs typeface="Arial" panose="020B0604020202020204" pitchFamily="34" charset="0"/>
              </a:rPr>
              <a:t>There is also space for 'citizen' or people's voice representation, which we are thinking about today.</a:t>
            </a:r>
          </a:p>
          <a:p>
            <a:pPr marL="0" indent="0">
              <a:buNone/>
            </a:pPr>
            <a:endParaRPr lang="en-GB" sz="5400" dirty="0">
              <a:latin typeface="Arial" panose="020B0604020202020204" pitchFamily="34" charset="0"/>
              <a:cs typeface="Arial" panose="020B0604020202020204" pitchFamily="34" charset="0"/>
            </a:endParaRPr>
          </a:p>
          <a:p>
            <a:pPr marL="0" indent="0">
              <a:buNone/>
            </a:pPr>
            <a:r>
              <a:rPr lang="en-GB" sz="4800" dirty="0">
                <a:latin typeface="Arial" panose="020B0604020202020204" pitchFamily="34" charset="0"/>
                <a:cs typeface="Arial" panose="020B0604020202020204" pitchFamily="34" charset="0"/>
              </a:rPr>
              <a:t>The boards are:</a:t>
            </a:r>
            <a:endParaRPr lang="en-GB" sz="4800" b="0" i="0" u="none" strike="noStrike" baseline="0" dirty="0">
              <a:solidFill>
                <a:srgbClr val="000000"/>
              </a:solidFill>
              <a:latin typeface="Arial" panose="020B0604020202020204" pitchFamily="34" charset="0"/>
            </a:endParaRPr>
          </a:p>
          <a:p>
            <a:r>
              <a:rPr lang="en-GB" sz="4800" b="1" i="0" u="none" strike="noStrike" baseline="0" dirty="0">
                <a:solidFill>
                  <a:srgbClr val="000000"/>
                </a:solidFill>
                <a:latin typeface="Arial" panose="020B0604020202020204" pitchFamily="34" charset="0"/>
              </a:rPr>
              <a:t>Broad enough </a:t>
            </a:r>
            <a:r>
              <a:rPr lang="en-GB" sz="4800" b="0" i="0" u="none" strike="noStrike" baseline="0" dirty="0">
                <a:solidFill>
                  <a:srgbClr val="000000"/>
                </a:solidFill>
                <a:latin typeface="Arial" panose="020B0604020202020204" pitchFamily="34" charset="0"/>
              </a:rPr>
              <a:t>(to represent all partners)</a:t>
            </a:r>
          </a:p>
          <a:p>
            <a:r>
              <a:rPr lang="en-GB" sz="4800" b="1" i="0" u="none" strike="noStrike" baseline="0" dirty="0">
                <a:solidFill>
                  <a:srgbClr val="000000"/>
                </a:solidFill>
                <a:latin typeface="Arial" panose="020B0604020202020204" pitchFamily="34" charset="0"/>
              </a:rPr>
              <a:t>Senior enough </a:t>
            </a:r>
            <a:r>
              <a:rPr lang="en-GB" sz="4800" b="0" i="0" u="none" strike="noStrike" baseline="0" dirty="0">
                <a:solidFill>
                  <a:srgbClr val="000000"/>
                </a:solidFill>
                <a:latin typeface="Arial" panose="020B0604020202020204" pitchFamily="34" charset="0"/>
              </a:rPr>
              <a:t>(to take critical decisions)</a:t>
            </a:r>
          </a:p>
          <a:p>
            <a:r>
              <a:rPr lang="en-GB" sz="4800" b="1" i="0" u="none" strike="noStrike" baseline="0" dirty="0">
                <a:solidFill>
                  <a:srgbClr val="000000"/>
                </a:solidFill>
                <a:latin typeface="Arial" panose="020B0604020202020204" pitchFamily="34" charset="0"/>
              </a:rPr>
              <a:t>Small enough </a:t>
            </a:r>
            <a:r>
              <a:rPr lang="en-GB" sz="4800" b="0" i="0" u="none" strike="noStrike" baseline="0" dirty="0">
                <a:solidFill>
                  <a:srgbClr val="000000"/>
                </a:solidFill>
                <a:latin typeface="Arial" panose="020B0604020202020204" pitchFamily="34" charset="0"/>
              </a:rPr>
              <a:t>(to make these decisions)</a:t>
            </a:r>
          </a:p>
          <a:p>
            <a:pPr marL="0" indent="0">
              <a:buNone/>
            </a:pPr>
            <a:endParaRPr lang="en-GB"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678902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a:xfrm>
            <a:off x="1054096" y="751344"/>
            <a:ext cx="21971005" cy="1234680"/>
          </a:xfrm>
        </p:spPr>
        <p:txBody>
          <a:bodyPr>
            <a:noAutofit/>
          </a:bodyPr>
          <a:lstStyle/>
          <a:p>
            <a:r>
              <a:rPr lang="en-GB" sz="8000" dirty="0"/>
              <a:t>Population health</a:t>
            </a:r>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606724" y="2643809"/>
            <a:ext cx="23170551" cy="10320847"/>
          </a:xfrm>
          <a:prstGeom prst="rect">
            <a:avLst/>
          </a:prstGeom>
        </p:spPr>
        <p:txBody>
          <a:bodyPr lIns="91440" tIns="45720" rIns="91440" bIns="45720" anchor="t"/>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indent="0">
              <a:buNone/>
            </a:pPr>
            <a:r>
              <a:rPr lang="en-GB" sz="4800" dirty="0">
                <a:latin typeface="Arial" panose="020B0604020202020204" pitchFamily="34" charset="0"/>
                <a:cs typeface="Arial" panose="020B0604020202020204" pitchFamily="34" charset="0"/>
              </a:rPr>
              <a:t>The LTC Population Board</a:t>
            </a:r>
          </a:p>
          <a:p>
            <a:pPr marL="0" indent="0">
              <a:buNone/>
            </a:pPr>
            <a:r>
              <a:rPr lang="en-GB" dirty="0">
                <a:latin typeface="Arial" panose="020B0604020202020204" pitchFamily="34" charset="0"/>
                <a:cs typeface="Arial" panose="020B0604020202020204" pitchFamily="34" charset="0"/>
              </a:rPr>
              <a:t>Long-term conditions (LTCs), or chronic diseases, are conditions for which there is currently no cure, and which are managed with drugs and other treatment, for example: diabetes, asthma, arthritis and hypertension. It has been estimated that treatment and care for people with LTCs takes up around £7 in every £10 spent in health and social care.</a:t>
            </a:r>
          </a:p>
          <a:p>
            <a:pPr marL="0" indent="0">
              <a:buNone/>
            </a:pPr>
            <a:endParaRPr lang="en-GB" sz="1000" dirty="0">
              <a:latin typeface="Arial" panose="020B0604020202020204" pitchFamily="34" charset="0"/>
              <a:cs typeface="Arial" panose="020B0604020202020204" pitchFamily="34" charset="0"/>
            </a:endParaRPr>
          </a:p>
          <a:p>
            <a:pPr marL="0" indent="0">
              <a:spcAft>
                <a:spcPts val="1800"/>
              </a:spcAft>
              <a:buNone/>
            </a:pPr>
            <a:r>
              <a:rPr lang="en-GB" dirty="0">
                <a:latin typeface="Arial"/>
                <a:cs typeface="Arial"/>
              </a:rPr>
              <a:t>You are more likely to get a LTC as you get older but as LTCs affect all ages most people living with a LTC are under 65. There is also a strong link with deprivation with many LTCs being more common and more severe in deprived areas and appearing earlier in life. </a:t>
            </a:r>
          </a:p>
          <a:p>
            <a:pPr marL="0" indent="0">
              <a:spcAft>
                <a:spcPts val="1800"/>
              </a:spcAft>
              <a:buNone/>
            </a:pPr>
            <a:r>
              <a:rPr lang="en-GB" dirty="0">
                <a:latin typeface="Arial"/>
                <a:cs typeface="Arial"/>
              </a:rPr>
              <a:t>LTCs can have a huge impact on people's lives and mental wellbeing. M</a:t>
            </a:r>
            <a:r>
              <a:rPr lang="en-GB" dirty="0">
                <a:latin typeface="Arial" panose="020B0604020202020204" pitchFamily="34" charset="0"/>
                <a:cs typeface="Arial" panose="020B0604020202020204" pitchFamily="34" charset="0"/>
              </a:rPr>
              <a:t>ore and more people are living with more than one LTC (multimorbidity), expected to be two-thirds of adults over 65 by 2035. </a:t>
            </a:r>
          </a:p>
          <a:p>
            <a:pPr marL="0" indent="0">
              <a:spcAft>
                <a:spcPts val="1800"/>
              </a:spcAft>
              <a:buNone/>
            </a:pPr>
            <a:r>
              <a:rPr lang="en-GB" dirty="0">
                <a:latin typeface="Arial"/>
                <a:cs typeface="Arial"/>
              </a:rPr>
              <a:t>The Leeds LTC population board brings together partners from across the city to improve care, design more joined-up and sustainable LTC services and support, and make better use of public resources. </a:t>
            </a:r>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Webpage: </a:t>
            </a:r>
            <a:r>
              <a:rPr lang="en-GB" dirty="0">
                <a:latin typeface="Arial" panose="020B0604020202020204" pitchFamily="34" charset="0"/>
                <a:cs typeface="Arial" panose="020B0604020202020204" pitchFamily="34" charset="0"/>
                <a:hlinkClick r:id="rId2"/>
              </a:rPr>
              <a:t>https://www.healthandcareleeds.org/have-your-say/shape-the-future/populations/long-term-conditions/</a:t>
            </a:r>
            <a:r>
              <a:rPr lang="en-GB" dirty="0">
                <a:latin typeface="Arial" panose="020B0604020202020204" pitchFamily="34" charset="0"/>
                <a:cs typeface="Arial" panose="020B0604020202020204" pitchFamily="34" charset="0"/>
              </a:rPr>
              <a:t> </a:t>
            </a:r>
          </a:p>
          <a:p>
            <a:pPr marL="0" indent="0">
              <a:buNone/>
            </a:pPr>
            <a:endParaRPr lang="en-GB"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9953467"/>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8000" dirty="0"/>
              <a:t>Population health</a:t>
            </a:r>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054095" y="2380905"/>
            <a:ext cx="21971005" cy="9848255"/>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indent="0">
              <a:buNone/>
            </a:pPr>
            <a:r>
              <a:rPr lang="en-GB" sz="4800" dirty="0">
                <a:latin typeface="Arial" panose="020B0604020202020204" pitchFamily="34" charset="0"/>
                <a:cs typeface="Arial" panose="020B0604020202020204" pitchFamily="34" charset="0"/>
              </a:rPr>
              <a:t>What sort of decisions are the boards making?</a:t>
            </a:r>
          </a:p>
          <a:p>
            <a:pPr marL="0" indent="0">
              <a:buNone/>
            </a:pPr>
            <a:endParaRPr lang="en-GB" sz="1000" dirty="0">
              <a:latin typeface="Arial" panose="020B0604020202020204" pitchFamily="34" charset="0"/>
              <a:cs typeface="Arial" panose="020B0604020202020204" pitchFamily="34" charset="0"/>
            </a:endParaRPr>
          </a:p>
          <a:p>
            <a:r>
              <a:rPr lang="en-GB" sz="4400" dirty="0">
                <a:latin typeface="Arial" panose="020B0604020202020204" pitchFamily="34" charset="0"/>
                <a:cs typeface="Arial" panose="020B0604020202020204" pitchFamily="34" charset="0"/>
              </a:rPr>
              <a:t>Where to allocate funding</a:t>
            </a:r>
          </a:p>
          <a:p>
            <a:r>
              <a:rPr lang="en-GB" sz="4400" dirty="0">
                <a:latin typeface="Arial" panose="020B0604020202020204" pitchFamily="34" charset="0"/>
                <a:cs typeface="Arial" panose="020B0604020202020204" pitchFamily="34" charset="0"/>
              </a:rPr>
              <a:t>When to make changes to services</a:t>
            </a:r>
          </a:p>
          <a:p>
            <a:r>
              <a:rPr lang="en-GB" sz="4400" dirty="0">
                <a:latin typeface="Arial" panose="020B0604020202020204" pitchFamily="34" charset="0"/>
                <a:cs typeface="Arial" panose="020B0604020202020204" pitchFamily="34" charset="0"/>
              </a:rPr>
              <a:t>What the priorities are and how best to achieve the outcomes</a:t>
            </a:r>
          </a:p>
          <a:p>
            <a:r>
              <a:rPr lang="en-GB" sz="4400" dirty="0">
                <a:latin typeface="Arial" panose="020B0604020202020204" pitchFamily="34" charset="0"/>
                <a:cs typeface="Arial" panose="020B0604020202020204" pitchFamily="34" charset="0"/>
              </a:rPr>
              <a:t>What can be done to address health inequalities</a:t>
            </a:r>
          </a:p>
          <a:p>
            <a:r>
              <a:rPr lang="en-GB" sz="4400" dirty="0">
                <a:latin typeface="Arial" panose="020B0604020202020204" pitchFamily="34" charset="0"/>
                <a:cs typeface="Arial" panose="020B0604020202020204" pitchFamily="34" charset="0"/>
              </a:rPr>
              <a:t>How best to work with other boards and wider partners to avoid silo-working</a:t>
            </a:r>
          </a:p>
          <a:p>
            <a:r>
              <a:rPr lang="en-GB" sz="4400" dirty="0">
                <a:latin typeface="Arial" panose="020B0604020202020204" pitchFamily="34" charset="0"/>
                <a:cs typeface="Arial" panose="020B0604020202020204" pitchFamily="34" charset="0"/>
              </a:rPr>
              <a:t>How best to deliver value (value for money)</a:t>
            </a:r>
          </a:p>
          <a:p>
            <a:endParaRPr lang="en-GB" sz="2000" dirty="0">
              <a:latin typeface="Arial" panose="020B0604020202020204" pitchFamily="34" charset="0"/>
              <a:cs typeface="Arial" panose="020B0604020202020204" pitchFamily="34" charset="0"/>
            </a:endParaRPr>
          </a:p>
          <a:p>
            <a:pPr marL="0" indent="0">
              <a:buNone/>
            </a:pPr>
            <a:r>
              <a:rPr lang="en-GB" sz="4800" dirty="0">
                <a:latin typeface="Arial" panose="020B0604020202020204" pitchFamily="34" charset="0"/>
                <a:cs typeface="Arial" panose="020B0604020202020204" pitchFamily="34" charset="0"/>
              </a:rPr>
              <a:t>It is essential that local people's views are included in these decision-making processes. </a:t>
            </a:r>
          </a:p>
          <a:p>
            <a:pPr marL="0" indent="0">
              <a:buNone/>
            </a:pPr>
            <a:endParaRPr lang="en-GB" sz="1000" dirty="0">
              <a:latin typeface="Arial" panose="020B0604020202020204" pitchFamily="34" charset="0"/>
              <a:cs typeface="Arial" panose="020B0604020202020204" pitchFamily="34" charset="0"/>
            </a:endParaRPr>
          </a:p>
          <a:p>
            <a:pPr marL="0" indent="0">
              <a:buNone/>
            </a:pPr>
            <a:r>
              <a:rPr lang="en-GB" sz="4800" dirty="0">
                <a:latin typeface="Arial" panose="020B0604020202020204" pitchFamily="34" charset="0"/>
                <a:cs typeface="Arial" panose="020B0604020202020204" pitchFamily="34" charset="0"/>
              </a:rPr>
              <a:t>This workshop builds on what we have learned so far about people's experiences of living with LTCs in Leeds, and gives us an opportunity to begin to think about what how we can involve people more moving forward.</a:t>
            </a:r>
            <a:endParaRPr lang="en-GB" sz="4800" b="0" i="0" u="none" strike="noStrike" baseline="0" dirty="0">
              <a:solidFill>
                <a:srgbClr val="000000"/>
              </a:solidFill>
              <a:latin typeface="Arial" panose="020B0604020202020204" pitchFamily="34" charset="0"/>
            </a:endParaRPr>
          </a:p>
          <a:p>
            <a:pPr marL="0" indent="0">
              <a:buNone/>
            </a:pPr>
            <a:endParaRPr lang="en-GB"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6585253"/>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a:xfrm>
            <a:off x="1054096" y="751344"/>
            <a:ext cx="21971005" cy="1234680"/>
          </a:xfrm>
        </p:spPr>
        <p:txBody>
          <a:bodyPr>
            <a:noAutofit/>
          </a:bodyPr>
          <a:lstStyle/>
          <a:p>
            <a:r>
              <a:rPr lang="en-GB" sz="8000" dirty="0"/>
              <a:t>Experience of LTCs</a:t>
            </a:r>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201738" y="2380906"/>
            <a:ext cx="21580441" cy="9848255"/>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The board is working with partners to establish what we already know (by carrying out an insight review) about the experiences of local people living with LTCs, their families and their carers. </a:t>
            </a: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4800" dirty="0">
                <a:latin typeface="Arial" panose="020B0604020202020204" pitchFamily="34" charset="0"/>
                <a:cs typeface="Arial" panose="020B0604020202020204" pitchFamily="34" charset="0"/>
              </a:rPr>
              <a:t>Our findings to date have been collected into an insight report which will be used by the board as a developing evidence base, to learn more about the needs of this population and to make more informed decisions as a result.</a:t>
            </a: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4800" dirty="0">
                <a:latin typeface="Arial" panose="020B0604020202020204" pitchFamily="34" charset="0"/>
                <a:cs typeface="Arial" panose="020B0604020202020204" pitchFamily="34" charset="0"/>
              </a:rPr>
              <a:t>The insight report:</a:t>
            </a:r>
          </a:p>
          <a:p>
            <a:r>
              <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Outlines what we already know about people's needs, preferences and experiences of living with LTCs in Leeds</a:t>
            </a:r>
            <a:endParaRPr lang="en-GB" sz="4800" dirty="0">
              <a:latin typeface="Arial" panose="020B0604020202020204" pitchFamily="34" charset="0"/>
              <a:cs typeface="Arial" panose="020B0604020202020204" pitchFamily="34" charset="0"/>
            </a:endParaRPr>
          </a:p>
          <a:p>
            <a:r>
              <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Identifies key themes (the things people often tell us about their care)</a:t>
            </a:r>
          </a:p>
          <a:p>
            <a:r>
              <a:rPr lang="en-GB" sz="4800" dirty="0">
                <a:latin typeface="Arial" panose="020B0604020202020204" pitchFamily="34" charset="0"/>
                <a:cs typeface="Arial" panose="020B0604020202020204" pitchFamily="34" charset="0"/>
              </a:rPr>
              <a:t>Highlights gaps in our knowledge (e.g. the areas or communities whose experiences we know least about)</a:t>
            </a:r>
            <a:r>
              <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 </a:t>
            </a: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5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5400" b="0" i="0" u="none" strike="noStrike" kern="0" cap="none" spc="0" normalizeH="0" baseline="0" noProof="0" dirty="0">
              <a:ln>
                <a:noFill/>
              </a:ln>
              <a:solidFill>
                <a:srgbClr val="000000"/>
              </a:solidFill>
              <a:effectLst/>
              <a:uLnTx/>
              <a:uFillTx/>
              <a:latin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p:txBody>
      </p:sp>
    </p:spTree>
    <p:extLst>
      <p:ext uri="{BB962C8B-B14F-4D97-AF65-F5344CB8AC3E}">
        <p14:creationId xmlns:p14="http://schemas.microsoft.com/office/powerpoint/2010/main" val="4093657197"/>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8000" dirty="0"/>
              <a:t>Experience of LTCs</a:t>
            </a:r>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201738" y="2385392"/>
            <a:ext cx="22605677" cy="10540713"/>
          </a:xfrm>
          <a:prstGeom prst="rect">
            <a:avLst/>
          </a:prstGeom>
        </p:spPr>
        <p:txBody>
          <a:bodyPr lIns="91440" tIns="45720" rIns="91440" bIns="45720" anchor="t"/>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indent="0">
              <a:buNone/>
              <a:defRPr/>
            </a:pPr>
            <a:r>
              <a:rPr kumimoji="0" lang="en-GB" sz="5400" b="0" i="0" u="none" strike="noStrike" kern="0" cap="none" spc="0" normalizeH="0" baseline="0" noProof="0" dirty="0">
                <a:ln>
                  <a:noFill/>
                </a:ln>
                <a:solidFill>
                  <a:srgbClr val="000000"/>
                </a:solidFill>
                <a:effectLst/>
                <a:uLnTx/>
                <a:uFillTx/>
                <a:latin typeface="Arial"/>
                <a:cs typeface="Arial"/>
                <a:sym typeface="Helvetica Neue"/>
              </a:rPr>
              <a:t>Our insight review for </a:t>
            </a:r>
            <a:r>
              <a:rPr lang="en-GB" sz="5400" dirty="0">
                <a:latin typeface="Arial"/>
                <a:cs typeface="Arial"/>
              </a:rPr>
              <a:t>LTCs suggests</a:t>
            </a:r>
            <a:r>
              <a:rPr kumimoji="0" lang="en-GB" sz="5400" b="0" i="0" u="none" strike="noStrike" kern="0" cap="none" spc="0" normalizeH="0" baseline="0" noProof="0" dirty="0">
                <a:ln>
                  <a:noFill/>
                </a:ln>
                <a:solidFill>
                  <a:srgbClr val="000000"/>
                </a:solidFill>
                <a:effectLst/>
                <a:uLnTx/>
                <a:uFillTx/>
                <a:latin typeface="Arial"/>
                <a:cs typeface="Arial"/>
                <a:sym typeface="Helvetica Neue"/>
              </a:rPr>
              <a:t> the following themes:</a:t>
            </a: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highlight>
                <a:srgbClr val="FFFF00"/>
              </a:highlight>
              <a:uLnTx/>
              <a:uFillTx/>
              <a:latin typeface="Arial" panose="020B0604020202020204" pitchFamily="34" charset="0"/>
              <a:cs typeface="Arial" panose="020B0604020202020204" pitchFamily="34" charset="0"/>
              <a:sym typeface="Helvetica Neue"/>
            </a:endParaRPr>
          </a:p>
          <a:p>
            <a:pPr marL="342900" indent="-342900">
              <a:lnSpc>
                <a:spcPct val="114999"/>
              </a:lnSpc>
              <a:buFont typeface="Symbol" panose="05050102010706020507" pitchFamily="18" charset="2"/>
              <a:buChar char=""/>
            </a:pPr>
            <a:r>
              <a:rPr lang="en-GB" sz="4400" b="1" dirty="0">
                <a:latin typeface="Arial"/>
                <a:cs typeface="Arial"/>
              </a:rPr>
              <a:t>Information</a:t>
            </a:r>
            <a:r>
              <a:rPr lang="en-GB" sz="4400" dirty="0">
                <a:latin typeface="Arial"/>
                <a:cs typeface="Arial"/>
              </a:rPr>
              <a:t> – the need for accessible and timely information, which can be tailored to particular communities who may be at a higher risk of certain conditions – more targeted approaches.</a:t>
            </a:r>
            <a:endParaRPr lang="en-GB" sz="4400">
              <a:latin typeface="Arial"/>
            </a:endParaRPr>
          </a:p>
          <a:p>
            <a:pPr marL="342900" indent="-342900">
              <a:lnSpc>
                <a:spcPct val="114999"/>
              </a:lnSpc>
              <a:buFont typeface="Symbol" panose="05050102010706020507" pitchFamily="18" charset="2"/>
              <a:buChar char=""/>
            </a:pPr>
            <a:r>
              <a:rPr lang="en-GB" sz="4400" b="1" dirty="0">
                <a:latin typeface="Arial"/>
                <a:cs typeface="Arial"/>
              </a:rPr>
              <a:t>Communications </a:t>
            </a:r>
            <a:r>
              <a:rPr lang="en-GB" sz="4400" dirty="0">
                <a:latin typeface="Arial"/>
                <a:cs typeface="Arial"/>
              </a:rPr>
              <a:t>– ideally with a named worker or single point of contact. People appreciate regular contact, for example, annual check-ups or check-ins. In some agreed cases, communications should also always include family members or carers.</a:t>
            </a:r>
            <a:endParaRPr lang="en-GB" sz="4400">
              <a:latin typeface="Arial"/>
            </a:endParaRPr>
          </a:p>
          <a:p>
            <a:pPr marL="342900" indent="-342900">
              <a:lnSpc>
                <a:spcPct val="114999"/>
              </a:lnSpc>
              <a:buFont typeface="Symbol" panose="05050102010706020507" pitchFamily="18" charset="2"/>
              <a:buChar char=""/>
            </a:pPr>
            <a:r>
              <a:rPr lang="en-GB" sz="4400" b="1" dirty="0">
                <a:latin typeface="Arial"/>
                <a:cs typeface="Arial"/>
              </a:rPr>
              <a:t>Health inequality </a:t>
            </a:r>
            <a:r>
              <a:rPr lang="en-GB" sz="4400" dirty="0">
                <a:latin typeface="Arial"/>
                <a:cs typeface="Arial"/>
              </a:rPr>
              <a:t>– there are clear links relating to a higher prevalence of long-term conditions in areas of higher deprivation across the city.</a:t>
            </a:r>
            <a:endParaRPr lang="en-GB" sz="4400">
              <a:latin typeface="Arial"/>
            </a:endParaRPr>
          </a:p>
          <a:p>
            <a:pPr marL="342900" indent="-342900">
              <a:lnSpc>
                <a:spcPct val="114999"/>
              </a:lnSpc>
              <a:buFont typeface="Symbol" panose="05050102010706020507" pitchFamily="18" charset="2"/>
              <a:buChar char=""/>
            </a:pPr>
            <a:r>
              <a:rPr lang="en-GB" sz="4400" b="1" dirty="0">
                <a:latin typeface="Arial"/>
                <a:cs typeface="Arial"/>
              </a:rPr>
              <a:t>Health inequality </a:t>
            </a:r>
            <a:r>
              <a:rPr lang="en-GB" sz="4400" dirty="0">
                <a:latin typeface="Arial"/>
                <a:cs typeface="Arial"/>
              </a:rPr>
              <a:t>– expectations in relation to self-management need to take into account communities who speak different languages, have additional needs or who may find written materials difficult to understand.</a:t>
            </a:r>
            <a:endParaRPr lang="en-GB" sz="4400" dirty="0">
              <a:latin typeface="Arial"/>
            </a:endParaRPr>
          </a:p>
          <a:p>
            <a:pPr marL="342900" lvl="0" indent="-342900">
              <a:lnSpc>
                <a:spcPct val="114999"/>
              </a:lnSpc>
              <a:buFont typeface="Symbol" panose="05050102010706020507" pitchFamily="18" charset="2"/>
              <a:buChar char=""/>
            </a:pPr>
            <a:endParaRPr lang="en-GB" sz="3200" b="0" i="0" u="none" strike="noStrike" kern="0" cap="none" spc="0" normalizeH="0" baseline="0" noProof="0" dirty="0">
              <a:ln>
                <a:noFill/>
              </a:ln>
              <a:solidFill>
                <a:srgbClr val="000000"/>
              </a:solidFill>
              <a:effectLst/>
              <a:highlight>
                <a:srgbClr val="FFFF00"/>
              </a:highlight>
              <a:uLnTx/>
              <a:uFillTx/>
              <a:latin typeface="Arial" panose="020B0604020202020204" pitchFamily="34" charset="0"/>
              <a:cs typeface="Times New Roman"/>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3200" b="0" i="0" u="none" strike="noStrike" kern="0" cap="none" spc="0" normalizeH="0" baseline="0" noProof="0" dirty="0">
              <a:ln>
                <a:noFill/>
              </a:ln>
              <a:solidFill>
                <a:srgbClr val="000000"/>
              </a:solidFill>
              <a:effectLst/>
              <a:uLnTx/>
              <a:uFillTx/>
              <a:latin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p:txBody>
      </p:sp>
    </p:spTree>
    <p:extLst>
      <p:ext uri="{BB962C8B-B14F-4D97-AF65-F5344CB8AC3E}">
        <p14:creationId xmlns:p14="http://schemas.microsoft.com/office/powerpoint/2010/main" val="346595911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8000" dirty="0"/>
              <a:t>Experience of LTCs</a:t>
            </a:r>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201738" y="3210128"/>
            <a:ext cx="21580441" cy="9675015"/>
          </a:xfrm>
          <a:prstGeom prst="rect">
            <a:avLst/>
          </a:prstGeom>
        </p:spPr>
        <p:txBody>
          <a:bodyPr lIns="91440" tIns="45720" rIns="91440" bIns="45720" anchor="t"/>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indent="0">
              <a:spcAft>
                <a:spcPts val="0"/>
              </a:spcAft>
              <a:buNone/>
              <a:defRPr/>
            </a:pPr>
            <a:r>
              <a:rPr kumimoji="0" lang="en-GB" sz="5400" i="0" u="none" strike="noStrike" kern="0" cap="none" spc="0" normalizeH="0" baseline="0" noProof="0" dirty="0">
                <a:ln>
                  <a:noFill/>
                </a:ln>
                <a:solidFill>
                  <a:srgbClr val="000000"/>
                </a:solidFill>
                <a:effectLst/>
                <a:uLnTx/>
                <a:uFillTx/>
                <a:latin typeface="Arial"/>
                <a:cs typeface="Arial"/>
                <a:sym typeface="Helvetica Neue"/>
              </a:rPr>
              <a:t>Our insight review for </a:t>
            </a:r>
            <a:r>
              <a:rPr lang="en-GB" sz="5400" dirty="0">
                <a:latin typeface="Arial"/>
                <a:cs typeface="Arial"/>
              </a:rPr>
              <a:t>long term conditions</a:t>
            </a:r>
            <a:r>
              <a:rPr kumimoji="0" lang="en-GB" sz="5400" i="0" u="none" strike="noStrike" kern="0" cap="none" spc="0" normalizeH="0" baseline="0" noProof="0" dirty="0">
                <a:ln>
                  <a:noFill/>
                </a:ln>
                <a:solidFill>
                  <a:srgbClr val="000000"/>
                </a:solidFill>
                <a:effectLst/>
                <a:uLnTx/>
                <a:uFillTx/>
                <a:latin typeface="Arial"/>
                <a:cs typeface="Arial"/>
                <a:sym typeface="Helvetica Neue"/>
              </a:rPr>
              <a:t> suggest the following gaps:</a:t>
            </a:r>
          </a:p>
          <a:p>
            <a:pPr marL="0" marR="0" lvl="0" indent="0" algn="l" defTabSz="825500">
              <a:spcBef>
                <a:spcPts val="0"/>
              </a:spcBef>
              <a:spcAft>
                <a:spcPts val="0"/>
              </a:spcAft>
              <a:buClrTx/>
              <a:buSzTx/>
              <a:buFont typeface="Arial" panose="020B0604020202020204" pitchFamily="34" charset="0"/>
              <a:buNone/>
              <a:tabLst/>
              <a:defRPr/>
            </a:pPr>
            <a:endParaRPr lang="en-GB" sz="200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indent="0">
              <a:spcAft>
                <a:spcPts val="0"/>
              </a:spcAft>
              <a:buNone/>
            </a:pPr>
            <a:endParaRPr lang="en-GB" sz="2000"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4400" dirty="0">
                <a:solidFill>
                  <a:srgbClr val="000000"/>
                </a:solidFill>
                <a:effectLst/>
                <a:latin typeface="Arial"/>
                <a:ea typeface="Calibri" panose="020F0502020204030204" pitchFamily="34" charset="0"/>
                <a:cs typeface="Arial"/>
              </a:rPr>
              <a:t>Feedback from staff working with people living with </a:t>
            </a:r>
            <a:r>
              <a:rPr lang="en-GB" sz="4400" dirty="0">
                <a:latin typeface="Arial"/>
                <a:ea typeface="Calibri" panose="020F0502020204030204" pitchFamily="34" charset="0"/>
                <a:cs typeface="Arial"/>
              </a:rPr>
              <a:t>long term conditions and their families and carers</a:t>
            </a:r>
            <a:endPar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spcAft>
                <a:spcPts val="0"/>
              </a:spcAft>
            </a:pPr>
            <a:endParaRPr lang="en-GB" sz="4400" dirty="0">
              <a:latin typeface="Arial" panose="020B0604020202020204" pitchFamily="34" charset="0"/>
              <a:ea typeface="Calibri" panose="020F0502020204030204" pitchFamily="34" charset="0"/>
              <a:cs typeface="Arial" panose="020B0604020202020204" pitchFamily="34" charset="0"/>
            </a:endParaRPr>
          </a:p>
          <a:p>
            <a:pPr>
              <a:spcAft>
                <a:spcPts val="0"/>
              </a:spcAft>
            </a:pPr>
            <a:endParaRPr lang="en-GB" sz="44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Symbol" panose="05050102010706020507" pitchFamily="18" charset="2"/>
              <a:buChar char=""/>
              <a:tabLst>
                <a:tab pos="270510" algn="l"/>
              </a:tabLst>
            </a:pPr>
            <a:endParaRPr lang="en-GB"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lvl="0" indent="0">
              <a:spcAft>
                <a:spcPts val="0"/>
              </a:spcAft>
              <a:buNone/>
              <a:tabLst>
                <a:tab pos="270510" algn="l"/>
              </a:tabLst>
            </a:pPr>
            <a:r>
              <a:rPr lang="en-GB" sz="5400" dirty="0">
                <a:solidFill>
                  <a:srgbClr val="000000"/>
                </a:solidFill>
                <a:effectLst/>
                <a:latin typeface="Arial" panose="020B0604020202020204" pitchFamily="34" charset="0"/>
                <a:ea typeface="Calibri" panose="020F0502020204030204" pitchFamily="34" charset="0"/>
                <a:cs typeface="Arial" panose="020B0604020202020204" pitchFamily="34" charset="0"/>
              </a:rPr>
              <a:t>Additional gaps and considerations will continue to be identified and updated by ongoing conversations, like the one we're having today.</a:t>
            </a:r>
            <a:endParaRPr lang="en-GB" sz="5400" dirty="0">
              <a:effectLst/>
              <a:latin typeface="Arial" panose="020B0604020202020204" pitchFamily="34" charset="0"/>
              <a:ea typeface="Calibri" panose="020F0502020204030204" pitchFamily="34" charset="0"/>
              <a:cs typeface="Arial" panose="020B0604020202020204" pitchFamily="34" charset="0"/>
            </a:endParaRPr>
          </a:p>
          <a:p>
            <a:pPr>
              <a:spcAft>
                <a:spcPts val="0"/>
              </a:spcAft>
            </a:pPr>
            <a:endParaRPr lang="en-GB"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825500" rtl="0" eaLnBrk="1" fontAlgn="auto" latinLnBrk="0" hangingPunct="1">
              <a:spcBef>
                <a:spcPts val="0"/>
              </a:spcBef>
              <a:spcAft>
                <a:spcPts val="0"/>
              </a:spcAft>
              <a:buClrTx/>
              <a:buSzTx/>
              <a:buFont typeface="Arial" panose="020B0604020202020204" pitchFamily="34" charset="0"/>
              <a:buNone/>
              <a:tabLst/>
              <a:defRPr/>
            </a:pPr>
            <a:endParaRPr kumimoji="0" lang="en-GB"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spcBef>
                <a:spcPts val="0"/>
              </a:spcBef>
              <a:spcAft>
                <a:spcPts val="0"/>
              </a:spcAft>
              <a:buClrTx/>
              <a:buSzTx/>
              <a:buFont typeface="Arial" panose="020B0604020202020204" pitchFamily="34" charset="0"/>
              <a:buNone/>
              <a:tabLst/>
              <a:defRPr/>
            </a:pPr>
            <a:endParaRPr kumimoji="0" lang="en-GB"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spcBef>
                <a:spcPts val="0"/>
              </a:spcBef>
              <a:spcAft>
                <a:spcPts val="0"/>
              </a:spcAft>
              <a:buClrTx/>
              <a:buSzTx/>
              <a:buFont typeface="Arial" panose="020B0604020202020204" pitchFamily="34" charset="0"/>
              <a:buNone/>
              <a:tabLst/>
              <a:defRPr/>
            </a:pPr>
            <a:endParaRPr kumimoji="0" lang="en-GB"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p:txBody>
      </p:sp>
    </p:spTree>
    <p:extLst>
      <p:ext uri="{BB962C8B-B14F-4D97-AF65-F5344CB8AC3E}">
        <p14:creationId xmlns:p14="http://schemas.microsoft.com/office/powerpoint/2010/main" val="91659111"/>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8000" dirty="0"/>
              <a:t>Experience of LTCs</a:t>
            </a:r>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201738" y="3036888"/>
            <a:ext cx="11950057" cy="9848255"/>
          </a:xfrm>
          <a:prstGeom prst="rect">
            <a:avLst/>
          </a:prstGeom>
        </p:spPr>
        <p:txBody>
          <a:bodyPr lIns="91440" tIns="45720" rIns="91440" bIns="45720" anchor="t"/>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6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Discussion</a:t>
            </a: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2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r>
              <a:rPr kumimoji="0" lang="en-GB" sz="5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Do you agree with the main themes we have found so far?</a:t>
            </a:r>
          </a:p>
          <a:p>
            <a:endParaRPr kumimoji="0" lang="en-GB" sz="1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r>
              <a:rPr kumimoji="0" lang="en-GB" sz="5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What about gaps… where else should we be looking, or who should we be talking to?</a:t>
            </a:r>
          </a:p>
          <a:p>
            <a:endParaRPr kumimoji="0" lang="en-GB" sz="1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r>
              <a:rPr lang="en-GB" sz="5400" dirty="0">
                <a:latin typeface="Arial"/>
                <a:cs typeface="Arial"/>
              </a:rPr>
              <a:t>What matters most to people living with LTCs, their families and carers?</a:t>
            </a:r>
            <a:endParaRPr lang="en-GB" sz="5400" b="0" i="0" u="none" strike="noStrike" kern="0" cap="none" spc="0" normalizeH="0" baseline="0" noProof="0" dirty="0">
              <a:ln>
                <a:noFill/>
              </a:ln>
              <a:solidFill>
                <a:srgbClr val="000000"/>
              </a:solidFill>
              <a:effectLst/>
              <a:uLnTx/>
              <a:uFillTx/>
              <a:latin typeface="Arial"/>
              <a:cs typeface="Arial"/>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5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p:txBody>
      </p:sp>
      <p:pic>
        <p:nvPicPr>
          <p:cNvPr id="2050" name="Picture 2" descr="Premium Vector | Teamwork company organization and team dedicated  collaboration">
            <a:extLst>
              <a:ext uri="{FF2B5EF4-FFF2-40B4-BE49-F238E27FC236}">
                <a16:creationId xmlns:a16="http://schemas.microsoft.com/office/drawing/2014/main" id="{D9AD44F3-7B31-439E-8797-C003CB96DB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145" t="12198" r="11464" b="10121"/>
          <a:stretch/>
        </p:blipFill>
        <p:spPr bwMode="auto">
          <a:xfrm>
            <a:off x="13540902" y="3874882"/>
            <a:ext cx="9915727" cy="6710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66697"/>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8000" dirty="0"/>
              <a:t>Population outcomes</a:t>
            </a:r>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890453" y="2472684"/>
            <a:ext cx="22436475" cy="9848255"/>
          </a:xfrm>
          <a:prstGeom prst="rect">
            <a:avLst/>
          </a:prstGeom>
        </p:spPr>
        <p:txBody>
          <a:bodyPr lIns="91440" tIns="45720" rIns="91440" bIns="45720" anchor="t"/>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indent="0">
              <a:buNone/>
              <a:defRPr/>
            </a:pPr>
            <a:r>
              <a:rPr kumimoji="0" lang="en-GB" sz="4800" b="0" i="0" u="none" strike="noStrike" kern="0" cap="none" spc="0" normalizeH="0" baseline="0" noProof="0" dirty="0">
                <a:ln>
                  <a:noFill/>
                </a:ln>
                <a:solidFill>
                  <a:srgbClr val="000000"/>
                </a:solidFill>
                <a:effectLst/>
                <a:uLnTx/>
                <a:uFillTx/>
                <a:latin typeface="Arial"/>
                <a:cs typeface="Arial"/>
                <a:sym typeface="Helvetica Neue"/>
              </a:rPr>
              <a:t>Over the last year we have been working with our partners to agree a set of outcomes for our </a:t>
            </a:r>
            <a:r>
              <a:rPr lang="en-GB" sz="4800" dirty="0">
                <a:latin typeface="Arial"/>
                <a:cs typeface="Arial"/>
              </a:rPr>
              <a:t>long term conditions work</a:t>
            </a:r>
            <a:r>
              <a:rPr kumimoji="0" lang="en-GB" sz="4800" b="0" i="0" u="none" strike="noStrike" kern="0" cap="none" spc="0" normalizeH="0" baseline="0" noProof="0" dirty="0">
                <a:ln>
                  <a:noFill/>
                </a:ln>
                <a:solidFill>
                  <a:srgbClr val="000000"/>
                </a:solidFill>
                <a:effectLst/>
                <a:uLnTx/>
                <a:uFillTx/>
                <a:latin typeface="Arial"/>
                <a:cs typeface="Arial"/>
                <a:sym typeface="Helvetica Neue"/>
              </a:rPr>
              <a:t> in Leeds. These outcomes explain what we as a board, and as a health and care partnership, want to achieve to improve the </a:t>
            </a:r>
            <a:r>
              <a:rPr lang="en-GB" sz="4800" dirty="0">
                <a:latin typeface="Arial"/>
                <a:cs typeface="Arial"/>
              </a:rPr>
              <a:t>experienc</a:t>
            </a:r>
            <a:r>
              <a:rPr kumimoji="0" lang="en-GB" sz="4800" b="0" i="0" u="none" strike="noStrike" kern="0" cap="none" spc="0" normalizeH="0" baseline="0" noProof="0" dirty="0">
                <a:ln>
                  <a:noFill/>
                </a:ln>
                <a:solidFill>
                  <a:srgbClr val="000000"/>
                </a:solidFill>
                <a:effectLst/>
                <a:uLnTx/>
                <a:uFillTx/>
                <a:latin typeface="Arial"/>
                <a:cs typeface="Arial"/>
                <a:sym typeface="Helvetica Neue"/>
              </a:rPr>
              <a:t>es of people living with </a:t>
            </a:r>
            <a:r>
              <a:rPr lang="en-GB" sz="4800" dirty="0">
                <a:latin typeface="Arial"/>
                <a:cs typeface="Arial"/>
              </a:rPr>
              <a:t>long term conditions</a:t>
            </a:r>
            <a:r>
              <a:rPr kumimoji="0" lang="en-GB" sz="4800" b="0" i="0" u="none" strike="noStrike" kern="0" cap="none" spc="0" normalizeH="0" baseline="0" noProof="0" dirty="0">
                <a:ln>
                  <a:noFill/>
                </a:ln>
                <a:solidFill>
                  <a:srgbClr val="000000"/>
                </a:solidFill>
                <a:effectLst/>
                <a:uLnTx/>
                <a:uFillTx/>
                <a:latin typeface="Arial"/>
                <a:cs typeface="Arial"/>
                <a:sym typeface="Helvetica Neue"/>
              </a:rPr>
              <a:t> and their carers, families and friends.</a:t>
            </a: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GB" sz="2000" dirty="0">
              <a:latin typeface="Arial" panose="020B0604020202020204" pitchFamily="34" charset="0"/>
              <a:cs typeface="Arial" panose="020B0604020202020204" pitchFamily="34" charset="0"/>
            </a:endParaRPr>
          </a:p>
          <a:p>
            <a:pPr marL="0" indent="0">
              <a:buNone/>
              <a:defRPr/>
            </a:pPr>
            <a:r>
              <a:rPr kumimoji="0" lang="en-GB" sz="4800" b="0" i="0" u="none" strike="noStrike" kern="0" cap="none" spc="0" normalizeH="0" baseline="0" noProof="0" dirty="0">
                <a:ln>
                  <a:noFill/>
                </a:ln>
                <a:solidFill>
                  <a:srgbClr val="000000"/>
                </a:solidFill>
                <a:effectLst/>
                <a:uLnTx/>
                <a:uFillTx/>
                <a:latin typeface="Arial"/>
                <a:cs typeface="Arial"/>
                <a:sym typeface="Helvetica Neue"/>
              </a:rPr>
              <a:t>The outcomes have been developed with healthcare service providers and voluntary sector organisations that work alongside people using</a:t>
            </a:r>
            <a:r>
              <a:rPr lang="en-GB" sz="4800" dirty="0">
                <a:latin typeface="Arial"/>
                <a:cs typeface="Arial"/>
              </a:rPr>
              <a:t> </a:t>
            </a:r>
            <a:r>
              <a:rPr kumimoji="0" lang="en-GB" sz="4800" b="0" i="0" u="none" strike="noStrike" kern="0" cap="none" spc="0" normalizeH="0" baseline="0" noProof="0" dirty="0">
                <a:ln>
                  <a:noFill/>
                </a:ln>
                <a:solidFill>
                  <a:srgbClr val="000000"/>
                </a:solidFill>
                <a:effectLst/>
                <a:uLnTx/>
                <a:uFillTx/>
                <a:latin typeface="Arial"/>
                <a:cs typeface="Arial"/>
                <a:sym typeface="Helvetica Neue"/>
              </a:rPr>
              <a:t>services and support</a:t>
            </a:r>
            <a:r>
              <a:rPr lang="en-GB" sz="4800" dirty="0">
                <a:latin typeface="Arial"/>
                <a:cs typeface="Arial"/>
              </a:rPr>
              <a:t> for long term conditions</a:t>
            </a:r>
            <a:r>
              <a:rPr kumimoji="0" lang="en-GB" sz="4800" b="0" i="0" u="none" strike="noStrike" kern="0" cap="none" spc="0" normalizeH="0" baseline="0" noProof="0" dirty="0">
                <a:ln>
                  <a:noFill/>
                </a:ln>
                <a:solidFill>
                  <a:srgbClr val="000000"/>
                </a:solidFill>
                <a:effectLst/>
                <a:uLnTx/>
                <a:uFillTx/>
                <a:latin typeface="Arial"/>
                <a:cs typeface="Arial"/>
                <a:sym typeface="Helvetica Neue"/>
              </a:rPr>
              <a:t>. The outcomes were shaped </a:t>
            </a:r>
            <a:r>
              <a:rPr lang="en-GB" sz="4800" dirty="0">
                <a:latin typeface="Arial"/>
                <a:cs typeface="Arial"/>
              </a:rPr>
              <a:t>using</a:t>
            </a:r>
            <a:r>
              <a:rPr kumimoji="0" lang="en-GB" sz="4800" b="0" i="0" u="none" strike="noStrike" kern="0" cap="none" spc="0" normalizeH="0" baseline="0" noProof="0" dirty="0">
                <a:ln>
                  <a:noFill/>
                </a:ln>
                <a:solidFill>
                  <a:srgbClr val="000000"/>
                </a:solidFill>
                <a:effectLst/>
                <a:uLnTx/>
                <a:uFillTx/>
                <a:latin typeface="Arial"/>
                <a:cs typeface="Arial"/>
                <a:sym typeface="Helvetica Neue"/>
              </a:rPr>
              <a:t> patient, carer, family and staff feedback from </a:t>
            </a:r>
            <a:r>
              <a:rPr lang="en-GB" sz="4800" dirty="0">
                <a:latin typeface="Arial"/>
                <a:cs typeface="Arial"/>
              </a:rPr>
              <a:t>various</a:t>
            </a:r>
            <a:r>
              <a:rPr kumimoji="0" lang="en-GB" sz="4800" b="0" i="0" u="none" strike="noStrike" kern="0" cap="none" spc="0" normalizeH="0" baseline="0" noProof="0" dirty="0">
                <a:ln>
                  <a:noFill/>
                </a:ln>
                <a:solidFill>
                  <a:srgbClr val="000000"/>
                </a:solidFill>
                <a:effectLst/>
                <a:uLnTx/>
                <a:uFillTx/>
                <a:latin typeface="Arial"/>
                <a:cs typeface="Arial"/>
                <a:sym typeface="Helvetica Neue"/>
              </a:rPr>
              <a:t> surveys and involvement activities.</a:t>
            </a:r>
            <a:endParaRPr lang="en-GB" sz="4800" b="0" i="0" u="none" strike="noStrike" kern="0" cap="none" spc="0" normalizeH="0" baseline="0" noProof="0" dirty="0">
              <a:ln>
                <a:noFill/>
              </a:ln>
              <a:solidFill>
                <a:srgbClr val="000000"/>
              </a:solidFill>
              <a:effectLst/>
              <a:uLnTx/>
              <a:uFillTx/>
              <a:latin typeface="Arial"/>
              <a:cs typeface="Arial"/>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GB" sz="4800" dirty="0">
              <a:latin typeface="Arial" panose="020B0604020202020204" pitchFamily="34" charset="0"/>
              <a:cs typeface="Arial" panose="020B0604020202020204" pitchFamily="34" charset="0"/>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4800" dirty="0">
                <a:latin typeface="Arial" panose="020B0604020202020204" pitchFamily="34" charset="0"/>
                <a:cs typeface="Arial" panose="020B0604020202020204" pitchFamily="34" charset="0"/>
              </a:rPr>
              <a:t>Each one has a set of measures which will help us to see if we are on track to achieving our outcomes.</a:t>
            </a: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GB" sz="5400" dirty="0">
              <a:latin typeface="Arial" panose="020B0604020202020204" pitchFamily="34" charset="0"/>
              <a:cs typeface="Arial" panose="020B0604020202020204" pitchFamily="34" charset="0"/>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p:txBody>
      </p:sp>
    </p:spTree>
    <p:extLst>
      <p:ext uri="{BB962C8B-B14F-4D97-AF65-F5344CB8AC3E}">
        <p14:creationId xmlns:p14="http://schemas.microsoft.com/office/powerpoint/2010/main" val="212307448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a:xfrm>
            <a:off x="1054096" y="616848"/>
            <a:ext cx="21971005" cy="1234680"/>
          </a:xfrm>
        </p:spPr>
        <p:txBody>
          <a:bodyPr>
            <a:noAutofit/>
          </a:bodyPr>
          <a:lstStyle/>
          <a:p>
            <a:r>
              <a:rPr lang="en-GB" sz="7200" dirty="0"/>
              <a:t>Recording</a:t>
            </a:r>
            <a:r>
              <a:rPr lang="en-GB" sz="8000" dirty="0"/>
              <a:t> </a:t>
            </a:r>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059603" y="3513896"/>
            <a:ext cx="15400141" cy="9848255"/>
          </a:xfrm>
          <a:prstGeom prst="rect">
            <a:avLst/>
          </a:prstGeom>
        </p:spPr>
        <p:txBody>
          <a:bodyPr lIns="91440" tIns="45720" rIns="91440" bIns="45720" anchor="t"/>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indent="0">
              <a:buNone/>
              <a:defRPr/>
            </a:pPr>
            <a:r>
              <a:rPr lang="en-GB" sz="5400" dirty="0">
                <a:latin typeface="Arial"/>
                <a:cs typeface="Arial"/>
              </a:rPr>
              <a:t>We are going to record this session so that we can share our discussion with people who are unable to attend the workshop. </a:t>
            </a:r>
            <a:endParaRPr lang="en-GB" sz="5400" dirty="0">
              <a:latin typeface="Arial" panose="020B0604020202020204" pitchFamily="34" charset="0"/>
              <a:cs typeface="Arial" panose="020B0604020202020204" pitchFamily="34" charset="0"/>
            </a:endParaRPr>
          </a:p>
          <a:p>
            <a:pPr marL="0" marR="0" lvl="0" indent="0" algn="l" defTabSz="825500">
              <a:lnSpc>
                <a:spcPct val="100000"/>
              </a:lnSpc>
              <a:spcBef>
                <a:spcPts val="0"/>
              </a:spcBef>
              <a:spcAft>
                <a:spcPts val="600"/>
              </a:spcAft>
              <a:buClrTx/>
              <a:buSzTx/>
              <a:buFont typeface="Arial" panose="020B0604020202020204" pitchFamily="34" charset="0"/>
              <a:buNone/>
              <a:tabLst/>
              <a:defRPr/>
            </a:pPr>
            <a:endParaRPr lang="en-GB" sz="6000" dirty="0">
              <a:latin typeface="Arial" panose="020B0604020202020204" pitchFamily="34" charset="0"/>
              <a:cs typeface="Arial" panose="020B0604020202020204" pitchFamily="34" charset="0"/>
            </a:endParaRPr>
          </a:p>
          <a:p>
            <a:pPr marL="0" indent="0">
              <a:buNone/>
              <a:defRPr/>
            </a:pPr>
            <a:r>
              <a:rPr lang="en-GB" sz="5400" dirty="0">
                <a:latin typeface="Arial"/>
                <a:cs typeface="Arial"/>
              </a:rPr>
              <a:t>Please feel free to turn your camera off if you do not wish to be shown on the recording.</a:t>
            </a:r>
            <a:endParaRPr lang="en-GB" sz="5400" dirty="0">
              <a:latin typeface="Arial" panose="020B0604020202020204" pitchFamily="34" charset="0"/>
              <a:cs typeface="Arial" panose="020B0604020202020204" pitchFamily="34" charset="0"/>
            </a:endParaRPr>
          </a:p>
          <a:p>
            <a:pPr marL="0" indent="0">
              <a:buNone/>
              <a:defRPr/>
            </a:pPr>
            <a:endParaRPr lang="en-GB" sz="5400" dirty="0">
              <a:latin typeface="Arial"/>
              <a:cs typeface="Arial"/>
            </a:endParaRPr>
          </a:p>
          <a:p>
            <a:pPr marL="0" indent="0">
              <a:buNone/>
              <a:defRPr/>
            </a:pPr>
            <a:r>
              <a:rPr lang="en-GB" sz="5400" dirty="0">
                <a:latin typeface="Arial"/>
                <a:cs typeface="Arial"/>
              </a:rPr>
              <a:t>The recording will be available shortly on the Leeds Health and Care Partnership Website.</a:t>
            </a:r>
            <a:endParaRPr kumimoji="0" lang="en-GB" sz="5400" b="1" i="0" u="none" strike="noStrike" kern="0" cap="none" spc="0" normalizeH="0" baseline="0" noProof="0" dirty="0">
              <a:ln>
                <a:noFill/>
              </a:ln>
              <a:solidFill>
                <a:srgbClr val="000000"/>
              </a:solidFill>
              <a:effectLst/>
              <a:uLnTx/>
              <a:uFillTx/>
              <a:latin typeface="Arial"/>
              <a:cs typeface="Arial"/>
              <a:sym typeface="Helvetica Neue"/>
            </a:endParaRPr>
          </a:p>
        </p:txBody>
      </p:sp>
      <p:pic>
        <p:nvPicPr>
          <p:cNvPr id="1026" name="Picture 2" descr="315,281 Recording Images, Stock Photos &amp; Vectors | Shutterstock">
            <a:extLst>
              <a:ext uri="{FF2B5EF4-FFF2-40B4-BE49-F238E27FC236}">
                <a16:creationId xmlns:a16="http://schemas.microsoft.com/office/drawing/2014/main" id="{62177AE2-1D3B-485E-9342-E95925F8AE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3388"/>
          <a:stretch/>
        </p:blipFill>
        <p:spPr bwMode="auto">
          <a:xfrm>
            <a:off x="16035154" y="2884853"/>
            <a:ext cx="7780146" cy="3767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550007"/>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7A022A-4563-89A6-6885-BF6E4C8E8635}"/>
              </a:ext>
            </a:extLst>
          </p:cNvPr>
          <p:cNvSpPr>
            <a:spLocks noGrp="1"/>
          </p:cNvSpPr>
          <p:nvPr>
            <p:ph type="title"/>
          </p:nvPr>
        </p:nvSpPr>
        <p:spPr/>
        <p:txBody>
          <a:bodyPr/>
          <a:lstStyle/>
          <a:p>
            <a:r>
              <a:rPr lang="en-GB" dirty="0"/>
              <a:t>Long Term Conditions Outcomes</a:t>
            </a:r>
          </a:p>
        </p:txBody>
      </p:sp>
      <p:sp>
        <p:nvSpPr>
          <p:cNvPr id="4" name="Text Placeholder 3">
            <a:extLst>
              <a:ext uri="{FF2B5EF4-FFF2-40B4-BE49-F238E27FC236}">
                <a16:creationId xmlns:a16="http://schemas.microsoft.com/office/drawing/2014/main" id="{3C7069BB-E7E7-B690-A404-F24692B36AF8}"/>
              </a:ext>
            </a:extLst>
          </p:cNvPr>
          <p:cNvSpPr>
            <a:spLocks noGrp="1"/>
          </p:cNvSpPr>
          <p:nvPr>
            <p:ph type="body" sz="quarter" idx="10"/>
          </p:nvPr>
        </p:nvSpPr>
        <p:spPr>
          <a:xfrm>
            <a:off x="1201738" y="2310747"/>
            <a:ext cx="21823362" cy="8239125"/>
          </a:xfrm>
        </p:spPr>
        <p:txBody>
          <a:bodyPr/>
          <a:lstStyle/>
          <a:p>
            <a:pPr marL="0" marR="0" indent="0" algn="ctr" rtl="0" eaLnBrk="1" fontAlgn="t" latinLnBrk="0" hangingPunct="1">
              <a:spcBef>
                <a:spcPts val="0"/>
              </a:spcBef>
              <a:spcAft>
                <a:spcPts val="0"/>
              </a:spcAft>
              <a:buNone/>
            </a:pPr>
            <a:endParaRPr lang="en-GB" sz="5400" b="0" i="0" u="none" strike="noStrike" dirty="0">
              <a:effectLst/>
              <a:latin typeface="Arial" panose="020B0604020202020204" pitchFamily="34" charset="0"/>
              <a:cs typeface="Arial" panose="020B0604020202020204" pitchFamily="34" charset="0"/>
            </a:endParaRPr>
          </a:p>
          <a:p>
            <a:pPr marL="914400" marR="0" indent="-914400" algn="l" rtl="0" eaLnBrk="1" fontAlgn="t" latinLnBrk="0" hangingPunct="1">
              <a:spcBef>
                <a:spcPts val="0"/>
              </a:spcBef>
              <a:spcAft>
                <a:spcPts val="0"/>
              </a:spcAft>
              <a:buAutoNum type="arabicPeriod"/>
            </a:pPr>
            <a:r>
              <a:rPr lang="en-GB" sz="5400" b="0" i="0" u="none" strike="noStrike" kern="1200" spc="0" baseline="0" dirty="0">
                <a:solidFill>
                  <a:srgbClr val="000000"/>
                </a:solidFill>
                <a:effectLst/>
                <a:latin typeface="Arial" panose="020B0604020202020204" pitchFamily="34" charset="0"/>
                <a:cs typeface="Arial" panose="020B0604020202020204" pitchFamily="34" charset="0"/>
              </a:rPr>
              <a:t>I’m as healthy and as well as I can be with my Long Term 				Condition(s)</a:t>
            </a:r>
          </a:p>
          <a:p>
            <a:pPr marL="0" indent="0" fontAlgn="t">
              <a:spcAft>
                <a:spcPts val="0"/>
              </a:spcAft>
              <a:buNone/>
            </a:pPr>
            <a:r>
              <a:rPr lang="en-GB" sz="5400" kern="1200" dirty="0">
                <a:solidFill>
                  <a:srgbClr val="00B050"/>
                </a:solidFill>
                <a:latin typeface="Arial" panose="020B0604020202020204" pitchFamily="34" charset="0"/>
                <a:cs typeface="Arial" panose="020B0604020202020204" pitchFamily="34" charset="0"/>
              </a:rPr>
              <a:t>Example measure: Better patient reported outcome scores</a:t>
            </a:r>
          </a:p>
          <a:p>
            <a:pPr marL="0" indent="0" fontAlgn="t">
              <a:spcAft>
                <a:spcPts val="0"/>
              </a:spcAft>
              <a:buNone/>
            </a:pPr>
            <a:endParaRPr lang="en-GB" sz="1600" b="0" i="0" u="none" strike="noStrike" dirty="0">
              <a:effectLst/>
              <a:latin typeface="Arial" panose="020B0604020202020204" pitchFamily="34" charset="0"/>
              <a:cs typeface="Arial" panose="020B0604020202020204" pitchFamily="34" charset="0"/>
            </a:endParaRPr>
          </a:p>
          <a:p>
            <a:pPr marL="914400" marR="0" indent="-914400" algn="l" rtl="0" eaLnBrk="1" fontAlgn="auto" latinLnBrk="0" hangingPunct="1">
              <a:lnSpc>
                <a:spcPct val="107000"/>
              </a:lnSpc>
              <a:spcBef>
                <a:spcPts val="0"/>
              </a:spcBef>
              <a:spcAft>
                <a:spcPts val="800"/>
              </a:spcAft>
              <a:buAutoNum type="arabicPeriod" startAt="2"/>
            </a:pPr>
            <a:r>
              <a:rPr lang="en-GB" sz="5400" b="0" i="0" u="none" strike="noStrike" kern="1200" spc="0"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People with a LTC return to and maintain their normal activities and lifestyle in ways that matter to them</a:t>
            </a:r>
          </a:p>
          <a:p>
            <a:pPr marL="0" indent="0">
              <a:lnSpc>
                <a:spcPct val="107000"/>
              </a:lnSpc>
              <a:spcAft>
                <a:spcPts val="800"/>
              </a:spcAft>
              <a:buNone/>
            </a:pPr>
            <a:r>
              <a:rPr lang="en-GB" sz="5400" kern="1200" dirty="0">
                <a:solidFill>
                  <a:srgbClr val="00B050"/>
                </a:solidFill>
                <a:latin typeface="Arial" panose="020B0604020202020204" pitchFamily="34" charset="0"/>
                <a:cs typeface="Arial" panose="020B0604020202020204" pitchFamily="34" charset="0"/>
              </a:rPr>
              <a:t>Example measure: More people are able to be active in their communities</a:t>
            </a:r>
          </a:p>
          <a:p>
            <a:pPr marL="0" indent="0">
              <a:lnSpc>
                <a:spcPct val="107000"/>
              </a:lnSpc>
              <a:spcAft>
                <a:spcPts val="800"/>
              </a:spcAft>
              <a:buNone/>
            </a:pPr>
            <a:endParaRPr lang="en-GB" sz="1600" b="0" i="0" u="none" strike="noStrike" dirty="0">
              <a:effectLst/>
              <a:latin typeface="Arial" panose="020B0604020202020204" pitchFamily="34" charset="0"/>
              <a:cs typeface="Arial" panose="020B0604020202020204" pitchFamily="34" charset="0"/>
            </a:endParaRPr>
          </a:p>
          <a:p>
            <a:pPr marL="914400" indent="-914400">
              <a:buAutoNum type="arabicPeriod" startAt="3"/>
            </a:pPr>
            <a:r>
              <a:rPr lang="en-GB" sz="5400" kern="1200" dirty="0">
                <a:solidFill>
                  <a:prstClr val="black"/>
                </a:solidFill>
                <a:latin typeface="Arial" panose="020B0604020202020204" pitchFamily="34" charset="0"/>
                <a:ea typeface="Calibri" panose="020F0502020204030204" pitchFamily="34" charset="0"/>
                <a:cs typeface="Arial" panose="020B0604020202020204" pitchFamily="34" charset="0"/>
              </a:rPr>
              <a:t>People with a LTC take an active role in managing their condition</a:t>
            </a:r>
          </a:p>
          <a:p>
            <a:pPr marL="0" indent="0">
              <a:buNone/>
            </a:pPr>
            <a:r>
              <a:rPr lang="en-GB" sz="5400" kern="1200" dirty="0">
                <a:solidFill>
                  <a:srgbClr val="00B050"/>
                </a:solidFill>
                <a:latin typeface="Arial" panose="020B0604020202020204" pitchFamily="34" charset="0"/>
                <a:cs typeface="Arial" panose="020B0604020202020204" pitchFamily="34" charset="0"/>
              </a:rPr>
              <a:t>Example measure: More collaborative and holistic anticipatory care and support plans for every person</a:t>
            </a:r>
            <a:endParaRPr lang="en-GB" sz="5400" b="0" i="0" u="none" strike="noStrike" dirty="0">
              <a:solidFill>
                <a:srgbClr val="00B050"/>
              </a:solidFill>
              <a:effectLst/>
              <a:latin typeface="Arial" panose="020B0604020202020204" pitchFamily="34" charset="0"/>
              <a:cs typeface="Arial" panose="020B0604020202020204" pitchFamily="34" charset="0"/>
            </a:endParaRPr>
          </a:p>
          <a:p>
            <a:pPr marL="0" indent="0">
              <a:buNone/>
            </a:pPr>
            <a:endParaRPr lang="en-GB" sz="5400" kern="12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2790016218"/>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8000" dirty="0"/>
              <a:t>Population outcomes</a:t>
            </a:r>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201738" y="3036888"/>
            <a:ext cx="11950057" cy="9848255"/>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6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Discussion</a:t>
            </a: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2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r>
              <a:rPr kumimoji="0" lang="en-GB" sz="5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Do these outcomes make sense to you?</a:t>
            </a:r>
          </a:p>
          <a:p>
            <a:endParaRPr kumimoji="0" lang="en-GB" sz="1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r>
              <a:rPr kumimoji="0" lang="en-GB" sz="5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Do they reflect what matters to you/your family/the people you represent?</a:t>
            </a:r>
          </a:p>
          <a:p>
            <a:endParaRPr kumimoji="0" lang="en-GB" sz="1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r>
              <a:rPr kumimoji="0" lang="en-GB" sz="5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How would you like us to demonstrate improvements against these outcomes?</a:t>
            </a:r>
          </a:p>
          <a:p>
            <a:endPar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p:txBody>
      </p:sp>
      <p:pic>
        <p:nvPicPr>
          <p:cNvPr id="2050" name="Picture 2" descr="Premium Vector | Teamwork company organization and team dedicated  collaboration">
            <a:extLst>
              <a:ext uri="{FF2B5EF4-FFF2-40B4-BE49-F238E27FC236}">
                <a16:creationId xmlns:a16="http://schemas.microsoft.com/office/drawing/2014/main" id="{D9AD44F3-7B31-439E-8797-C003CB96DB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145" t="12198" r="11464" b="10121"/>
          <a:stretch/>
        </p:blipFill>
        <p:spPr bwMode="auto">
          <a:xfrm>
            <a:off x="13540902" y="3874882"/>
            <a:ext cx="9915727" cy="6710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5620884"/>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7200" dirty="0"/>
              <a:t>Public representation and assurance</a:t>
            </a:r>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201738" y="3160643"/>
            <a:ext cx="22214853" cy="9068518"/>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As an organisation, we have a legal and a moral duty to involve people in the plans and decisions we make about the provision of healthcare in Leeds.</a:t>
            </a: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GB" sz="4800" dirty="0">
              <a:latin typeface="Arial" panose="020B0604020202020204" pitchFamily="34" charset="0"/>
              <a:cs typeface="Arial" panose="020B0604020202020204" pitchFamily="34" charset="0"/>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It's important that patients, carers and the wider public </a:t>
            </a:r>
            <a:r>
              <a:rPr lang="en-GB" sz="4800" dirty="0" err="1">
                <a:latin typeface="Arial" panose="020B0604020202020204" pitchFamily="34" charset="0"/>
                <a:cs typeface="Arial" panose="020B0604020202020204" pitchFamily="34" charset="0"/>
              </a:rPr>
              <a:t>ar</a:t>
            </a:r>
            <a:r>
              <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e aware, and assured, that we are working to ensure that people's voices and experiences are at the heart of our decision-making. It </a:t>
            </a:r>
            <a:r>
              <a:rPr lang="en-GB" sz="4800" dirty="0">
                <a:latin typeface="Arial" panose="020B0604020202020204" pitchFamily="34" charset="0"/>
                <a:cs typeface="Arial" panose="020B0604020202020204" pitchFamily="34" charset="0"/>
              </a:rPr>
              <a:t>really matters that people feel that their voices and experiences are being properly represented, and that they're making a difference.</a:t>
            </a:r>
            <a:endPar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GB" sz="4800" dirty="0">
              <a:latin typeface="Arial" panose="020B0604020202020204" pitchFamily="34" charset="0"/>
              <a:cs typeface="Arial" panose="020B0604020202020204" pitchFamily="34" charset="0"/>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We call this providing 'public assurance'.</a:t>
            </a: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3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p:txBody>
      </p:sp>
    </p:spTree>
    <p:extLst>
      <p:ext uri="{BB962C8B-B14F-4D97-AF65-F5344CB8AC3E}">
        <p14:creationId xmlns:p14="http://schemas.microsoft.com/office/powerpoint/2010/main" val="120129412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kumimoji="0" lang="en-GB" sz="7200" b="1" i="0" u="none" strike="noStrike" kern="0" cap="none" spc="130" normalizeH="0" baseline="0" noProof="0" dirty="0">
                <a:ln>
                  <a:noFill/>
                </a:ln>
                <a:solidFill>
                  <a:srgbClr val="1B365D"/>
                </a:solidFill>
                <a:effectLst/>
                <a:uLnTx/>
                <a:uFillTx/>
                <a:latin typeface="Helvetica Neue"/>
                <a:sym typeface="Helvetica Neue"/>
              </a:rPr>
              <a:t>Public representation and assurance</a:t>
            </a:r>
            <a:endParaRPr lang="en-GB" sz="7200" dirty="0"/>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201738" y="3036888"/>
            <a:ext cx="22125190" cy="9848255"/>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For members of the public to feel assured we need to demonstrate we have:</a:t>
            </a: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p:txBody>
      </p:sp>
      <p:graphicFrame>
        <p:nvGraphicFramePr>
          <p:cNvPr id="4" name="Table 2">
            <a:extLst>
              <a:ext uri="{FF2B5EF4-FFF2-40B4-BE49-F238E27FC236}">
                <a16:creationId xmlns:a16="http://schemas.microsoft.com/office/drawing/2014/main" id="{68D87E9D-7822-4429-9FED-2A0926D5A712}"/>
              </a:ext>
            </a:extLst>
          </p:cNvPr>
          <p:cNvGraphicFramePr>
            <a:graphicFrameLocks noGrp="1"/>
          </p:cNvGraphicFramePr>
          <p:nvPr>
            <p:extLst>
              <p:ext uri="{D42A27DB-BD31-4B8C-83A1-F6EECF244321}">
                <p14:modId xmlns:p14="http://schemas.microsoft.com/office/powerpoint/2010/main" val="2611144705"/>
              </p:ext>
            </p:extLst>
          </p:nvPr>
        </p:nvGraphicFramePr>
        <p:xfrm>
          <a:off x="1201738" y="4206596"/>
          <a:ext cx="21823363" cy="8354373"/>
        </p:xfrm>
        <a:graphic>
          <a:graphicData uri="http://schemas.openxmlformats.org/drawingml/2006/table">
            <a:tbl>
              <a:tblPr firstRow="1" bandRow="1">
                <a:tableStyleId>{5940675A-B579-460E-94D1-54222C63F5DA}</a:tableStyleId>
              </a:tblPr>
              <a:tblGrid>
                <a:gridCol w="5824704">
                  <a:extLst>
                    <a:ext uri="{9D8B030D-6E8A-4147-A177-3AD203B41FA5}">
                      <a16:colId xmlns:a16="http://schemas.microsoft.com/office/drawing/2014/main" val="3653975780"/>
                    </a:ext>
                  </a:extLst>
                </a:gridCol>
                <a:gridCol w="12464716">
                  <a:extLst>
                    <a:ext uri="{9D8B030D-6E8A-4147-A177-3AD203B41FA5}">
                      <a16:colId xmlns:a16="http://schemas.microsoft.com/office/drawing/2014/main" val="1510552492"/>
                    </a:ext>
                  </a:extLst>
                </a:gridCol>
                <a:gridCol w="3533943">
                  <a:extLst>
                    <a:ext uri="{9D8B030D-6E8A-4147-A177-3AD203B41FA5}">
                      <a16:colId xmlns:a16="http://schemas.microsoft.com/office/drawing/2014/main" val="3155763147"/>
                    </a:ext>
                  </a:extLst>
                </a:gridCol>
              </a:tblGrid>
              <a:tr h="2784791">
                <a:tc>
                  <a:txBody>
                    <a:bodyPr/>
                    <a:lstStyle/>
                    <a:p>
                      <a:pPr lvl="2" algn="r"/>
                      <a:r>
                        <a:rPr lang="en-GB" sz="8800" dirty="0">
                          <a:solidFill>
                            <a:srgbClr val="7030A0"/>
                          </a:solidFill>
                          <a:latin typeface="Arial" panose="020B0604020202020204" pitchFamily="34" charset="0"/>
                          <a:cs typeface="Arial" panose="020B0604020202020204" pitchFamily="34" charset="0"/>
                        </a:rPr>
                        <a:t>Listened</a:t>
                      </a:r>
                    </a:p>
                  </a:txBody>
                  <a:tcPr marR="288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4800" b="0" dirty="0">
                          <a:solidFill>
                            <a:schemeClr val="bg2">
                              <a:lumMod val="50000"/>
                            </a:schemeClr>
                          </a:solidFill>
                          <a:latin typeface="Arial" panose="020B0604020202020204" pitchFamily="34" charset="0"/>
                          <a:cs typeface="Arial" panose="020B0604020202020204" pitchFamily="34" charset="0"/>
                        </a:rPr>
                        <a:t>We have listened to people by using existing insight or carrying out involvement activities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rowSpan="3">
                  <a:txBody>
                    <a:bodyPr/>
                    <a:lstStyle/>
                    <a:p>
                      <a:pPr algn="ctr"/>
                      <a:r>
                        <a:rPr lang="en-GB" sz="8800" b="1" dirty="0">
                          <a:solidFill>
                            <a:srgbClr val="00B050"/>
                          </a:solidFill>
                          <a:latin typeface="Arial" panose="020B0604020202020204" pitchFamily="34" charset="0"/>
                          <a:cs typeface="Arial" panose="020B0604020202020204" pitchFamily="34" charset="0"/>
                        </a:rPr>
                        <a:t>Transparent &amp; accountable</a:t>
                      </a:r>
                    </a:p>
                  </a:txBody>
                  <a:tcPr vert="vert27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44296843"/>
                  </a:ext>
                </a:extLst>
              </a:tr>
              <a:tr h="2784791">
                <a:tc>
                  <a:txBody>
                    <a:bodyPr/>
                    <a:lstStyle/>
                    <a:p>
                      <a:pPr lvl="2" algn="r"/>
                      <a:r>
                        <a:rPr lang="en-GB" sz="8800" dirty="0">
                          <a:solidFill>
                            <a:srgbClr val="7030A0"/>
                          </a:solidFill>
                          <a:latin typeface="Arial" panose="020B0604020202020204" pitchFamily="34" charset="0"/>
                          <a:cs typeface="Arial" panose="020B0604020202020204" pitchFamily="34" charset="0"/>
                        </a:rPr>
                        <a:t>Acted</a:t>
                      </a:r>
                    </a:p>
                  </a:txBody>
                  <a:tcPr marR="288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4800" b="0" dirty="0">
                          <a:solidFill>
                            <a:schemeClr val="bg2">
                              <a:lumMod val="50000"/>
                            </a:schemeClr>
                          </a:solidFill>
                          <a:latin typeface="Arial" panose="020B0604020202020204" pitchFamily="34" charset="0"/>
                          <a:cs typeface="Arial" panose="020B0604020202020204" pitchFamily="34" charset="0"/>
                        </a:rPr>
                        <a:t>We have acted on feedback and are using it to shape local services and plans.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pPr algn="l"/>
                      <a:endParaRPr lang="en-GB" sz="5400" b="0" dirty="0">
                        <a:solidFill>
                          <a:schemeClr val="bg2">
                            <a:lumMod val="50000"/>
                          </a:schemeClr>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59715244"/>
                  </a:ext>
                </a:extLst>
              </a:tr>
              <a:tr h="2784791">
                <a:tc>
                  <a:txBody>
                    <a:bodyPr/>
                    <a:lstStyle/>
                    <a:p>
                      <a:pPr lvl="2" algn="r"/>
                      <a:r>
                        <a:rPr lang="en-GB" sz="8800" dirty="0">
                          <a:solidFill>
                            <a:srgbClr val="7030A0"/>
                          </a:solidFill>
                          <a:latin typeface="Arial" panose="020B0604020202020204" pitchFamily="34" charset="0"/>
                          <a:cs typeface="Arial" panose="020B0604020202020204" pitchFamily="34" charset="0"/>
                        </a:rPr>
                        <a:t>Fed back</a:t>
                      </a:r>
                    </a:p>
                  </a:txBody>
                  <a:tcPr marR="288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4800" b="0" dirty="0">
                          <a:solidFill>
                            <a:schemeClr val="bg2">
                              <a:lumMod val="50000"/>
                            </a:schemeClr>
                          </a:solidFill>
                          <a:latin typeface="Arial" panose="020B0604020202020204" pitchFamily="34" charset="0"/>
                          <a:cs typeface="Arial" panose="020B0604020202020204" pitchFamily="34" charset="0"/>
                        </a:rPr>
                        <a:t>We have fed back to people and have let them know how we have used their feedback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pPr algn="l"/>
                      <a:endParaRPr lang="en-GB" sz="5400" b="0" dirty="0">
                        <a:solidFill>
                          <a:schemeClr val="bg2">
                            <a:lumMod val="50000"/>
                          </a:schemeClr>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35080915"/>
                  </a:ext>
                </a:extLst>
              </a:tr>
            </a:tbl>
          </a:graphicData>
        </a:graphic>
      </p:graphicFrame>
    </p:spTree>
    <p:extLst>
      <p:ext uri="{BB962C8B-B14F-4D97-AF65-F5344CB8AC3E}">
        <p14:creationId xmlns:p14="http://schemas.microsoft.com/office/powerpoint/2010/main" val="218575888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kumimoji="0" lang="en-GB" sz="7200" b="1" i="0" u="none" strike="noStrike" kern="0" cap="none" spc="130" normalizeH="0" baseline="0" noProof="0" dirty="0">
                <a:ln>
                  <a:noFill/>
                </a:ln>
                <a:solidFill>
                  <a:srgbClr val="1B365D"/>
                </a:solidFill>
                <a:effectLst/>
                <a:uLnTx/>
                <a:uFillTx/>
                <a:latin typeface="Helvetica Neue"/>
                <a:sym typeface="Helvetica Neue"/>
              </a:rPr>
              <a:t>Public representation and assurance</a:t>
            </a:r>
            <a:endParaRPr lang="en-GB" sz="7200" dirty="0"/>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054096" y="2262365"/>
            <a:ext cx="13596182" cy="9848255"/>
          </a:xfrm>
          <a:prstGeom prst="rect">
            <a:avLst/>
          </a:prstGeom>
        </p:spPr>
        <p:txBody>
          <a:bodyPr lIns="91440" tIns="45720" rIns="91440" bIns="45720" anchor="t"/>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4800" b="0" i="0" u="none" strike="noStrike" kern="0" cap="none" spc="0" normalizeH="0" baseline="0" noProof="0" dirty="0">
                <a:ln>
                  <a:noFill/>
                </a:ln>
                <a:solidFill>
                  <a:srgbClr val="000000"/>
                </a:solidFill>
                <a:effectLst/>
                <a:uLnTx/>
                <a:uFillTx/>
                <a:latin typeface="Arial"/>
                <a:cs typeface="Arial"/>
                <a:sym typeface="Helvetica Neue"/>
              </a:rPr>
              <a:t>There are various ways people's voice and experience can be taken into account by the board:</a:t>
            </a:r>
          </a:p>
          <a:p>
            <a:pPr>
              <a:defRPr/>
            </a:pPr>
            <a:r>
              <a:rPr lang="en-GB" sz="4800" dirty="0">
                <a:latin typeface="Arial" panose="020B0604020202020204" pitchFamily="34" charset="0"/>
                <a:cs typeface="Arial" panose="020B0604020202020204" pitchFamily="34" charset="0"/>
              </a:rPr>
              <a:t>By an individual representative</a:t>
            </a:r>
          </a:p>
          <a:p>
            <a:pPr>
              <a:defRPr/>
            </a:pPr>
            <a:r>
              <a:rPr lang="en-GB" sz="4800" dirty="0">
                <a:latin typeface="Arial" panose="020B0604020202020204" pitchFamily="34" charset="0"/>
                <a:cs typeface="Arial" panose="020B0604020202020204" pitchFamily="34" charset="0"/>
              </a:rPr>
              <a:t>By a sub-group which runs parallel to the board</a:t>
            </a:r>
          </a:p>
          <a:p>
            <a:pPr>
              <a:defRPr/>
            </a:pPr>
            <a:r>
              <a:rPr lang="en-GB" sz="4800" dirty="0">
                <a:latin typeface="Arial" panose="020B0604020202020204" pitchFamily="34" charset="0"/>
                <a:cs typeface="Arial" panose="020B0604020202020204" pitchFamily="34" charset="0"/>
              </a:rPr>
              <a:t>By links with a particular group or organisation </a:t>
            </a:r>
          </a:p>
          <a:p>
            <a:pPr>
              <a:defRPr/>
            </a:pPr>
            <a:r>
              <a:rPr lang="en-GB" sz="4800" dirty="0">
                <a:latin typeface="Arial" panose="020B0604020202020204" pitchFamily="34" charset="0"/>
                <a:cs typeface="Arial" panose="020B0604020202020204" pitchFamily="34" charset="0"/>
              </a:rPr>
              <a:t>By increasing feedback to services directly</a:t>
            </a:r>
          </a:p>
          <a:p>
            <a:endParaRPr kumimoji="0" lang="en-GB" sz="2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indent="0">
              <a:buNone/>
            </a:pPr>
            <a:r>
              <a:rPr lang="en-GB" sz="4800" dirty="0">
                <a:latin typeface="Arial"/>
                <a:cs typeface="Arial"/>
              </a:rPr>
              <a:t>Our work to strengthen public assurance is ongoing – today we are keen to hear your thoughts on how the voices and experiences of people living with LTCs and their families and carers would be best represented at the board.</a:t>
            </a:r>
            <a:endParaRPr kumimoji="0" lang="en-GB" sz="5400" b="0" i="0" u="none" strike="noStrike" kern="0" cap="none" spc="0" normalizeH="0" baseline="0" noProof="0" dirty="0">
              <a:ln>
                <a:noFill/>
              </a:ln>
              <a:solidFill>
                <a:srgbClr val="000000"/>
              </a:solidFill>
              <a:effectLst/>
              <a:uLnTx/>
              <a:uFillTx/>
              <a:latin typeface="Arial"/>
              <a:cs typeface="Arial"/>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p:txBody>
      </p:sp>
      <p:pic>
        <p:nvPicPr>
          <p:cNvPr id="4" name="Picture 3">
            <a:extLst>
              <a:ext uri="{FF2B5EF4-FFF2-40B4-BE49-F238E27FC236}">
                <a16:creationId xmlns:a16="http://schemas.microsoft.com/office/drawing/2014/main" id="{5195C5B0-2992-4791-A655-9B2D4972BD54}"/>
              </a:ext>
            </a:extLst>
          </p:cNvPr>
          <p:cNvPicPr>
            <a:picLocks noChangeAspect="1"/>
          </p:cNvPicPr>
          <p:nvPr/>
        </p:nvPicPr>
        <p:blipFill>
          <a:blip r:embed="rId2"/>
          <a:stretch>
            <a:fillRect/>
          </a:stretch>
        </p:blipFill>
        <p:spPr>
          <a:xfrm>
            <a:off x="14598833" y="2972261"/>
            <a:ext cx="9043871" cy="9138360"/>
          </a:xfrm>
          <a:prstGeom prst="rect">
            <a:avLst/>
          </a:prstGeom>
        </p:spPr>
      </p:pic>
      <p:sp>
        <p:nvSpPr>
          <p:cNvPr id="8" name="Oval 7">
            <a:extLst>
              <a:ext uri="{FF2B5EF4-FFF2-40B4-BE49-F238E27FC236}">
                <a16:creationId xmlns:a16="http://schemas.microsoft.com/office/drawing/2014/main" id="{A3C36612-E0CF-4788-ACC7-BD590787D3EE}"/>
              </a:ext>
            </a:extLst>
          </p:cNvPr>
          <p:cNvSpPr/>
          <p:nvPr/>
        </p:nvSpPr>
        <p:spPr>
          <a:xfrm>
            <a:off x="20212809" y="3455010"/>
            <a:ext cx="2187033" cy="2187033"/>
          </a:xfrm>
          <a:prstGeom prst="ellipse">
            <a:avLst/>
          </a:prstGeom>
          <a:solidFill>
            <a:schemeClr val="bg1">
              <a:alpha val="0"/>
            </a:schemeClr>
          </a:solidFill>
          <a:ln w="142875" cap="flat">
            <a:solidFill>
              <a:srgbClr val="C0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5E5E5E"/>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853223557"/>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7200" dirty="0"/>
              <a:t>Public representation and assurance</a:t>
            </a:r>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201738" y="3036888"/>
            <a:ext cx="11950057" cy="9848255"/>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6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Discussion</a:t>
            </a: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28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r>
              <a:rPr kumimoji="0" lang="en-GB" sz="5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What do you think of the ways we are involving people (insight reviews / workshops)?</a:t>
            </a:r>
          </a:p>
          <a:p>
            <a:endParaRPr kumimoji="0" lang="en-GB" sz="2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r>
              <a:rPr kumimoji="0" lang="en-GB" sz="5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What would good public representation look like for you?</a:t>
            </a:r>
          </a:p>
          <a:p>
            <a:endParaRPr kumimoji="0" lang="en-GB" sz="2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r>
              <a:rPr lang="en-GB" sz="5400" dirty="0">
                <a:latin typeface="Arial" panose="020B0604020202020204" pitchFamily="34" charset="0"/>
                <a:cs typeface="Arial" panose="020B0604020202020204" pitchFamily="34" charset="0"/>
              </a:rPr>
              <a:t>What would make you feel confident or assured that we are listening, acting and feeding back?</a:t>
            </a:r>
            <a:endParaRPr kumimoji="0" lang="en-GB" sz="5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endPar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p:txBody>
      </p:sp>
      <p:pic>
        <p:nvPicPr>
          <p:cNvPr id="2050" name="Picture 2" descr="Premium Vector | Teamwork company organization and team dedicated  collaboration">
            <a:extLst>
              <a:ext uri="{FF2B5EF4-FFF2-40B4-BE49-F238E27FC236}">
                <a16:creationId xmlns:a16="http://schemas.microsoft.com/office/drawing/2014/main" id="{D9AD44F3-7B31-439E-8797-C003CB96DB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145" t="12198" r="11464" b="10121"/>
          <a:stretch/>
        </p:blipFill>
        <p:spPr bwMode="auto">
          <a:xfrm>
            <a:off x="13540902" y="3874882"/>
            <a:ext cx="9915727" cy="6710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8756485"/>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a:xfrm>
            <a:off x="1054096" y="616849"/>
            <a:ext cx="21971005" cy="1234680"/>
          </a:xfrm>
        </p:spPr>
        <p:txBody>
          <a:bodyPr>
            <a:noAutofit/>
          </a:bodyPr>
          <a:lstStyle/>
          <a:p>
            <a:r>
              <a:rPr lang="en-GB" sz="6000" dirty="0"/>
              <a:t>Next steps - We will…</a:t>
            </a:r>
          </a:p>
        </p:txBody>
      </p:sp>
      <p:sp>
        <p:nvSpPr>
          <p:cNvPr id="6" name="Text Placeholder 6">
            <a:extLst>
              <a:ext uri="{FF2B5EF4-FFF2-40B4-BE49-F238E27FC236}">
                <a16:creationId xmlns:a16="http://schemas.microsoft.com/office/drawing/2014/main" id="{F5C14773-6859-4F04-BA87-0AE63D759BB1}"/>
              </a:ext>
            </a:extLst>
          </p:cNvPr>
          <p:cNvSpPr txBox="1">
            <a:spLocks/>
          </p:cNvSpPr>
          <p:nvPr/>
        </p:nvSpPr>
        <p:spPr>
          <a:xfrm>
            <a:off x="1127916" y="2665379"/>
            <a:ext cx="21971005" cy="10219764"/>
          </a:xfrm>
          <a:prstGeom prst="rect">
            <a:avLst/>
          </a:prstGeom>
        </p:spPr>
        <p:txBody>
          <a:bodyPr lIns="91440" tIns="45720" rIns="91440" bIns="45720" anchor="t"/>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r>
              <a:rPr lang="en-GB" sz="4800" dirty="0">
                <a:latin typeface="Arial"/>
                <a:cs typeface="Arial"/>
              </a:rPr>
              <a:t>Add a copy of this recording to the long term conditions webpage: </a:t>
            </a:r>
            <a:endParaRPr lang="en-GB" sz="4800" dirty="0">
              <a:latin typeface="Arial" panose="020B0604020202020204" pitchFamily="34" charset="0"/>
              <a:cs typeface="Arial" panose="020B0604020202020204" pitchFamily="34" charset="0"/>
            </a:endParaRPr>
          </a:p>
          <a:p>
            <a:pPr marL="0" indent="0">
              <a:buNone/>
            </a:pPr>
            <a:r>
              <a:rPr lang="en-GB" sz="4400" dirty="0">
                <a:ea typeface="+mn-lt"/>
                <a:cs typeface="+mn-lt"/>
                <a:hlinkClick r:id="rId2"/>
              </a:rPr>
              <a:t>Long-Term Conditions - Leeds Health and Care Partnership (healthandcareleeds.org) </a:t>
            </a:r>
            <a:endParaRPr lang="en-GB" sz="4400" dirty="0"/>
          </a:p>
          <a:p>
            <a:endParaRPr lang="en-GB" sz="2000" dirty="0">
              <a:latin typeface="Arial" panose="020B0604020202020204" pitchFamily="34" charset="0"/>
              <a:cs typeface="Arial" panose="020B0604020202020204" pitchFamily="34" charset="0"/>
            </a:endParaRPr>
          </a:p>
          <a:p>
            <a:r>
              <a:rPr lang="en-GB" sz="4800" dirty="0">
                <a:latin typeface="Arial" panose="020B0604020202020204" pitchFamily="34" charset="0"/>
                <a:cs typeface="Arial" panose="020B0604020202020204" pitchFamily="34" charset="0"/>
              </a:rPr>
              <a:t>Share the slides and an evaluation survey of the session</a:t>
            </a:r>
          </a:p>
          <a:p>
            <a:pPr marL="0" indent="0">
              <a:buNone/>
            </a:pPr>
            <a:endParaRPr lang="en-GB" sz="2000" dirty="0">
              <a:latin typeface="Arial" panose="020B0604020202020204" pitchFamily="34" charset="0"/>
              <a:cs typeface="Arial" panose="020B0604020202020204" pitchFamily="34" charset="0"/>
            </a:endParaRPr>
          </a:p>
          <a:p>
            <a:r>
              <a:rPr lang="en-GB" sz="4800" dirty="0">
                <a:latin typeface="Arial" panose="020B0604020202020204" pitchFamily="34" charset="0"/>
                <a:cs typeface="Arial" panose="020B0604020202020204" pitchFamily="34" charset="0"/>
              </a:rPr>
              <a:t>Use today's feedback to help develop our approach to representation </a:t>
            </a:r>
          </a:p>
          <a:p>
            <a:endParaRPr lang="en-GB" sz="2000" dirty="0">
              <a:latin typeface="Arial" panose="020B0604020202020204" pitchFamily="34" charset="0"/>
              <a:cs typeface="Arial" panose="020B0604020202020204" pitchFamily="34" charset="0"/>
            </a:endParaRPr>
          </a:p>
          <a:p>
            <a:r>
              <a:rPr kumimoji="0" lang="en-GB" sz="4800" b="0" i="0" u="none" strike="noStrike" kern="0" cap="none" spc="0" normalizeH="0" baseline="0" noProof="0" dirty="0">
                <a:ln>
                  <a:noFill/>
                </a:ln>
                <a:solidFill>
                  <a:srgbClr val="000000"/>
                </a:solidFill>
                <a:effectLst/>
                <a:uLnTx/>
                <a:uFillTx/>
                <a:latin typeface="Arial"/>
                <a:cs typeface="Arial"/>
                <a:sym typeface="Helvetica Neue"/>
              </a:rPr>
              <a:t>Begin looking at the gaps in our knowledge and think about involving people to help us learn more. Please send any additional insight or comments to </a:t>
            </a:r>
            <a:r>
              <a:rPr lang="en-GB" sz="4800" dirty="0">
                <a:latin typeface="Arial"/>
                <a:cs typeface="Arial"/>
                <a:hlinkClick r:id="rId3"/>
              </a:rPr>
              <a:t>caroline.mackay2@nhs.net</a:t>
            </a:r>
            <a:r>
              <a:rPr lang="en-GB" sz="4800" dirty="0">
                <a:latin typeface="Arial"/>
                <a:cs typeface="Arial"/>
              </a:rPr>
              <a:t> </a:t>
            </a:r>
            <a:endParaRPr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endParaRPr kumimoji="0" lang="en-GB" sz="2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r>
              <a:rPr lang="en-GB" sz="4800" dirty="0">
                <a:latin typeface="Arial" panose="020B0604020202020204" pitchFamily="34" charset="0"/>
                <a:cs typeface="Arial" panose="020B0604020202020204" pitchFamily="34" charset="0"/>
              </a:rPr>
              <a:t>Organise a follow-up meeting to discuss this further</a:t>
            </a:r>
          </a:p>
          <a:p>
            <a:endParaRPr lang="en-GB" sz="1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pPr marL="0" indent="0" algn="ctr">
              <a:buNone/>
            </a:pPr>
            <a:r>
              <a:rPr lang="en-GB" sz="4800" dirty="0">
                <a:latin typeface="Arial"/>
                <a:cs typeface="Arial"/>
              </a:rPr>
              <a:t>But for now… Thank you for joining our session – your input is very much appreciated!</a:t>
            </a:r>
          </a:p>
          <a:p>
            <a:endParaRPr kumimoji="0" lang="en-GB" sz="5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5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p:txBody>
      </p:sp>
    </p:spTree>
    <p:extLst>
      <p:ext uri="{BB962C8B-B14F-4D97-AF65-F5344CB8AC3E}">
        <p14:creationId xmlns:p14="http://schemas.microsoft.com/office/powerpoint/2010/main" val="743611060"/>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F7873C-0646-4F51-A6ED-7841B9D7FEED}"/>
              </a:ext>
            </a:extLst>
          </p:cNvPr>
          <p:cNvSpPr txBox="1"/>
          <p:nvPr/>
        </p:nvSpPr>
        <p:spPr>
          <a:xfrm>
            <a:off x="1712068" y="2996118"/>
            <a:ext cx="9085635" cy="35992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norm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GB" sz="11500" b="1" i="0" u="none" strike="noStrike" cap="none" spc="0" normalizeH="0" baseline="0" dirty="0">
                <a:ln>
                  <a:noFill/>
                </a:ln>
                <a:solidFill>
                  <a:schemeClr val="bg1"/>
                </a:solidFill>
                <a:effectLst/>
                <a:uFillTx/>
                <a:latin typeface="Helvetica Neue Medium"/>
                <a:ea typeface="Helvetica Neue Medium"/>
                <a:cs typeface="Helvetica Neue Medium"/>
                <a:sym typeface="Helvetica Neue Medium"/>
              </a:rPr>
              <a:t>Thank you!</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8000" dirty="0"/>
              <a:t>Welcome and Introductions</a:t>
            </a:r>
          </a:p>
        </p:txBody>
      </p:sp>
      <p:sp>
        <p:nvSpPr>
          <p:cNvPr id="4" name="Text Placeholder 6">
            <a:extLst>
              <a:ext uri="{FF2B5EF4-FFF2-40B4-BE49-F238E27FC236}">
                <a16:creationId xmlns:a16="http://schemas.microsoft.com/office/drawing/2014/main" id="{233D1DDF-C3B3-4417-AF52-3304AF6F3886}"/>
              </a:ext>
            </a:extLst>
          </p:cNvPr>
          <p:cNvSpPr txBox="1">
            <a:spLocks/>
          </p:cNvSpPr>
          <p:nvPr/>
        </p:nvSpPr>
        <p:spPr>
          <a:xfrm>
            <a:off x="2642610" y="3064597"/>
            <a:ext cx="18214401" cy="9848255"/>
          </a:xfrm>
          <a:prstGeom prst="rect">
            <a:avLst/>
          </a:prstGeom>
        </p:spPr>
        <p:txBody>
          <a:bodyPr lIns="91440" tIns="45720" rIns="91440" bIns="45720" anchor="t"/>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indent="0">
              <a:buNone/>
            </a:pPr>
            <a:r>
              <a:rPr lang="en-GB" sz="4800" b="1" dirty="0">
                <a:latin typeface="Arial" panose="020B0604020202020204" pitchFamily="34" charset="0"/>
                <a:cs typeface="Arial" panose="020B0604020202020204" pitchFamily="34" charset="0"/>
              </a:rPr>
              <a:t>David Wardman</a:t>
            </a:r>
          </a:p>
          <a:p>
            <a:pPr marL="0" indent="0">
              <a:buNone/>
            </a:pPr>
            <a:r>
              <a:rPr lang="en-GB" sz="4800" dirty="0">
                <a:effectLst/>
                <a:latin typeface="Arial"/>
                <a:ea typeface="Calibri" panose="020F0502020204030204" pitchFamily="34" charset="0"/>
                <a:cs typeface="Arial"/>
              </a:rPr>
              <a:t>Pharmacist and Chair of the Long Term Conditions</a:t>
            </a:r>
            <a:r>
              <a:rPr lang="en-GB" sz="4800" dirty="0">
                <a:latin typeface="Arial"/>
                <a:ea typeface="Calibri" panose="020F0502020204030204" pitchFamily="34" charset="0"/>
                <a:cs typeface="Arial"/>
              </a:rPr>
              <a:t> </a:t>
            </a:r>
            <a:endParaRPr lang="en-GB" sz="48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r>
              <a:rPr lang="en-GB" sz="4800" dirty="0">
                <a:effectLst/>
                <a:latin typeface="Arial" panose="020B0604020202020204" pitchFamily="34" charset="0"/>
                <a:ea typeface="Calibri" panose="020F0502020204030204" pitchFamily="34" charset="0"/>
                <a:cs typeface="Arial" panose="020B0604020202020204" pitchFamily="34" charset="0"/>
              </a:rPr>
              <a:t>Population Board</a:t>
            </a:r>
          </a:p>
          <a:p>
            <a:pPr marL="0" indent="0">
              <a:buNone/>
            </a:pPr>
            <a:endParaRPr lang="en-GB" sz="4800" dirty="0">
              <a:latin typeface="Arial" panose="020B0604020202020204" pitchFamily="34" charset="0"/>
              <a:ea typeface="Calibri" panose="020F0502020204030204" pitchFamily="34" charset="0"/>
              <a:cs typeface="Arial" panose="020B0604020202020204" pitchFamily="34" charset="0"/>
            </a:endParaRPr>
          </a:p>
          <a:p>
            <a:pPr marL="0" indent="0">
              <a:buNone/>
            </a:pPr>
            <a:r>
              <a:rPr lang="en-GB" sz="4800" b="1" dirty="0">
                <a:effectLst/>
                <a:latin typeface="Arial" panose="020B0604020202020204" pitchFamily="34" charset="0"/>
                <a:ea typeface="Calibri" panose="020F0502020204030204" pitchFamily="34" charset="0"/>
                <a:cs typeface="Arial" panose="020B0604020202020204" pitchFamily="34" charset="0"/>
              </a:rPr>
              <a:t>Lindsay McFarlane</a:t>
            </a:r>
          </a:p>
          <a:p>
            <a:pPr marL="0" indent="0">
              <a:buNone/>
            </a:pPr>
            <a:r>
              <a:rPr lang="en-GB" sz="4800" dirty="0">
                <a:effectLst/>
                <a:latin typeface="Arial" panose="020B0604020202020204" pitchFamily="34" charset="0"/>
                <a:ea typeface="Calibri" panose="020F0502020204030204" pitchFamily="34" charset="0"/>
                <a:cs typeface="Arial" panose="020B0604020202020204" pitchFamily="34" charset="0"/>
              </a:rPr>
              <a:t>Head of Pathway Integration (Long Term Conditions) NHS West Yorkshire Integrated Care Board (ICB) in Leeds</a:t>
            </a:r>
          </a:p>
          <a:p>
            <a:pPr marL="0" indent="0">
              <a:buNone/>
            </a:pPr>
            <a:endParaRPr lang="en-GB" sz="4800" dirty="0">
              <a:latin typeface="Arial" panose="020B0604020202020204" pitchFamily="34" charset="0"/>
              <a:ea typeface="Calibri" panose="020F0502020204030204" pitchFamily="34" charset="0"/>
              <a:cs typeface="Arial" panose="020B0604020202020204" pitchFamily="34" charset="0"/>
            </a:endParaRPr>
          </a:p>
          <a:p>
            <a:pPr marL="0" indent="0">
              <a:buNone/>
            </a:pPr>
            <a:r>
              <a:rPr lang="en-GB" sz="4800" b="1" dirty="0">
                <a:latin typeface="Arial"/>
                <a:ea typeface="Calibri" panose="020F0502020204030204" pitchFamily="34" charset="0"/>
                <a:cs typeface="Arial"/>
              </a:rPr>
              <a:t>Adam Stewart and Huma Malik</a:t>
            </a:r>
            <a:endParaRPr lang="en-GB" sz="4800" b="1" dirty="0">
              <a:latin typeface="Arial" panose="020B0604020202020204" pitchFamily="34" charset="0"/>
              <a:ea typeface="Calibri" panose="020F0502020204030204" pitchFamily="34" charset="0"/>
              <a:cs typeface="Arial" panose="020B0604020202020204" pitchFamily="34" charset="0"/>
            </a:endParaRPr>
          </a:p>
          <a:p>
            <a:pPr marL="0" indent="0">
              <a:buNone/>
            </a:pPr>
            <a:r>
              <a:rPr lang="en-GB" sz="4800" dirty="0">
                <a:latin typeface="Arial"/>
                <a:ea typeface="Calibri" panose="020F0502020204030204" pitchFamily="34" charset="0"/>
                <a:cs typeface="Arial"/>
              </a:rPr>
              <a:t>Insights, Communications and Involvement Team</a:t>
            </a:r>
            <a:endParaRPr lang="en-GB" sz="48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r>
              <a:rPr lang="en-GB" sz="4800" dirty="0">
                <a:latin typeface="Arial"/>
                <a:ea typeface="Calibri" panose="020F0502020204030204" pitchFamily="34" charset="0"/>
                <a:cs typeface="Arial"/>
              </a:rPr>
              <a:t>NHS West Yorkshire ICB in Leeds</a:t>
            </a:r>
            <a:endParaRPr lang="en-GB" sz="4800" dirty="0">
              <a:effectLst/>
              <a:latin typeface="Arial"/>
              <a:ea typeface="Calibri" panose="020F0502020204030204" pitchFamily="34" charset="0"/>
              <a:cs typeface="Arial"/>
            </a:endParaRPr>
          </a:p>
          <a:p>
            <a:pPr marL="0" indent="0">
              <a:buNone/>
            </a:pPr>
            <a:endParaRPr lang="en-GB" sz="4800" dirty="0">
              <a:effectLst/>
              <a:latin typeface="Arial" panose="020B0604020202020204" pitchFamily="34" charset="0"/>
              <a:ea typeface="Calibri" panose="020F0502020204030204" pitchFamily="34" charset="0"/>
              <a:cs typeface="Arial" panose="020B0604020202020204" pitchFamily="34" charset="0"/>
            </a:endParaRPr>
          </a:p>
          <a:p>
            <a:endParaRPr lang="en-GB"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237259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7200" dirty="0"/>
              <a:t>Aim and objectives</a:t>
            </a:r>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054096" y="2879387"/>
            <a:ext cx="21823362" cy="9210625"/>
          </a:xfrm>
          <a:prstGeom prst="rect">
            <a:avLst/>
          </a:prstGeom>
        </p:spPr>
        <p:txBody>
          <a:bodyPr lIns="91440" tIns="45720" rIns="91440" bIns="45720" anchor="t"/>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indent="0">
              <a:buNone/>
            </a:pPr>
            <a:r>
              <a:rPr lang="en-GB" sz="6000" b="1" dirty="0">
                <a:latin typeface="Arial" panose="020B0604020202020204" pitchFamily="34" charset="0"/>
                <a:cs typeface="Arial" panose="020B0604020202020204" pitchFamily="34" charset="0"/>
              </a:rPr>
              <a:t>Aim</a:t>
            </a:r>
          </a:p>
          <a:p>
            <a:pPr marL="0" indent="0">
              <a:buNone/>
            </a:pPr>
            <a:r>
              <a:rPr lang="en-GB" sz="4800" dirty="0">
                <a:latin typeface="Arial"/>
                <a:cs typeface="Arial"/>
              </a:rPr>
              <a:t>To help develop our approach to public involvement in the work of the long term conditions population board</a:t>
            </a:r>
          </a:p>
          <a:p>
            <a:pPr marL="0" indent="0">
              <a:buNone/>
            </a:pPr>
            <a:endParaRPr lang="en-GB" sz="4800" dirty="0">
              <a:latin typeface="Arial"/>
              <a:cs typeface="Arial"/>
            </a:endParaRPr>
          </a:p>
          <a:p>
            <a:pPr marL="0" indent="0">
              <a:buNone/>
            </a:pPr>
            <a:endParaRPr lang="en-GB" sz="800" dirty="0">
              <a:latin typeface="Arial" panose="020B0604020202020204" pitchFamily="34" charset="0"/>
              <a:cs typeface="Arial" panose="020B0604020202020204" pitchFamily="34" charset="0"/>
            </a:endParaRPr>
          </a:p>
          <a:p>
            <a:pPr marL="0" indent="0">
              <a:buNone/>
            </a:pPr>
            <a:r>
              <a:rPr lang="en-GB" sz="6000" b="1" dirty="0">
                <a:latin typeface="Arial" panose="020B0604020202020204" pitchFamily="34" charset="0"/>
                <a:cs typeface="Arial" panose="020B0604020202020204" pitchFamily="34" charset="0"/>
              </a:rPr>
              <a:t>Objectives</a:t>
            </a:r>
          </a:p>
          <a:p>
            <a:pPr>
              <a:lnSpc>
                <a:spcPct val="107000"/>
              </a:lnSpc>
            </a:pPr>
            <a:r>
              <a:rPr lang="en-GB" sz="4800" dirty="0">
                <a:effectLst/>
                <a:latin typeface="Arial" panose="020B0604020202020204" pitchFamily="34" charset="0"/>
                <a:ea typeface="Calibri" panose="020F0502020204030204" pitchFamily="34" charset="0"/>
                <a:cs typeface="Arial" panose="020B0604020202020204" pitchFamily="34" charset="0"/>
              </a:rPr>
              <a:t>Introduce the population health approach and the LTC board</a:t>
            </a:r>
            <a:endParaRPr lang="en-GB" sz="48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GB" sz="4800" dirty="0">
                <a:effectLst/>
                <a:latin typeface="Arial" panose="020B0604020202020204" pitchFamily="34" charset="0"/>
                <a:ea typeface="Calibri" panose="020F0502020204030204" pitchFamily="34" charset="0"/>
                <a:cs typeface="Arial" panose="020B0604020202020204" pitchFamily="34" charset="0"/>
              </a:rPr>
              <a:t>Review the findings of the insight report</a:t>
            </a:r>
            <a:endParaRPr lang="en-GB" sz="48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GB" sz="4800" dirty="0">
                <a:effectLst/>
                <a:latin typeface="Arial"/>
                <a:ea typeface="Calibri" panose="020F0502020204030204" pitchFamily="34" charset="0"/>
                <a:cs typeface="Arial"/>
              </a:rPr>
              <a:t>Review </a:t>
            </a:r>
            <a:r>
              <a:rPr lang="en-GB" sz="4800" dirty="0">
                <a:latin typeface="Arial"/>
                <a:ea typeface="Calibri" panose="020F0502020204030204" pitchFamily="34" charset="0"/>
                <a:cs typeface="Arial"/>
              </a:rPr>
              <a:t>the</a:t>
            </a:r>
            <a:r>
              <a:rPr lang="en-GB" sz="4800" dirty="0">
                <a:effectLst/>
                <a:latin typeface="Arial"/>
                <a:ea typeface="Calibri" panose="020F0502020204030204" pitchFamily="34" charset="0"/>
                <a:cs typeface="Arial"/>
              </a:rPr>
              <a:t> draft outcomes for the board</a:t>
            </a:r>
            <a:endParaRPr lang="en-GB" sz="4800" dirty="0">
              <a:latin typeface="Arial"/>
              <a:ea typeface="Calibri" panose="020F0502020204030204" pitchFamily="34" charset="0"/>
              <a:cs typeface="Arial"/>
            </a:endParaRPr>
          </a:p>
          <a:p>
            <a:pPr>
              <a:lnSpc>
                <a:spcPct val="107000"/>
              </a:lnSpc>
            </a:pPr>
            <a:r>
              <a:rPr lang="en-GB" sz="4800" dirty="0">
                <a:effectLst/>
                <a:latin typeface="Arial"/>
                <a:ea typeface="Calibri" panose="020F0502020204030204" pitchFamily="34" charset="0"/>
                <a:cs typeface="Arial"/>
              </a:rPr>
              <a:t>Consider gaps in our findings and </a:t>
            </a:r>
            <a:r>
              <a:rPr lang="en-GB" sz="4800" dirty="0">
                <a:latin typeface="Arial"/>
                <a:ea typeface="Calibri" panose="020F0502020204030204" pitchFamily="34" charset="0"/>
                <a:cs typeface="Arial"/>
              </a:rPr>
              <a:t>anything else we may have missed</a:t>
            </a:r>
          </a:p>
          <a:p>
            <a:pPr>
              <a:lnSpc>
                <a:spcPct val="107000"/>
              </a:lnSpc>
            </a:pPr>
            <a:r>
              <a:rPr lang="en-GB" sz="4800" dirty="0">
                <a:latin typeface="Arial"/>
                <a:ea typeface="Calibri" panose="020F0502020204030204" pitchFamily="34" charset="0"/>
                <a:cs typeface="Arial"/>
              </a:rPr>
              <a:t>Consider </a:t>
            </a:r>
            <a:r>
              <a:rPr lang="en-GB" sz="4800" dirty="0">
                <a:effectLst/>
                <a:latin typeface="Arial"/>
                <a:ea typeface="Calibri" panose="020F0502020204030204" pitchFamily="34" charset="0"/>
                <a:cs typeface="Arial"/>
              </a:rPr>
              <a:t>how people's voice is represented at the board and </a:t>
            </a:r>
            <a:r>
              <a:rPr lang="en-GB" sz="4800" dirty="0">
                <a:latin typeface="Arial"/>
                <a:ea typeface="Calibri" panose="020F0502020204030204" pitchFamily="34" charset="0"/>
                <a:cs typeface="Arial"/>
              </a:rPr>
              <a:t>how we provide</a:t>
            </a:r>
            <a:r>
              <a:rPr lang="en-GB" sz="4800" dirty="0">
                <a:effectLst/>
                <a:latin typeface="Arial"/>
                <a:ea typeface="Calibri" panose="020F0502020204030204" pitchFamily="34" charset="0"/>
                <a:cs typeface="Arial"/>
              </a:rPr>
              <a:t> public assurance</a:t>
            </a:r>
          </a:p>
          <a:p>
            <a:endParaRPr lang="en-GB"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121519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8000" dirty="0"/>
              <a:t>Outcomes of the workshop</a:t>
            </a:r>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201738" y="3036888"/>
            <a:ext cx="22274950" cy="9848255"/>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6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By the end of the workshop participants should have had an opportunity to:</a:t>
            </a:r>
          </a:p>
          <a:p>
            <a:pPr marL="571500" marR="0" lvl="0" indent="-571500" algn="l" defTabSz="8255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5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Helvetica Neue"/>
              </a:rPr>
              <a:t>Understand the role of the </a:t>
            </a:r>
            <a:r>
              <a:rPr lang="en-GB" sz="5000" dirty="0">
                <a:latin typeface="Arial" panose="020B0604020202020204" pitchFamily="34" charset="0"/>
                <a:ea typeface="Calibri" panose="020F0502020204030204" pitchFamily="34" charset="0"/>
                <a:cs typeface="Arial" panose="020B0604020202020204" pitchFamily="34" charset="0"/>
              </a:rPr>
              <a:t>long term conditions</a:t>
            </a:r>
            <a:r>
              <a:rPr kumimoji="0" lang="en-GB" sz="5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Helvetica Neue"/>
              </a:rPr>
              <a:t> population board</a:t>
            </a:r>
          </a:p>
          <a:p>
            <a:pPr marL="571500" marR="0" lvl="0" indent="-571500" algn="l" defTabSz="8255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5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Helvetica Neue"/>
              </a:rPr>
              <a:t>Discuss the findings of the draft insight report</a:t>
            </a:r>
          </a:p>
          <a:p>
            <a:pPr marL="571500" marR="0" lvl="0" indent="-571500" algn="l" defTabSz="8255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5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Helvetica Neue"/>
              </a:rPr>
              <a:t>Influence the draft insight report</a:t>
            </a:r>
          </a:p>
          <a:p>
            <a:pPr marL="571500" marR="0" lvl="0" indent="-571500" algn="l" defTabSz="8255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5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Helvetica Neue"/>
              </a:rPr>
              <a:t>Discuss gaps in our findings</a:t>
            </a:r>
          </a:p>
          <a:p>
            <a:pPr marL="571500" marR="0" lvl="0" indent="-571500" algn="l" defTabSz="8255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5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Helvetica Neue"/>
              </a:rPr>
              <a:t>Suggest other areas of focus</a:t>
            </a:r>
          </a:p>
          <a:p>
            <a:pPr marL="571500" marR="0" lvl="0" indent="-571500" algn="l" defTabSz="8255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5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Helvetica Neue"/>
              </a:rPr>
              <a:t>Discuss the draft outcomes for the </a:t>
            </a:r>
            <a:r>
              <a:rPr lang="en-GB" sz="5000" dirty="0">
                <a:latin typeface="Arial" panose="020B0604020202020204" pitchFamily="34" charset="0"/>
                <a:ea typeface="Calibri" panose="020F0502020204030204" pitchFamily="34" charset="0"/>
                <a:cs typeface="Arial" panose="020B0604020202020204" pitchFamily="34" charset="0"/>
              </a:rPr>
              <a:t>long term conditions population</a:t>
            </a:r>
            <a:r>
              <a:rPr kumimoji="0" lang="en-GB" sz="5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Helvetica Neue"/>
              </a:rPr>
              <a:t> board</a:t>
            </a:r>
          </a:p>
          <a:p>
            <a:pPr marL="571500" marR="0" lvl="0" indent="-571500" algn="l" defTabSz="8255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5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Helvetica Neue"/>
              </a:rPr>
              <a:t>Explore ways we can provide assurance that people's voices are heard at the board</a:t>
            </a:r>
          </a:p>
          <a:p>
            <a:pPr marL="571500" marR="0" lvl="0" indent="-571500" algn="l" defTabSz="8255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5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Helvetica Neue"/>
              </a:rPr>
              <a:t>Influence our approach to public representation and assurance on the board</a:t>
            </a:r>
          </a:p>
          <a:p>
            <a:pPr marL="571500" marR="0" lvl="0" indent="-571500" algn="l" defTabSz="8255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GB" sz="6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Helvetica Neue"/>
            </a:endParaRPr>
          </a:p>
          <a:p>
            <a:pPr marL="571500" marR="0" lvl="0" indent="-571500" algn="l" defTabSz="8255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GB" sz="6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Helvetica Neue"/>
            </a:endParaRPr>
          </a:p>
          <a:p>
            <a:pPr marL="571500" marR="0" lvl="0" indent="-571500" algn="l" defTabSz="8255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GB" sz="6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Helvetica Neue"/>
            </a:endParaRPr>
          </a:p>
          <a:p>
            <a:pPr marL="571500" marR="0" lvl="0" indent="-571500" algn="l" defTabSz="8255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GB" sz="6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Helvetica Neue"/>
            </a:endParaRPr>
          </a:p>
          <a:p>
            <a:pPr marL="571500" marR="0" lvl="0" indent="-571500" algn="l" defTabSz="8255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GB" sz="4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p:txBody>
      </p:sp>
    </p:spTree>
    <p:extLst>
      <p:ext uri="{BB962C8B-B14F-4D97-AF65-F5344CB8AC3E}">
        <p14:creationId xmlns:p14="http://schemas.microsoft.com/office/powerpoint/2010/main" val="377761730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7200" dirty="0"/>
              <a:t>Agenda</a:t>
            </a:r>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280319" y="3286000"/>
            <a:ext cx="21823362" cy="9848255"/>
          </a:xfrm>
          <a:prstGeom prst="rect">
            <a:avLst/>
          </a:prstGeom>
        </p:spPr>
        <p:txBody>
          <a:bodyPr lIns="91440" tIns="45720" rIns="91440" bIns="45720" anchor="t"/>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1143000" indent="-1143000">
              <a:buFont typeface="+mj-lt"/>
              <a:buAutoNum type="arabicPeriod"/>
            </a:pPr>
            <a:r>
              <a:rPr lang="en-GB" sz="4800" b="1" dirty="0">
                <a:latin typeface="Arial" panose="020B0604020202020204" pitchFamily="34" charset="0"/>
                <a:ea typeface="Calibri" panose="020F0502020204030204" pitchFamily="34" charset="0"/>
                <a:cs typeface="Arial" panose="020B0604020202020204" pitchFamily="34" charset="0"/>
              </a:rPr>
              <a:t>Population health </a:t>
            </a:r>
            <a:r>
              <a:rPr lang="en-GB" sz="4800" dirty="0">
                <a:latin typeface="Arial" panose="020B0604020202020204" pitchFamily="34" charset="0"/>
                <a:ea typeface="Calibri" panose="020F0502020204030204" pitchFamily="34" charset="0"/>
                <a:cs typeface="Arial" panose="020B0604020202020204" pitchFamily="34" charset="0"/>
              </a:rPr>
              <a:t>- What are population boards and what is their role?</a:t>
            </a:r>
          </a:p>
          <a:p>
            <a:pPr marL="1143000" indent="-1143000">
              <a:buFont typeface="+mj-lt"/>
              <a:buAutoNum type="arabicPeriod"/>
            </a:pPr>
            <a:endParaRPr lang="en-GB" sz="1000" dirty="0">
              <a:latin typeface="Arial" panose="020B0604020202020204" pitchFamily="34" charset="0"/>
              <a:ea typeface="Calibri" panose="020F0502020204030204" pitchFamily="34" charset="0"/>
              <a:cs typeface="Arial" panose="020B0604020202020204" pitchFamily="34" charset="0"/>
            </a:endParaRPr>
          </a:p>
          <a:p>
            <a:pPr marL="1143000" indent="-1143000">
              <a:buFont typeface="+mj-lt"/>
              <a:buAutoNum type="arabicPeriod"/>
            </a:pPr>
            <a:r>
              <a:rPr lang="en-GB" sz="4800" b="1" dirty="0">
                <a:latin typeface="Arial"/>
                <a:ea typeface="Calibri" panose="020F0502020204030204" pitchFamily="34" charset="0"/>
                <a:cs typeface="Arial"/>
              </a:rPr>
              <a:t>Experience of LTCs </a:t>
            </a:r>
            <a:r>
              <a:rPr lang="en-GB" sz="4800" dirty="0">
                <a:latin typeface="Arial"/>
                <a:ea typeface="Calibri" panose="020F0502020204030204" pitchFamily="34" charset="0"/>
                <a:cs typeface="Arial"/>
              </a:rPr>
              <a:t>- What do we already know about the experiences of people living with long term conditions and their families and carers? (insight)</a:t>
            </a:r>
          </a:p>
          <a:p>
            <a:pPr marL="1143000" indent="-1143000">
              <a:buFont typeface="+mj-lt"/>
              <a:buAutoNum type="arabicPeriod"/>
            </a:pPr>
            <a:endParaRPr lang="en-GB" sz="1000" dirty="0">
              <a:latin typeface="Arial"/>
              <a:ea typeface="Calibri" panose="020F0502020204030204" pitchFamily="34" charset="0"/>
              <a:cs typeface="Arial"/>
            </a:endParaRPr>
          </a:p>
          <a:p>
            <a:pPr marL="1143000" indent="-1143000">
              <a:buFont typeface="+mj-lt"/>
              <a:buAutoNum type="arabicPeriod"/>
            </a:pPr>
            <a:r>
              <a:rPr lang="en-GB" sz="4800" b="1" dirty="0">
                <a:latin typeface="Arial" panose="020B0604020202020204" pitchFamily="34" charset="0"/>
                <a:ea typeface="Calibri" panose="020F0502020204030204" pitchFamily="34" charset="0"/>
                <a:cs typeface="Arial" panose="020B0604020202020204" pitchFamily="34" charset="0"/>
              </a:rPr>
              <a:t>Population outcomes </a:t>
            </a:r>
            <a:r>
              <a:rPr lang="en-GB" sz="4800" dirty="0">
                <a:latin typeface="Arial" panose="020B0604020202020204" pitchFamily="34" charset="0"/>
                <a:ea typeface="Calibri" panose="020F0502020204030204" pitchFamily="34" charset="0"/>
                <a:cs typeface="Arial" panose="020B0604020202020204" pitchFamily="34" charset="0"/>
              </a:rPr>
              <a:t>- How do we want things to be different for people living with LTCs and their families and carers? (outcomes)</a:t>
            </a:r>
          </a:p>
          <a:p>
            <a:pPr marL="1143000" indent="-1143000">
              <a:buFont typeface="+mj-lt"/>
              <a:buAutoNum type="arabicPeriod"/>
            </a:pPr>
            <a:endParaRPr lang="en-GB" sz="1000" dirty="0">
              <a:latin typeface="Arial" panose="020B0604020202020204" pitchFamily="34" charset="0"/>
              <a:ea typeface="Calibri" panose="020F0502020204030204" pitchFamily="34" charset="0"/>
              <a:cs typeface="Arial" panose="020B0604020202020204" pitchFamily="34" charset="0"/>
            </a:endParaRPr>
          </a:p>
          <a:p>
            <a:pPr marL="1143000" indent="-1143000">
              <a:buFont typeface="+mj-lt"/>
              <a:buAutoNum type="arabicPeriod"/>
            </a:pPr>
            <a:r>
              <a:rPr lang="en-GB" sz="4800" b="1" dirty="0">
                <a:latin typeface="Arial" panose="020B0604020202020204" pitchFamily="34" charset="0"/>
                <a:ea typeface="Calibri" panose="020F0502020204030204" pitchFamily="34" charset="0"/>
                <a:cs typeface="Arial" panose="020B0604020202020204" pitchFamily="34" charset="0"/>
              </a:rPr>
              <a:t>Public representation and assurance </a:t>
            </a:r>
            <a:r>
              <a:rPr lang="en-GB" sz="4800" dirty="0">
                <a:latin typeface="Arial" panose="020B0604020202020204" pitchFamily="34" charset="0"/>
                <a:ea typeface="Calibri" panose="020F0502020204030204" pitchFamily="34" charset="0"/>
                <a:cs typeface="Arial" panose="020B0604020202020204" pitchFamily="34" charset="0"/>
              </a:rPr>
              <a:t>– What does public representation look like on the board and how can we be assured that it's working?</a:t>
            </a:r>
          </a:p>
          <a:p>
            <a:pPr marL="1143000" indent="-1143000">
              <a:buFont typeface="+mj-lt"/>
              <a:buAutoNum type="arabicPeriod"/>
            </a:pPr>
            <a:endParaRPr lang="en-GB" sz="1000" dirty="0">
              <a:latin typeface="Arial" panose="020B0604020202020204" pitchFamily="34" charset="0"/>
              <a:ea typeface="Calibri" panose="020F0502020204030204" pitchFamily="34" charset="0"/>
              <a:cs typeface="Arial" panose="020B0604020202020204" pitchFamily="34" charset="0"/>
            </a:endParaRPr>
          </a:p>
          <a:p>
            <a:pPr marL="1143000" indent="-1143000">
              <a:buFont typeface="+mj-lt"/>
              <a:buAutoNum type="arabicPeriod"/>
            </a:pPr>
            <a:r>
              <a:rPr lang="en-GB" sz="4800" b="1" dirty="0">
                <a:latin typeface="Arial" panose="020B0604020202020204" pitchFamily="34" charset="0"/>
                <a:ea typeface="Calibri" panose="020F0502020204030204" pitchFamily="34" charset="0"/>
                <a:cs typeface="Arial" panose="020B0604020202020204" pitchFamily="34" charset="0"/>
              </a:rPr>
              <a:t>Next steps </a:t>
            </a:r>
            <a:r>
              <a:rPr lang="en-GB" sz="4800" dirty="0">
                <a:latin typeface="Arial" panose="020B0604020202020204" pitchFamily="34" charset="0"/>
                <a:ea typeface="Calibri" panose="020F0502020204030204" pitchFamily="34" charset="0"/>
                <a:cs typeface="Arial" panose="020B0604020202020204" pitchFamily="34" charset="0"/>
              </a:rPr>
              <a:t>- What happens next?</a:t>
            </a:r>
          </a:p>
          <a:p>
            <a:pPr marL="1143000" indent="-1143000">
              <a:buFont typeface="+mj-lt"/>
              <a:buAutoNum type="arabicPeriod"/>
            </a:pPr>
            <a:endParaRPr lang="en-GB" sz="6000" dirty="0">
              <a:latin typeface="Arial" panose="020B0604020202020204" pitchFamily="34" charset="0"/>
              <a:ea typeface="Calibri" panose="020F0502020204030204" pitchFamily="34" charset="0"/>
              <a:cs typeface="Arial" panose="020B0604020202020204" pitchFamily="34" charset="0"/>
            </a:endParaRPr>
          </a:p>
          <a:p>
            <a:endParaRPr lang="en-GB" sz="6000" dirty="0">
              <a:latin typeface="Arial" panose="020B0604020202020204" pitchFamily="34" charset="0"/>
              <a:ea typeface="Calibri" panose="020F0502020204030204" pitchFamily="34" charset="0"/>
              <a:cs typeface="Arial" panose="020B0604020202020204" pitchFamily="34" charset="0"/>
            </a:endParaRPr>
          </a:p>
          <a:p>
            <a:endParaRPr lang="en-GB" sz="6000" dirty="0">
              <a:latin typeface="Arial" panose="020B0604020202020204" pitchFamily="34" charset="0"/>
              <a:ea typeface="Calibri" panose="020F0502020204030204" pitchFamily="34" charset="0"/>
              <a:cs typeface="Arial" panose="020B0604020202020204" pitchFamily="34" charset="0"/>
            </a:endParaRPr>
          </a:p>
          <a:p>
            <a:endParaRPr lang="en-GB" sz="6000" dirty="0">
              <a:effectLst/>
              <a:latin typeface="Arial" panose="020B0604020202020204" pitchFamily="34" charset="0"/>
              <a:ea typeface="Calibri" panose="020F0502020204030204" pitchFamily="34" charset="0"/>
              <a:cs typeface="Arial" panose="020B0604020202020204" pitchFamily="34" charset="0"/>
            </a:endParaRPr>
          </a:p>
          <a:p>
            <a:endParaRPr lang="en-GB"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448598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8000" dirty="0"/>
              <a:t>Ground rules</a:t>
            </a:r>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127917" y="2604052"/>
            <a:ext cx="21823362" cy="9565473"/>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r>
              <a:rPr lang="en-GB" sz="5400" dirty="0">
                <a:latin typeface="Arial" panose="020B0604020202020204" pitchFamily="34" charset="0"/>
                <a:cs typeface="Arial" panose="020B0604020202020204" pitchFamily="34" charset="0"/>
              </a:rPr>
              <a:t>Stick to the agenda</a:t>
            </a:r>
          </a:p>
          <a:p>
            <a:pPr marL="0" indent="0">
              <a:buNone/>
            </a:pPr>
            <a:endParaRPr lang="en-GB" sz="2000" dirty="0">
              <a:latin typeface="Arial" panose="020B0604020202020204" pitchFamily="34" charset="0"/>
              <a:cs typeface="Arial" panose="020B0604020202020204" pitchFamily="34" charset="0"/>
            </a:endParaRPr>
          </a:p>
          <a:p>
            <a:r>
              <a:rPr lang="en-GB" sz="5400" dirty="0">
                <a:latin typeface="Arial" panose="020B0604020202020204" pitchFamily="34" charset="0"/>
                <a:cs typeface="Arial" panose="020B0604020202020204" pitchFamily="34" charset="0"/>
              </a:rPr>
              <a:t>Stay on mute unless you're speaking</a:t>
            </a:r>
          </a:p>
          <a:p>
            <a:endParaRPr lang="en-GB" sz="2000" dirty="0">
              <a:latin typeface="Arial" panose="020B0604020202020204" pitchFamily="34" charset="0"/>
              <a:cs typeface="Arial" panose="020B0604020202020204" pitchFamily="34" charset="0"/>
            </a:endParaRPr>
          </a:p>
          <a:p>
            <a:r>
              <a:rPr lang="en-GB" sz="5400" dirty="0">
                <a:latin typeface="Arial" panose="020B0604020202020204" pitchFamily="34" charset="0"/>
                <a:cs typeface="Arial" panose="020B0604020202020204" pitchFamily="34" charset="0"/>
              </a:rPr>
              <a:t>Make space for everyone to speak</a:t>
            </a:r>
          </a:p>
          <a:p>
            <a:endParaRPr lang="en-GB" sz="2000" dirty="0">
              <a:latin typeface="Arial" panose="020B0604020202020204" pitchFamily="34" charset="0"/>
              <a:cs typeface="Arial" panose="020B0604020202020204" pitchFamily="34" charset="0"/>
            </a:endParaRPr>
          </a:p>
          <a:p>
            <a:r>
              <a:rPr lang="en-GB" sz="5400" dirty="0">
                <a:latin typeface="Arial" panose="020B0604020202020204" pitchFamily="34" charset="0"/>
                <a:cs typeface="Arial" panose="020B0604020202020204" pitchFamily="34" charset="0"/>
              </a:rPr>
              <a:t>Have your say – use the hand signal or chat box to ask questions or share comments</a:t>
            </a:r>
          </a:p>
          <a:p>
            <a:endParaRPr lang="en-GB" sz="2000" dirty="0">
              <a:latin typeface="Arial" panose="020B0604020202020204" pitchFamily="34" charset="0"/>
              <a:cs typeface="Arial" panose="020B0604020202020204" pitchFamily="34" charset="0"/>
            </a:endParaRPr>
          </a:p>
          <a:p>
            <a:r>
              <a:rPr lang="en-GB" sz="5400" dirty="0">
                <a:latin typeface="Arial" panose="020B0604020202020204" pitchFamily="34" charset="0"/>
                <a:cs typeface="Arial" panose="020B0604020202020204" pitchFamily="34" charset="0"/>
              </a:rPr>
              <a:t>Respect confidentiality</a:t>
            </a:r>
          </a:p>
          <a:p>
            <a:endParaRPr lang="en-GB" sz="2000" dirty="0">
              <a:latin typeface="Arial" panose="020B0604020202020204" pitchFamily="34" charset="0"/>
              <a:cs typeface="Arial" panose="020B0604020202020204" pitchFamily="34" charset="0"/>
            </a:endParaRPr>
          </a:p>
          <a:p>
            <a:r>
              <a:rPr lang="en-GB" sz="5400" dirty="0">
                <a:latin typeface="Arial" panose="020B0604020202020204" pitchFamily="34" charset="0"/>
                <a:cs typeface="Arial" panose="020B0604020202020204" pitchFamily="34" charset="0"/>
              </a:rPr>
              <a:t>Enjoy the session!</a:t>
            </a:r>
          </a:p>
          <a:p>
            <a:pPr marL="0" indent="0">
              <a:buNone/>
            </a:pPr>
            <a:endParaRPr lang="en-GB" sz="4800" dirty="0">
              <a:latin typeface="Arial" panose="020B0604020202020204" pitchFamily="34" charset="0"/>
              <a:cs typeface="Arial" panose="020B0604020202020204" pitchFamily="34" charset="0"/>
            </a:endParaRPr>
          </a:p>
          <a:p>
            <a:pPr marL="0" indent="0">
              <a:buNone/>
            </a:pPr>
            <a:endParaRPr lang="en-GB" sz="900" dirty="0">
              <a:latin typeface="Arial" panose="020B0604020202020204" pitchFamily="34" charset="0"/>
              <a:ea typeface="Calibri" panose="020F0502020204030204" pitchFamily="34" charset="0"/>
              <a:cs typeface="Arial" panose="020B0604020202020204" pitchFamily="34" charset="0"/>
            </a:endParaRPr>
          </a:p>
          <a:p>
            <a:endParaRPr lang="en-GB"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301925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a:xfrm>
            <a:off x="1054096" y="751344"/>
            <a:ext cx="21971005" cy="1234680"/>
          </a:xfrm>
        </p:spPr>
        <p:txBody>
          <a:bodyPr>
            <a:noAutofit/>
          </a:bodyPr>
          <a:lstStyle/>
          <a:p>
            <a:r>
              <a:rPr lang="en-GB" sz="8000" dirty="0"/>
              <a:t>Population health</a:t>
            </a:r>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054095" y="2202001"/>
            <a:ext cx="22481765" cy="9848255"/>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indent="0">
              <a:buNone/>
            </a:pPr>
            <a:r>
              <a:rPr lang="en-GB" sz="4800" dirty="0">
                <a:latin typeface="Arial" panose="020B0604020202020204" pitchFamily="34" charset="0"/>
                <a:cs typeface="Arial" panose="020B0604020202020204" pitchFamily="34" charset="0"/>
              </a:rPr>
              <a:t>As an approach, population health moves away from 'traditional' thinking about commissioning (planning and paying for) and providing health and care services.</a:t>
            </a:r>
          </a:p>
          <a:p>
            <a:pPr marL="0" indent="0">
              <a:buNone/>
            </a:pPr>
            <a:endParaRPr lang="en-GB" sz="2000" dirty="0">
              <a:latin typeface="Arial" panose="020B0604020202020204" pitchFamily="34" charset="0"/>
              <a:ea typeface="Calibri" panose="020F0502020204030204" pitchFamily="34" charset="0"/>
              <a:cs typeface="Arial" panose="020B0604020202020204" pitchFamily="34" charset="0"/>
            </a:endParaRPr>
          </a:p>
          <a:p>
            <a:pPr marL="0" indent="0">
              <a:buNone/>
            </a:pPr>
            <a:r>
              <a:rPr lang="en-GB" sz="4800" dirty="0">
                <a:latin typeface="Arial" panose="020B0604020202020204" pitchFamily="34" charset="0"/>
                <a:ea typeface="Calibri" panose="020F0502020204030204" pitchFamily="34" charset="0"/>
                <a:cs typeface="Arial" panose="020B0604020202020204" pitchFamily="34" charset="0"/>
              </a:rPr>
              <a:t>It focuses less on organisations and pathways and more on the needs of the people, or populations, who use them.</a:t>
            </a:r>
          </a:p>
          <a:p>
            <a:pPr marL="0" indent="0">
              <a:buNone/>
            </a:pPr>
            <a:endParaRPr lang="en-GB" sz="2000" dirty="0">
              <a:latin typeface="Arial" panose="020B0604020202020204" pitchFamily="34" charset="0"/>
              <a:ea typeface="Calibri" panose="020F0502020204030204" pitchFamily="34" charset="0"/>
              <a:cs typeface="Arial" panose="020B0604020202020204" pitchFamily="34" charset="0"/>
            </a:endParaRPr>
          </a:p>
          <a:p>
            <a:pPr marL="0" indent="0">
              <a:buNone/>
            </a:pPr>
            <a:r>
              <a:rPr lang="en-GB" sz="4800" dirty="0">
                <a:latin typeface="Arial" panose="020B0604020202020204" pitchFamily="34" charset="0"/>
                <a:ea typeface="Calibri" panose="020F0502020204030204" pitchFamily="34" charset="0"/>
                <a:cs typeface="Arial" panose="020B0604020202020204" pitchFamily="34" charset="0"/>
              </a:rPr>
              <a:t>It looks at: </a:t>
            </a:r>
          </a:p>
          <a:p>
            <a:r>
              <a:rPr lang="en-GB" sz="4800" b="1" dirty="0">
                <a:latin typeface="Arial" panose="020B0604020202020204" pitchFamily="34" charset="0"/>
                <a:ea typeface="Calibri" panose="020F0502020204030204" pitchFamily="34" charset="0"/>
                <a:cs typeface="Arial" panose="020B0604020202020204" pitchFamily="34" charset="0"/>
              </a:rPr>
              <a:t>The needs of people </a:t>
            </a:r>
            <a:r>
              <a:rPr lang="en-GB" sz="4800" dirty="0">
                <a:latin typeface="Arial" panose="020B0604020202020204" pitchFamily="34" charset="0"/>
                <a:ea typeface="Calibri" panose="020F0502020204030204" pitchFamily="34" charset="0"/>
                <a:cs typeface="Arial" panose="020B0604020202020204" pitchFamily="34" charset="0"/>
              </a:rPr>
              <a:t>– what matters most to populations of people</a:t>
            </a:r>
          </a:p>
          <a:p>
            <a:r>
              <a:rPr lang="en-GB" sz="4800" b="1" dirty="0">
                <a:latin typeface="Arial" panose="020B0604020202020204" pitchFamily="34" charset="0"/>
                <a:ea typeface="Calibri" panose="020F0502020204030204" pitchFamily="34" charset="0"/>
                <a:cs typeface="Arial" panose="020B0604020202020204" pitchFamily="34" charset="0"/>
              </a:rPr>
              <a:t>Prevention </a:t>
            </a:r>
            <a:r>
              <a:rPr lang="en-GB" sz="4800" dirty="0">
                <a:latin typeface="Arial" panose="020B0604020202020204" pitchFamily="34" charset="0"/>
                <a:ea typeface="Calibri" panose="020F0502020204030204" pitchFamily="34" charset="0"/>
                <a:cs typeface="Arial" panose="020B0604020202020204" pitchFamily="34" charset="0"/>
              </a:rPr>
              <a:t>– helping people stay healthy and well</a:t>
            </a:r>
          </a:p>
          <a:p>
            <a:r>
              <a:rPr lang="en-GB" sz="4800" b="1" dirty="0">
                <a:latin typeface="Arial" panose="020B0604020202020204" pitchFamily="34" charset="0"/>
                <a:ea typeface="Calibri" panose="020F0502020204030204" pitchFamily="34" charset="0"/>
                <a:cs typeface="Arial" panose="020B0604020202020204" pitchFamily="34" charset="0"/>
              </a:rPr>
              <a:t>Outcomes</a:t>
            </a:r>
            <a:r>
              <a:rPr lang="en-GB" sz="4800" dirty="0">
                <a:latin typeface="Arial" panose="020B0604020202020204" pitchFamily="34" charset="0"/>
                <a:ea typeface="Calibri" panose="020F0502020204030204" pitchFamily="34" charset="0"/>
                <a:cs typeface="Arial" panose="020B0604020202020204" pitchFamily="34" charset="0"/>
              </a:rPr>
              <a:t> – the positive differences health care services and support can make</a:t>
            </a:r>
          </a:p>
          <a:p>
            <a:r>
              <a:rPr lang="en-GB" sz="4800" b="1" dirty="0">
                <a:latin typeface="Arial" panose="020B0604020202020204" pitchFamily="34" charset="0"/>
                <a:ea typeface="Calibri" panose="020F0502020204030204" pitchFamily="34" charset="0"/>
                <a:cs typeface="Arial" panose="020B0604020202020204" pitchFamily="34" charset="0"/>
              </a:rPr>
              <a:t>Reducing health inequalities</a:t>
            </a:r>
          </a:p>
          <a:p>
            <a:r>
              <a:rPr lang="en-GB" sz="4800" b="1" dirty="0">
                <a:latin typeface="Arial" panose="020B0604020202020204" pitchFamily="34" charset="0"/>
                <a:ea typeface="Calibri" panose="020F0502020204030204" pitchFamily="34" charset="0"/>
                <a:cs typeface="Arial" panose="020B0604020202020204" pitchFamily="34" charset="0"/>
              </a:rPr>
              <a:t>Working together </a:t>
            </a:r>
            <a:r>
              <a:rPr lang="en-GB" sz="4800" dirty="0">
                <a:latin typeface="Arial" panose="020B0604020202020204" pitchFamily="34" charset="0"/>
                <a:ea typeface="Calibri" panose="020F0502020204030204" pitchFamily="34" charset="0"/>
                <a:cs typeface="Arial" panose="020B0604020202020204" pitchFamily="34" charset="0"/>
              </a:rPr>
              <a:t>in partnership rather than as individual organisations (system working)</a:t>
            </a:r>
          </a:p>
          <a:p>
            <a:r>
              <a:rPr lang="en-GB" sz="4800" dirty="0">
                <a:latin typeface="Arial" panose="020B0604020202020204" pitchFamily="34" charset="0"/>
                <a:ea typeface="Calibri" panose="020F0502020204030204" pitchFamily="34" charset="0"/>
                <a:cs typeface="Arial" panose="020B0604020202020204" pitchFamily="34" charset="0"/>
              </a:rPr>
              <a:t>The </a:t>
            </a:r>
            <a:r>
              <a:rPr lang="en-GB" sz="4800" b="1" dirty="0">
                <a:latin typeface="Arial" panose="020B0604020202020204" pitchFamily="34" charset="0"/>
                <a:ea typeface="Calibri" panose="020F0502020204030204" pitchFamily="34" charset="0"/>
                <a:cs typeface="Arial" panose="020B0604020202020204" pitchFamily="34" charset="0"/>
              </a:rPr>
              <a:t>'wider determinants of health</a:t>
            </a:r>
            <a:r>
              <a:rPr lang="en-GB" sz="4800" dirty="0">
                <a:latin typeface="Arial" panose="020B0604020202020204" pitchFamily="34" charset="0"/>
                <a:ea typeface="Calibri" panose="020F0502020204030204" pitchFamily="34" charset="0"/>
                <a:cs typeface="Arial" panose="020B0604020202020204" pitchFamily="34" charset="0"/>
              </a:rPr>
              <a:t>' such as housing and transport</a:t>
            </a:r>
          </a:p>
          <a:p>
            <a:pPr marL="0" indent="0">
              <a:buNone/>
            </a:pPr>
            <a:endParaRPr lang="en-GB" sz="900" dirty="0">
              <a:latin typeface="Arial" panose="020B0604020202020204" pitchFamily="34" charset="0"/>
              <a:ea typeface="Calibri" panose="020F0502020204030204" pitchFamily="34" charset="0"/>
              <a:cs typeface="Arial" panose="020B0604020202020204" pitchFamily="34" charset="0"/>
            </a:endParaRPr>
          </a:p>
          <a:p>
            <a:pPr marL="0" indent="0" algn="r">
              <a:buNone/>
            </a:pPr>
            <a:r>
              <a:rPr lang="en-GB" sz="2000" dirty="0">
                <a:latin typeface="Arial" panose="020B0604020202020204" pitchFamily="34" charset="0"/>
                <a:ea typeface="Calibri" panose="020F0502020204030204" pitchFamily="34" charset="0"/>
                <a:cs typeface="Arial" panose="020B0604020202020204" pitchFamily="34" charset="0"/>
                <a:hlinkClick r:id="rId2"/>
              </a:rPr>
              <a:t>https://www.kingsfund.org.uk/publications/population-health-approach?gclid=EAIaIQobChMI8dWWp_ig-wIVCLbtCh2IKQ7REAAYASAAEgL2w_D_BwE</a:t>
            </a:r>
            <a:r>
              <a:rPr lang="en-GB" sz="2000" dirty="0">
                <a:latin typeface="Arial" panose="020B0604020202020204" pitchFamily="34" charset="0"/>
                <a:ea typeface="Calibri" panose="020F0502020204030204" pitchFamily="34" charset="0"/>
                <a:cs typeface="Arial" panose="020B0604020202020204" pitchFamily="34" charset="0"/>
              </a:rPr>
              <a:t> </a:t>
            </a:r>
          </a:p>
          <a:p>
            <a:endParaRPr lang="en-GB" sz="4800" dirty="0">
              <a:latin typeface="Arial" panose="020B0604020202020204" pitchFamily="34" charset="0"/>
              <a:ea typeface="Calibri" panose="020F0502020204030204" pitchFamily="34" charset="0"/>
              <a:cs typeface="Arial" panose="020B0604020202020204" pitchFamily="34" charset="0"/>
            </a:endParaRPr>
          </a:p>
          <a:p>
            <a:endParaRPr lang="en-GB" sz="4800" dirty="0">
              <a:latin typeface="Arial" panose="020B0604020202020204" pitchFamily="34" charset="0"/>
              <a:ea typeface="Calibri" panose="020F0502020204030204" pitchFamily="34" charset="0"/>
              <a:cs typeface="Arial" panose="020B0604020202020204" pitchFamily="34" charset="0"/>
            </a:endParaRPr>
          </a:p>
          <a:p>
            <a:endParaRPr lang="en-GB" sz="4800" dirty="0">
              <a:effectLst/>
              <a:latin typeface="Arial" panose="020B0604020202020204" pitchFamily="34" charset="0"/>
              <a:ea typeface="Calibri" panose="020F0502020204030204" pitchFamily="34" charset="0"/>
              <a:cs typeface="Arial" panose="020B0604020202020204" pitchFamily="34" charset="0"/>
            </a:endParaRPr>
          </a:p>
          <a:p>
            <a:endParaRPr lang="en-GB"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78380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8000" dirty="0"/>
              <a:t>Population health</a:t>
            </a:r>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201738" y="3036888"/>
            <a:ext cx="21823362" cy="9848255"/>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54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Helvetica Neue"/>
              </a:rPr>
              <a:t>How the Leeds population would look if we organised by need.</a:t>
            </a: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48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Helvetica Neue"/>
              </a:rPr>
              <a:t> </a:t>
            </a:r>
          </a:p>
          <a:p>
            <a:pPr marL="571500" marR="0" lvl="0" indent="-571500" algn="l" defTabSz="8255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GB" sz="48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Helvetica Neue"/>
            </a:endParaRPr>
          </a:p>
          <a:p>
            <a:pPr marL="571500" marR="0" lvl="0" indent="-571500" algn="l" defTabSz="8255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GB" sz="48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Helvetica Neue"/>
            </a:endParaRPr>
          </a:p>
          <a:p>
            <a:pPr marL="571500" marR="0" lvl="0" indent="-571500" algn="l" defTabSz="8255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GB" sz="4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p:txBody>
      </p:sp>
      <p:pic>
        <p:nvPicPr>
          <p:cNvPr id="4" name="Picture 3">
            <a:extLst>
              <a:ext uri="{FF2B5EF4-FFF2-40B4-BE49-F238E27FC236}">
                <a16:creationId xmlns:a16="http://schemas.microsoft.com/office/drawing/2014/main" id="{C46F392D-0A71-40EF-9C81-BC2083886DBD}"/>
              </a:ext>
            </a:extLst>
          </p:cNvPr>
          <p:cNvPicPr>
            <a:picLocks noChangeAspect="1"/>
          </p:cNvPicPr>
          <p:nvPr/>
        </p:nvPicPr>
        <p:blipFill>
          <a:blip r:embed="rId2"/>
          <a:stretch>
            <a:fillRect/>
          </a:stretch>
        </p:blipFill>
        <p:spPr>
          <a:xfrm>
            <a:off x="5273749" y="4442554"/>
            <a:ext cx="14089254" cy="8442589"/>
          </a:xfrm>
          <a:prstGeom prst="rect">
            <a:avLst/>
          </a:prstGeom>
        </p:spPr>
      </p:pic>
    </p:spTree>
    <p:extLst>
      <p:ext uri="{BB962C8B-B14F-4D97-AF65-F5344CB8AC3E}">
        <p14:creationId xmlns:p14="http://schemas.microsoft.com/office/powerpoint/2010/main" val="458180315"/>
      </p:ext>
    </p:extLst>
  </p:cSld>
  <p:clrMapOvr>
    <a:masterClrMapping/>
  </p:clrMapOvr>
  <p:transition spd="med"/>
</p:sld>
</file>

<file path=ppt/theme/theme1.xml><?xml version="1.0" encoding="utf-8"?>
<a:theme xmlns:a="http://schemas.openxmlformats.org/drawingml/2006/main" name="21_BasicWhite">
  <a:themeElements>
    <a:clrScheme name="Custom 2">
      <a:dk1>
        <a:srgbClr val="5E5E5E"/>
      </a:dk1>
      <a:lt1>
        <a:srgbClr val="FFFFFF"/>
      </a:lt1>
      <a:dk2>
        <a:srgbClr val="A7A7A7"/>
      </a:dk2>
      <a:lt2>
        <a:srgbClr val="535353"/>
      </a:lt2>
      <a:accent1>
        <a:srgbClr val="17385D"/>
      </a:accent1>
      <a:accent2>
        <a:srgbClr val="127C79"/>
      </a:accent2>
      <a:accent3>
        <a:srgbClr val="FAAFA5"/>
      </a:accent3>
      <a:accent4>
        <a:srgbClr val="F8EA2D"/>
      </a:accent4>
      <a:accent5>
        <a:srgbClr val="8CBDB8"/>
      </a:accent5>
      <a:accent6>
        <a:srgbClr val="F09550"/>
      </a:accent6>
      <a:hlink>
        <a:srgbClr val="17385D"/>
      </a:hlink>
      <a:folHlink>
        <a:srgbClr val="127C79"/>
      </a:folHlink>
    </a:clrScheme>
    <a:fontScheme name="21_BasicWhite">
      <a:majorFont>
        <a:latin typeface="Helvetica"/>
        <a:ea typeface="Helvetica"/>
        <a:cs typeface="Helvetica"/>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25400" cap="flat">
          <a:solidFill>
            <a:schemeClr val="accent2"/>
          </a:solidFill>
          <a:prstDash val="solid"/>
          <a:round/>
        </a:ln>
        <a:effectLst/>
        <a:sp3d/>
      </a:spPr>
      <a:bodyPr rot="0" spcFirstLastPara="1" vertOverflow="overflow" horzOverflow="overflow" vert="horz" wrap="square" lIns="50800" tIns="50800" rIns="50800" bIns="50800" numCol="1" spcCol="38100" rtlCol="0" anchor="ctr">
        <a:no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Medium"/>
            <a:ea typeface="Helvetica Neue Medium"/>
            <a:cs typeface="Helvetica Neue Medium"/>
            <a:sym typeface="Helvetica Neue Medium"/>
          </a:defRPr>
        </a:def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a:norm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Leeds Heath &amp; Care Partnership_PowerPoint Template v2" id="{561DBA7D-9DEA-4972-A356-D3F24189FE84}" vid="{08E9DDF9-C330-465B-BDB9-5832BD71E673}"/>
    </a:ext>
  </a:extLst>
</a:theme>
</file>

<file path=ppt/theme/theme2.xml><?xml version="1.0" encoding="utf-8"?>
<a:theme xmlns:a="http://schemas.openxmlformats.org/drawingml/2006/main" name="21_BasicWhite">
  <a:themeElements>
    <a:clrScheme name="21_BasicWhite">
      <a:dk1>
        <a:srgbClr val="000000"/>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a:ea typeface="Helvetica"/>
        <a:cs typeface="Helvetica"/>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a:norm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2ac7daca-4ee1-48e5-8b59-26345c22457f">
      <Terms xmlns="http://schemas.microsoft.com/office/infopath/2007/PartnerControls"/>
    </lcf76f155ced4ddcb4097134ff3c332f>
    <TaxCatchAll xmlns="0eca8573-af6d-45ff-92ac-f30bbb1b646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68771A31CDC124190BE2A5EA66E9253" ma:contentTypeVersion="17" ma:contentTypeDescription="Create a new document." ma:contentTypeScope="" ma:versionID="7a0e825293e2d54049aabdb6833a91be">
  <xsd:schema xmlns:xsd="http://www.w3.org/2001/XMLSchema" xmlns:xs="http://www.w3.org/2001/XMLSchema" xmlns:p="http://schemas.microsoft.com/office/2006/metadata/properties" xmlns:ns1="http://schemas.microsoft.com/sharepoint/v3" xmlns:ns2="2ac7daca-4ee1-48e5-8b59-26345c22457f" xmlns:ns3="0eca8573-af6d-45ff-92ac-f30bbb1b6461" targetNamespace="http://schemas.microsoft.com/office/2006/metadata/properties" ma:root="true" ma:fieldsID="ebe68d3dbc00b8d05110f9e26bdffd87" ns1:_="" ns2:_="" ns3:_="">
    <xsd:import namespace="http://schemas.microsoft.com/sharepoint/v3"/>
    <xsd:import namespace="2ac7daca-4ee1-48e5-8b59-26345c22457f"/>
    <xsd:import namespace="0eca8573-af6d-45ff-92ac-f30bbb1b646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lcf76f155ced4ddcb4097134ff3c332f" minOccurs="0"/>
                <xsd:element ref="ns3:TaxCatchAll"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ac7daca-4ee1-48e5-8b59-26345c2245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eca8573-af6d-45ff-92ac-f30bbb1b646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be827f9-5e67-41d1-b71b-3eeeb385b063}" ma:internalName="TaxCatchAll" ma:showField="CatchAllData" ma:web="0eca8573-af6d-45ff-92ac-f30bbb1b646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ABF215E-4098-4CBC-9B9D-EE14EDDB4FC1}">
  <ds:schemaRefs>
    <ds:schemaRef ds:uri="http://schemas.microsoft.com/office/2006/metadata/properties"/>
    <ds:schemaRef ds:uri="http://schemas.microsoft.com/office/infopath/2007/PartnerControls"/>
    <ds:schemaRef ds:uri="http://schemas.microsoft.com/sharepoint/v3"/>
    <ds:schemaRef ds:uri="2ac7daca-4ee1-48e5-8b59-26345c22457f"/>
    <ds:schemaRef ds:uri="0eca8573-af6d-45ff-92ac-f30bbb1b6461"/>
  </ds:schemaRefs>
</ds:datastoreItem>
</file>

<file path=customXml/itemProps2.xml><?xml version="1.0" encoding="utf-8"?>
<ds:datastoreItem xmlns:ds="http://schemas.openxmlformats.org/officeDocument/2006/customXml" ds:itemID="{324C1000-B793-43ED-AA45-6A6CBED0A6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ac7daca-4ee1-48e5-8b59-26345c22457f"/>
    <ds:schemaRef ds:uri="0eca8573-af6d-45ff-92ac-f30bbb1b64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5A99B41-A3B6-40F6-894A-1C8CA4BE0BDE}">
  <ds:schemaRefs>
    <ds:schemaRef ds:uri="http://schemas.microsoft.com/sharepoint/v3/contenttype/forms"/>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Leeds Heath &amp; Care Partnership_PowerPoint Template v2</Template>
  <TotalTime>6034</TotalTime>
  <Words>2167</Words>
  <Application>Microsoft Office PowerPoint</Application>
  <PresentationFormat>Custom</PresentationFormat>
  <Paragraphs>254</Paragraphs>
  <Slides>27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Courier New</vt:lpstr>
      <vt:lpstr>Helvetica Neue</vt:lpstr>
      <vt:lpstr>Helvetica Neue Medium</vt:lpstr>
      <vt:lpstr>Symbol</vt:lpstr>
      <vt:lpstr>Wingdings</vt:lpstr>
      <vt:lpstr>21_BasicWhite</vt:lpstr>
      <vt:lpstr>Public Involvement Workshop</vt:lpstr>
      <vt:lpstr>Recording </vt:lpstr>
      <vt:lpstr>Welcome and Introductions</vt:lpstr>
      <vt:lpstr>Aim and objectives</vt:lpstr>
      <vt:lpstr>Outcomes of the workshop</vt:lpstr>
      <vt:lpstr>Agenda</vt:lpstr>
      <vt:lpstr>Ground rules</vt:lpstr>
      <vt:lpstr>Population health</vt:lpstr>
      <vt:lpstr>Population health</vt:lpstr>
      <vt:lpstr>Population health</vt:lpstr>
      <vt:lpstr>Population health</vt:lpstr>
      <vt:lpstr>Population health</vt:lpstr>
      <vt:lpstr>Population health</vt:lpstr>
      <vt:lpstr>Population health</vt:lpstr>
      <vt:lpstr>Experience of LTCs</vt:lpstr>
      <vt:lpstr>Experience of LTCs</vt:lpstr>
      <vt:lpstr>Experience of LTCs</vt:lpstr>
      <vt:lpstr>Experience of LTCs</vt:lpstr>
      <vt:lpstr>Population outcomes</vt:lpstr>
      <vt:lpstr>Long Term Conditions Outcomes</vt:lpstr>
      <vt:lpstr>Population outcomes</vt:lpstr>
      <vt:lpstr>Public representation and assurance</vt:lpstr>
      <vt:lpstr>Public representation and assurance</vt:lpstr>
      <vt:lpstr>Public representation and assurance</vt:lpstr>
      <vt:lpstr>Public representation and assurance</vt:lpstr>
      <vt:lpstr>Next steps - We will…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Embedding Involvement in the Population Boards</dc:title>
  <dc:creator>BRIDLE, Chris (NHS WEST YORKSHIRE ICB - 15F)</dc:creator>
  <cp:lastModifiedBy>STEWART, Adam (NHS WEST YORKSHIRE ICB - 15F)</cp:lastModifiedBy>
  <cp:revision>166</cp:revision>
  <dcterms:created xsi:type="dcterms:W3CDTF">2022-09-06T10:06:53Z</dcterms:created>
  <dcterms:modified xsi:type="dcterms:W3CDTF">2023-01-31T15:59:06Z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0x010100668771A31CDC124190BE2A5EA66E9253</vt:lpwstr>
  </property>
  <property fmtid="{D5CDD505-2E9C-101B-9397-08002B2CF9AE}" pid="3" name="MediaServiceImageTags">
    <vt:lpwstr/>
  </property>
</Properties>
</file>