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3"/>
  </p:notesMasterIdLst>
  <p:sldIdLst>
    <p:sldId id="256" r:id="rId5"/>
    <p:sldId id="320" r:id="rId6"/>
    <p:sldId id="289" r:id="rId7"/>
    <p:sldId id="290" r:id="rId8"/>
    <p:sldId id="293" r:id="rId9"/>
    <p:sldId id="319" r:id="rId10"/>
    <p:sldId id="323" r:id="rId11"/>
    <p:sldId id="324" r:id="rId12"/>
    <p:sldId id="325" r:id="rId13"/>
    <p:sldId id="326" r:id="rId14"/>
    <p:sldId id="327" r:id="rId15"/>
    <p:sldId id="328" r:id="rId16"/>
    <p:sldId id="317" r:id="rId17"/>
    <p:sldId id="299" r:id="rId18"/>
    <p:sldId id="300" r:id="rId19"/>
    <p:sldId id="301" r:id="rId20"/>
    <p:sldId id="322" r:id="rId21"/>
    <p:sldId id="302" r:id="rId22"/>
    <p:sldId id="303" r:id="rId23"/>
    <p:sldId id="305" r:id="rId24"/>
    <p:sldId id="306" r:id="rId25"/>
    <p:sldId id="308" r:id="rId26"/>
    <p:sldId id="310" r:id="rId27"/>
    <p:sldId id="312" r:id="rId28"/>
    <p:sldId id="318" r:id="rId29"/>
    <p:sldId id="313" r:id="rId30"/>
    <p:sldId id="283" r:id="rId31"/>
    <p:sldId id="27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AB2F"/>
    <a:srgbClr val="FF9900"/>
    <a:srgbClr val="8CBDB8"/>
    <a:srgbClr val="8CBEB9"/>
    <a:srgbClr val="F8EA2D"/>
    <a:srgbClr val="FAAFA5"/>
    <a:srgbClr val="E6E6E6"/>
    <a:srgbClr val="F09550"/>
    <a:srgbClr val="127C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Helvetica Neue Medium"/>
          <a:ea typeface="Helvetica Neue Medium"/>
          <a:cs typeface="Helvetica Neue Medium"/>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in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96"/>
  </p:normalViewPr>
  <p:slideViewPr>
    <p:cSldViewPr snapToGrid="0" snapToObjects="1">
      <p:cViewPr varScale="1">
        <p:scale>
          <a:sx n="22" d="100"/>
          <a:sy n="22" d="100"/>
        </p:scale>
        <p:origin x="864" y="60"/>
      </p:cViewPr>
      <p:guideLst/>
    </p:cSldViewPr>
  </p:slideViewPr>
  <p:notesTextViewPr>
    <p:cViewPr>
      <p:scale>
        <a:sx n="1" d="1"/>
        <a:sy n="1" d="1"/>
      </p:scale>
      <p:origin x="0" y="0"/>
    </p:cViewPr>
  </p:notesTextViewPr>
  <p:notesViewPr>
    <p:cSldViewPr snapToGrid="0" snapToObjects="1">
      <p:cViewPr varScale="1">
        <p:scale>
          <a:sx n="51" d="100"/>
          <a:sy n="51" d="100"/>
        </p:scale>
        <p:origin x="263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84" name="Shape 18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The Headrow 2">
    <p:bg>
      <p:bgPr>
        <a:solidFill>
          <a:srgbClr val="FFFFFF"/>
        </a:solidFill>
        <a:effectLst/>
      </p:bgPr>
    </p:bg>
    <p:spTree>
      <p:nvGrpSpPr>
        <p:cNvPr id="1" name=""/>
        <p:cNvGrpSpPr/>
        <p:nvPr/>
      </p:nvGrpSpPr>
      <p:grpSpPr>
        <a:xfrm>
          <a:off x="0" y="0"/>
          <a:ext cx="0" cy="0"/>
          <a:chOff x="0" y="0"/>
          <a:chExt cx="0" cy="0"/>
        </a:xfrm>
      </p:grpSpPr>
      <p:pic>
        <p:nvPicPr>
          <p:cNvPr id="16" name="Image" descr="Image"/>
          <p:cNvPicPr>
            <a:picLocks noChangeAspect="1"/>
          </p:cNvPicPr>
          <p:nvPr/>
        </p:nvPicPr>
        <p:blipFill rotWithShape="1">
          <a:blip r:embed="rId2"/>
          <a:srcRect l="6358" r="7145"/>
          <a:stretch/>
        </p:blipFill>
        <p:spPr>
          <a:xfrm>
            <a:off x="-1" y="5637749"/>
            <a:ext cx="24416669" cy="7677952"/>
          </a:xfrm>
          <a:prstGeom prst="rect">
            <a:avLst/>
          </a:prstGeom>
          <a:ln w="12700">
            <a:miter lim="400000"/>
          </a:ln>
        </p:spPr>
      </p:pic>
      <p:pic>
        <p:nvPicPr>
          <p:cNvPr id="17" name="LH&amp;CP_Logos_Primary Logo.png" descr="LH&amp;CP_Logos_Primary Logo.png"/>
          <p:cNvPicPr>
            <a:picLocks noChangeAspect="1"/>
          </p:cNvPicPr>
          <p:nvPr/>
        </p:nvPicPr>
        <p:blipFill>
          <a:blip r:embed="rId3"/>
          <a:stretch>
            <a:fillRect/>
          </a:stretch>
        </p:blipFill>
        <p:spPr>
          <a:xfrm>
            <a:off x="16857039" y="135114"/>
            <a:ext cx="7301437" cy="2641522"/>
          </a:xfrm>
          <a:prstGeom prst="rect">
            <a:avLst/>
          </a:prstGeom>
          <a:ln w="12700">
            <a:miter lim="400000"/>
          </a:ln>
        </p:spPr>
      </p:pic>
      <p:sp>
        <p:nvSpPr>
          <p:cNvPr id="18"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9"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20"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2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ectangle 8">
            <a:extLst>
              <a:ext uri="{FF2B5EF4-FFF2-40B4-BE49-F238E27FC236}">
                <a16:creationId xmlns:a16="http://schemas.microsoft.com/office/drawing/2014/main" id="{5B0B230D-1157-D944-A779-FC9B81409AFD}"/>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9B54FA6-4772-0C4E-8C71-FE5C01D51A47}"/>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407013591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l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9" name="Rounded Rectangle">
            <a:extLst>
              <a:ext uri="{FF2B5EF4-FFF2-40B4-BE49-F238E27FC236}">
                <a16:creationId xmlns:a16="http://schemas.microsoft.com/office/drawing/2014/main" id="{060BCEC3-CC3D-4724-9E86-34184085B5C3}"/>
              </a:ext>
            </a:extLst>
          </p:cNvPr>
          <p:cNvSpPr/>
          <p:nvPr/>
        </p:nvSpPr>
        <p:spPr>
          <a:xfrm>
            <a:off x="1396635" y="2960422"/>
            <a:ext cx="21590731" cy="8473946"/>
          </a:xfrm>
          <a:prstGeom prst="roundRect">
            <a:avLst>
              <a:gd name="adj" fmla="val 10874"/>
            </a:avLst>
          </a:prstGeom>
          <a:solidFill>
            <a:srgbClr val="007A78"/>
          </a:solidFill>
          <a:ln w="12700" cap="flat">
            <a:noFill/>
            <a:miter lim="400000"/>
          </a:ln>
          <a:effectLst/>
        </p:spPr>
        <p:txBody>
          <a:bodyPr wrap="square" lIns="50800" tIns="50800" rIns="50800" bIns="50800" numCol="1" anchor="t">
            <a:noAutofit/>
          </a:bodyPr>
          <a:lstStyle/>
          <a:p>
            <a:pPr indent="457200" algn="l" defTabSz="825500">
              <a:spcBef>
                <a:spcPts val="200"/>
              </a:spcBef>
              <a:defRPr sz="2800">
                <a:solidFill>
                  <a:srgbClr val="FFFFFF"/>
                </a:solidFill>
              </a:defRPr>
            </a:pPr>
            <a:endParaRPr dirty="0"/>
          </a:p>
        </p:txBody>
      </p:sp>
      <p:pic>
        <p:nvPicPr>
          <p:cNvPr id="11" name="Image" descr="Image">
            <a:extLst>
              <a:ext uri="{FF2B5EF4-FFF2-40B4-BE49-F238E27FC236}">
                <a16:creationId xmlns:a16="http://schemas.microsoft.com/office/drawing/2014/main" id="{AC6B74D1-A736-43F1-9C15-959C4C627D3E}"/>
              </a:ext>
            </a:extLst>
          </p:cNvPr>
          <p:cNvPicPr>
            <a:picLocks noChangeAspect="1"/>
          </p:cNvPicPr>
          <p:nvPr userDrawn="1"/>
        </p:nvPicPr>
        <p:blipFill>
          <a:blip r:embed="rId3"/>
          <a:stretch>
            <a:fillRect/>
          </a:stretch>
        </p:blipFill>
        <p:spPr>
          <a:xfrm>
            <a:off x="15315423" y="3854684"/>
            <a:ext cx="6451444" cy="6685420"/>
          </a:xfrm>
          <a:prstGeom prst="rect">
            <a:avLst/>
          </a:prstGeom>
          <a:ln w="12700">
            <a:miter lim="400000"/>
          </a:ln>
        </p:spPr>
      </p:pic>
      <p:sp>
        <p:nvSpPr>
          <p:cNvPr id="12" name="Text Placeholder 2">
            <a:extLst>
              <a:ext uri="{FF2B5EF4-FFF2-40B4-BE49-F238E27FC236}">
                <a16:creationId xmlns:a16="http://schemas.microsoft.com/office/drawing/2014/main" id="{51BFC2D6-0E49-421D-87F9-B08067B38A92}"/>
              </a:ext>
            </a:extLst>
          </p:cNvPr>
          <p:cNvSpPr>
            <a:spLocks noGrp="1"/>
          </p:cNvSpPr>
          <p:nvPr>
            <p:ph type="body" sz="quarter" idx="10"/>
          </p:nvPr>
        </p:nvSpPr>
        <p:spPr>
          <a:xfrm>
            <a:off x="1967345" y="3175896"/>
            <a:ext cx="12607638" cy="8100117"/>
          </a:xfrm>
          <a:prstGeom prst="rect">
            <a:avLst/>
          </a:prstGeom>
        </p:spPr>
        <p:txBody>
          <a:bodyPr/>
          <a:lstStyle>
            <a:lvl1pPr marL="571500" indent="-571500">
              <a:spcAft>
                <a:spcPts val="600"/>
              </a:spcAft>
              <a:buFont typeface="Arial" panose="020B0604020202020204" pitchFamily="34" charset="0"/>
              <a:buChar char="•"/>
              <a:defRPr sz="4000" b="0" i="0">
                <a:solidFill>
                  <a:schemeClr val="bg1"/>
                </a:solidFill>
              </a:defRPr>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solidFill>
                  <a:schemeClr val="bg1"/>
                </a:solidFill>
              </a:defRPr>
            </a:lvl3pPr>
            <a:lvl4pPr marL="3233738" indent="-817563">
              <a:spcAft>
                <a:spcPts val="600"/>
              </a:spcAft>
              <a:buFont typeface="Wingdings" panose="05000000000000000000" pitchFamily="2" charset="2"/>
              <a:buChar char="§"/>
              <a:tabLst>
                <a:tab pos="1698625" algn="l"/>
              </a:tabLst>
              <a:defRPr sz="4000" b="0" i="0">
                <a:solidFill>
                  <a:schemeClr val="bg1"/>
                </a:solidFill>
              </a:defRPr>
            </a:lvl4pPr>
            <a:lvl5pPr marL="4081463" indent="-685800">
              <a:spcAft>
                <a:spcPts val="600"/>
              </a:spcAft>
              <a:buFont typeface="Arial" panose="020B0604020202020204" pitchFamily="34" charset="0"/>
              <a:buChar char="•"/>
              <a:defRPr sz="4000" b="0" i="0">
                <a:solidFill>
                  <a:schemeClr val="bg1"/>
                </a:solidFill>
              </a:defRPr>
            </a:lvl5pPr>
            <a:lvl6pPr marL="4930775" indent="-815975">
              <a:spcAft>
                <a:spcPts val="600"/>
              </a:spcAft>
              <a:buFont typeface="Courier New" panose="02070309020205020404" pitchFamily="49" charset="0"/>
              <a:buChar char="o"/>
              <a:defRPr sz="4000" b="0">
                <a:solidFill>
                  <a:schemeClr val="bg1"/>
                </a:solidFill>
              </a:defRPr>
            </a:lvl6pPr>
            <a:lvl7pPr marL="5649913" indent="-719138">
              <a:spcAft>
                <a:spcPts val="600"/>
              </a:spcAft>
              <a:buFont typeface="Wingdings" panose="05000000000000000000" pitchFamily="2" charset="2"/>
              <a:buChar char="§"/>
              <a:defRPr sz="4000" b="0">
                <a:solidFill>
                  <a:schemeClr val="bg1"/>
                </a:solidFill>
              </a:defRPr>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670201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uthor page">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stretch>
            <a:fillRect/>
          </a:stretch>
        </p:blipFill>
        <p:spPr>
          <a:xfrm rot="14045469">
            <a:off x="13521038" y="11207687"/>
            <a:ext cx="5228797" cy="2801723"/>
          </a:xfrm>
          <a:prstGeom prst="rect">
            <a:avLst/>
          </a:prstGeom>
          <a:ln w="12700">
            <a:miter lim="400000"/>
          </a:ln>
        </p:spPr>
      </p:pic>
      <p:pic>
        <p:nvPicPr>
          <p:cNvPr id="172" name="Image" descr="Image"/>
          <p:cNvPicPr>
            <a:picLocks noChangeAspect="1"/>
          </p:cNvPicPr>
          <p:nvPr/>
        </p:nvPicPr>
        <p:blipFill>
          <a:blip r:embed="rId3"/>
          <a:stretch>
            <a:fillRect/>
          </a:stretch>
        </p:blipFill>
        <p:spPr>
          <a:xfrm rot="20072924">
            <a:off x="19223834" y="4499392"/>
            <a:ext cx="6773049" cy="3629169"/>
          </a:xfrm>
          <a:prstGeom prst="rect">
            <a:avLst/>
          </a:prstGeom>
          <a:ln w="12700">
            <a:miter lim="400000"/>
          </a:ln>
        </p:spPr>
      </p:pic>
      <p:pic>
        <p:nvPicPr>
          <p:cNvPr id="173" name="Image" descr="Image"/>
          <p:cNvPicPr>
            <a:picLocks noChangeAspect="1"/>
          </p:cNvPicPr>
          <p:nvPr/>
        </p:nvPicPr>
        <p:blipFill>
          <a:blip r:embed="rId4"/>
          <a:stretch>
            <a:fillRect/>
          </a:stretch>
        </p:blipFill>
        <p:spPr>
          <a:xfrm>
            <a:off x="12974336" y="1348925"/>
            <a:ext cx="4508016" cy="4507940"/>
          </a:xfrm>
          <a:prstGeom prst="rect">
            <a:avLst/>
          </a:prstGeom>
          <a:ln w="12700">
            <a:miter lim="400000"/>
          </a:ln>
        </p:spPr>
      </p:pic>
      <p:pic>
        <p:nvPicPr>
          <p:cNvPr id="174" name="LH&amp;CP_Logos_Primary logo WO 1.png" descr="LH&amp;CP_Logos_Primary logo WO 1.png"/>
          <p:cNvPicPr>
            <a:picLocks noChangeAspect="1"/>
          </p:cNvPicPr>
          <p:nvPr/>
        </p:nvPicPr>
        <p:blipFill>
          <a:blip r:embed="rId5"/>
          <a:stretch>
            <a:fillRect/>
          </a:stretch>
        </p:blipFill>
        <p:spPr>
          <a:xfrm>
            <a:off x="773439" y="10783423"/>
            <a:ext cx="6104170" cy="2208374"/>
          </a:xfrm>
          <a:prstGeom prst="rect">
            <a:avLst/>
          </a:prstGeom>
          <a:ln w="12700">
            <a:miter lim="400000"/>
          </a:ln>
        </p:spPr>
      </p:pic>
      <p:sp>
        <p:nvSpPr>
          <p:cNvPr id="175" name="Author name"/>
          <p:cNvSpPr txBox="1">
            <a:spLocks noGrp="1"/>
          </p:cNvSpPr>
          <p:nvPr>
            <p:ph type="title" hasCustomPrompt="1"/>
          </p:nvPr>
        </p:nvSpPr>
        <p:spPr>
          <a:xfrm>
            <a:off x="1663695" y="2026872"/>
            <a:ext cx="21971006" cy="4648203"/>
          </a:xfrm>
          <a:prstGeom prst="rect">
            <a:avLst/>
          </a:prstGeom>
        </p:spPr>
        <p:txBody>
          <a:bodyPr/>
          <a:lstStyle/>
          <a:p>
            <a:r>
              <a:t>Author name</a:t>
            </a:r>
          </a:p>
        </p:txBody>
      </p:sp>
      <p:sp>
        <p:nvSpPr>
          <p:cNvPr id="176" name="Body Level One…"/>
          <p:cNvSpPr txBox="1">
            <a:spLocks noGrp="1"/>
          </p:cNvSpPr>
          <p:nvPr>
            <p:ph type="body" sz="quarter" idx="1" hasCustomPrompt="1"/>
          </p:nvPr>
        </p:nvSpPr>
        <p:spPr>
          <a:xfrm>
            <a:off x="1663695" y="7048941"/>
            <a:ext cx="21971001" cy="864192"/>
          </a:xfrm>
          <a:prstGeom prst="rect">
            <a:avLst/>
          </a:prstGeom>
        </p:spPr>
        <p:txBody>
          <a:bodyPr>
            <a:normAutofit/>
          </a:bodyPr>
          <a:lstStyle>
            <a:lvl1pPr>
              <a:defRPr sz="4000" b="0">
                <a:solidFill>
                  <a:srgbClr val="FFFFFF"/>
                </a:solidFill>
                <a:latin typeface="Helvetica Neue Medium"/>
                <a:ea typeface="Helvetica Neue Medium"/>
                <a:cs typeface="Helvetica Neue Medium"/>
                <a:sym typeface="Helvetica Neue Medium"/>
              </a:defRPr>
            </a:lvl1pPr>
            <a:lvl2pPr>
              <a:defRPr sz="4000" b="0">
                <a:solidFill>
                  <a:srgbClr val="FFFFFF"/>
                </a:solidFill>
                <a:latin typeface="Helvetica Neue Medium"/>
                <a:ea typeface="Helvetica Neue Medium"/>
                <a:cs typeface="Helvetica Neue Medium"/>
                <a:sym typeface="Helvetica Neue Medium"/>
              </a:defRPr>
            </a:lvl2pPr>
            <a:lvl3pPr>
              <a:defRPr sz="4000" b="0">
                <a:solidFill>
                  <a:srgbClr val="FFFFFF"/>
                </a:solidFill>
                <a:latin typeface="Helvetica Neue Medium"/>
                <a:ea typeface="Helvetica Neue Medium"/>
                <a:cs typeface="Helvetica Neue Medium"/>
                <a:sym typeface="Helvetica Neue Medium"/>
              </a:defRPr>
            </a:lvl3pPr>
            <a:lvl4pPr>
              <a:defRPr sz="4000" b="0">
                <a:solidFill>
                  <a:srgbClr val="FFFFFF"/>
                </a:solidFill>
                <a:latin typeface="Helvetica Neue Medium"/>
                <a:ea typeface="Helvetica Neue Medium"/>
                <a:cs typeface="Helvetica Neue Medium"/>
                <a:sym typeface="Helvetica Neue Medium"/>
              </a:defRPr>
            </a:lvl4pPr>
            <a:lvl5pPr>
              <a:defRPr sz="4000" b="0">
                <a:solidFill>
                  <a:srgbClr val="FFFFFF"/>
                </a:solidFill>
                <a:latin typeface="Helvetica Neue Medium"/>
                <a:ea typeface="Helvetica Neue Medium"/>
                <a:cs typeface="Helvetica Neue Medium"/>
                <a:sym typeface="Helvetica Neue Medium"/>
              </a:defRPr>
            </a:lvl5pPr>
          </a:lstStyle>
          <a:p>
            <a:r>
              <a:t>Thank you</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 Middleton Park 1">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2" name="Image" descr="Image"/>
          <p:cNvPicPr>
            <a:picLocks noChangeAspect="1"/>
          </p:cNvPicPr>
          <p:nvPr/>
        </p:nvPicPr>
        <p:blipFill>
          <a:blip r:embed="rId3"/>
          <a:stretch>
            <a:fillRect/>
          </a:stretch>
        </p:blipFill>
        <p:spPr>
          <a:xfrm>
            <a:off x="20113265" y="12785880"/>
            <a:ext cx="3636071" cy="444704"/>
          </a:xfrm>
          <a:prstGeom prst="rect">
            <a:avLst/>
          </a:prstGeom>
          <a:ln w="12700">
            <a:miter lim="400000"/>
          </a:ln>
        </p:spPr>
      </p:pic>
      <p:pic>
        <p:nvPicPr>
          <p:cNvPr id="33" name="LH&amp;CP_Logos_Primary Logo.png" descr="LH&amp;CP_Logos_Primary Logo.png"/>
          <p:cNvPicPr>
            <a:picLocks noChangeAspect="1"/>
          </p:cNvPicPr>
          <p:nvPr/>
        </p:nvPicPr>
        <p:blipFill>
          <a:blip r:embed="rId4"/>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reserve="1">
  <p:cSld name="Title Slide - Middleton Park 2">
    <p:bg>
      <p:bgPr>
        <a:solidFill>
          <a:srgbClr val="FFFFFF"/>
        </a:solidFill>
        <a:effectLst/>
      </p:bgPr>
    </p:bg>
    <p:spTree>
      <p:nvGrpSpPr>
        <p:cNvPr id="1" name=""/>
        <p:cNvGrpSpPr/>
        <p:nvPr/>
      </p:nvGrpSpPr>
      <p:grpSpPr>
        <a:xfrm>
          <a:off x="0" y="0"/>
          <a:ext cx="0" cy="0"/>
          <a:chOff x="0" y="0"/>
          <a:chExt cx="0" cy="0"/>
        </a:xfrm>
      </p:grpSpPr>
      <p:pic>
        <p:nvPicPr>
          <p:cNvPr id="29" name="Image" descr="Image"/>
          <p:cNvPicPr>
            <a:picLocks noChangeAspect="1"/>
          </p:cNvPicPr>
          <p:nvPr/>
        </p:nvPicPr>
        <p:blipFill rotWithShape="1">
          <a:blip r:embed="rId2"/>
          <a:srcRect l="9456" r="23485" b="17847"/>
          <a:stretch/>
        </p:blipFill>
        <p:spPr>
          <a:xfrm>
            <a:off x="0" y="7831238"/>
            <a:ext cx="24416669" cy="5902125"/>
          </a:xfrm>
          <a:prstGeom prst="rect">
            <a:avLst/>
          </a:prstGeom>
          <a:ln w="12700">
            <a:miter lim="400000"/>
          </a:ln>
        </p:spPr>
      </p:pic>
      <p:sp>
        <p:nvSpPr>
          <p:cNvPr id="2" name="Rectangle 1">
            <a:extLst>
              <a:ext uri="{FF2B5EF4-FFF2-40B4-BE49-F238E27FC236}">
                <a16:creationId xmlns:a16="http://schemas.microsoft.com/office/drawing/2014/main" id="{5ABEFCAE-CED6-E04A-86F1-57DE45B8C44F}"/>
              </a:ext>
            </a:extLst>
          </p:cNvPr>
          <p:cNvSpPr/>
          <p:nvPr userDrawn="1"/>
        </p:nvSpPr>
        <p:spPr>
          <a:xfrm>
            <a:off x="-1" y="12434193"/>
            <a:ext cx="24416669" cy="1281807"/>
          </a:xfrm>
          <a:prstGeom prst="rect">
            <a:avLst/>
          </a:prstGeom>
          <a:solidFill>
            <a:srgbClr val="8CBEB9"/>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
        <p:nvSpPr>
          <p:cNvPr id="30" name="Body Level One…"/>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t>Author and Date</a:t>
            </a:r>
          </a:p>
          <a:p>
            <a:pPr lvl="1"/>
            <a:endParaRPr/>
          </a:p>
          <a:p>
            <a:pPr lvl="2"/>
            <a:endParaRPr/>
          </a:p>
          <a:p>
            <a:pPr lvl="3"/>
            <a:endParaRPr/>
          </a:p>
          <a:p>
            <a:pPr lvl="4"/>
            <a:endParaRPr/>
          </a:p>
        </p:txBody>
      </p:sp>
      <p:sp>
        <p:nvSpPr>
          <p:cNvPr id="31" name="Presentation Title"/>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t>Presentation Title</a:t>
            </a:r>
          </a:p>
        </p:txBody>
      </p:sp>
      <p:pic>
        <p:nvPicPr>
          <p:cNvPr id="33" name="LH&amp;CP_Logos_Primary Logo.png" descr="LH&amp;CP_Logos_Primary Logo.png"/>
          <p:cNvPicPr>
            <a:picLocks noChangeAspect="1"/>
          </p:cNvPicPr>
          <p:nvPr/>
        </p:nvPicPr>
        <p:blipFill>
          <a:blip r:embed="rId3"/>
          <a:stretch>
            <a:fillRect/>
          </a:stretch>
        </p:blipFill>
        <p:spPr>
          <a:xfrm>
            <a:off x="16857039" y="135114"/>
            <a:ext cx="7301436" cy="2641522"/>
          </a:xfrm>
          <a:prstGeom prst="rect">
            <a:avLst/>
          </a:prstGeom>
          <a:ln w="12700">
            <a:miter lim="400000"/>
          </a:ln>
        </p:spPr>
      </p:pic>
      <p:sp>
        <p:nvSpPr>
          <p:cNvPr id="34" name="Text Placeholder 4"/>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sp>
        <p:nvSpPr>
          <p:cNvPr id="35"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9" name="Picture 8">
            <a:extLst>
              <a:ext uri="{FF2B5EF4-FFF2-40B4-BE49-F238E27FC236}">
                <a16:creationId xmlns:a16="http://schemas.microsoft.com/office/drawing/2014/main" id="{88F901E0-C1A8-4148-830D-31FE69A02855}"/>
              </a:ext>
            </a:extLst>
          </p:cNvPr>
          <p:cNvPicPr>
            <a:picLocks noChangeAspect="1"/>
          </p:cNvPicPr>
          <p:nvPr userDrawn="1"/>
        </p:nvPicPr>
        <p:blipFill>
          <a:blip r:embed="rId4"/>
          <a:stretch>
            <a:fillRect/>
          </a:stretch>
        </p:blipFill>
        <p:spPr>
          <a:xfrm>
            <a:off x="20067484" y="12767760"/>
            <a:ext cx="3727633" cy="476391"/>
          </a:xfrm>
          <a:prstGeom prst="rect">
            <a:avLst/>
          </a:prstGeom>
        </p:spPr>
      </p:pic>
    </p:spTree>
    <p:extLst>
      <p:ext uri="{BB962C8B-B14F-4D97-AF65-F5344CB8AC3E}">
        <p14:creationId xmlns:p14="http://schemas.microsoft.com/office/powerpoint/2010/main" val="1978059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with shapes">
    <p:bg>
      <p:bgPr>
        <a:solidFill>
          <a:srgbClr val="1B365D">
            <a:alpha val="0"/>
          </a:srgbClr>
        </a:solidFill>
        <a:effectLst/>
      </p:bgPr>
    </p:bg>
    <p:spTree>
      <p:nvGrpSpPr>
        <p:cNvPr id="1" name=""/>
        <p:cNvGrpSpPr/>
        <p:nvPr/>
      </p:nvGrpSpPr>
      <p:grpSpPr>
        <a:xfrm>
          <a:off x="0" y="0"/>
          <a:ext cx="0" cy="0"/>
          <a:chOff x="0" y="0"/>
          <a:chExt cx="0" cy="0"/>
        </a:xfrm>
      </p:grpSpPr>
      <p:sp>
        <p:nvSpPr>
          <p:cNvPr id="72"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pic>
        <p:nvPicPr>
          <p:cNvPr id="8" name="LH&amp;CP_Logos_Primary Logo.png" descr="LH&amp;CP_Logos_Primary Logo.png">
            <a:extLst>
              <a:ext uri="{FF2B5EF4-FFF2-40B4-BE49-F238E27FC236}">
                <a16:creationId xmlns:a16="http://schemas.microsoft.com/office/drawing/2014/main" id="{7EE90D68-108F-BB4F-8931-CD1B19E6DF33}"/>
              </a:ext>
            </a:extLst>
          </p:cNvPr>
          <p:cNvPicPr>
            <a:picLocks noChangeAspect="1"/>
          </p:cNvPicPr>
          <p:nvPr userDrawn="1"/>
        </p:nvPicPr>
        <p:blipFill>
          <a:blip r:embed="rId2"/>
          <a:stretch>
            <a:fillRect/>
          </a:stretch>
        </p:blipFill>
        <p:spPr>
          <a:xfrm>
            <a:off x="16857039" y="135114"/>
            <a:ext cx="7301436" cy="2641522"/>
          </a:xfrm>
          <a:prstGeom prst="rect">
            <a:avLst/>
          </a:prstGeom>
          <a:ln w="12700">
            <a:miter lim="400000"/>
          </a:ln>
        </p:spPr>
      </p:pic>
      <p:sp>
        <p:nvSpPr>
          <p:cNvPr id="12" name="Body Level One…">
            <a:extLst>
              <a:ext uri="{FF2B5EF4-FFF2-40B4-BE49-F238E27FC236}">
                <a16:creationId xmlns:a16="http://schemas.microsoft.com/office/drawing/2014/main" id="{A37F964E-1ED3-5648-8C94-3C452D721191}"/>
              </a:ext>
            </a:extLst>
          </p:cNvPr>
          <p:cNvSpPr txBox="1">
            <a:spLocks noGrp="1"/>
          </p:cNvSpPr>
          <p:nvPr>
            <p:ph type="body" sz="quarter" idx="1" hasCustomPrompt="1"/>
          </p:nvPr>
        </p:nvSpPr>
        <p:spPr>
          <a:xfrm>
            <a:off x="1663697" y="7431017"/>
            <a:ext cx="21971004" cy="636980"/>
          </a:xfrm>
          <a:prstGeom prst="rect">
            <a:avLst/>
          </a:prstGeom>
        </p:spPr>
        <p:txBody>
          <a:bodyPr lIns="45718" tIns="45718" rIns="45718" bIns="45718">
            <a:normAutofit/>
          </a:bodyPr>
          <a:lstStyle>
            <a:lvl1pPr>
              <a:defRPr sz="3600">
                <a:solidFill>
                  <a:srgbClr val="1B365D"/>
                </a:solidFill>
              </a:defRPr>
            </a:lvl1pPr>
            <a:lvl2pPr>
              <a:defRPr sz="3600">
                <a:solidFill>
                  <a:srgbClr val="1B365D"/>
                </a:solidFill>
              </a:defRPr>
            </a:lvl2pPr>
            <a:lvl3pPr>
              <a:defRPr sz="3600">
                <a:solidFill>
                  <a:srgbClr val="1B365D"/>
                </a:solidFill>
              </a:defRPr>
            </a:lvl3pPr>
            <a:lvl4pPr>
              <a:defRPr sz="3600">
                <a:solidFill>
                  <a:srgbClr val="1B365D"/>
                </a:solidFill>
              </a:defRPr>
            </a:lvl4pPr>
            <a:lvl5pPr>
              <a:defRPr sz="3600">
                <a:solidFill>
                  <a:srgbClr val="1B365D"/>
                </a:solidFill>
              </a:defRPr>
            </a:lvl5pPr>
          </a:lstStyle>
          <a:p>
            <a:r>
              <a:rPr dirty="0"/>
              <a:t>Author and Date</a:t>
            </a:r>
          </a:p>
          <a:p>
            <a:pPr lvl="1"/>
            <a:endParaRPr dirty="0"/>
          </a:p>
          <a:p>
            <a:pPr lvl="2"/>
            <a:endParaRPr dirty="0"/>
          </a:p>
          <a:p>
            <a:pPr lvl="3"/>
            <a:endParaRPr dirty="0"/>
          </a:p>
          <a:p>
            <a:pPr lvl="4"/>
            <a:endParaRPr dirty="0"/>
          </a:p>
        </p:txBody>
      </p:sp>
      <p:sp>
        <p:nvSpPr>
          <p:cNvPr id="13" name="Presentation Title">
            <a:extLst>
              <a:ext uri="{FF2B5EF4-FFF2-40B4-BE49-F238E27FC236}">
                <a16:creationId xmlns:a16="http://schemas.microsoft.com/office/drawing/2014/main" id="{FC25B1DE-91E5-5440-A272-8B4AD87E0938}"/>
              </a:ext>
            </a:extLst>
          </p:cNvPr>
          <p:cNvSpPr txBox="1">
            <a:spLocks noGrp="1"/>
          </p:cNvSpPr>
          <p:nvPr>
            <p:ph type="title" hasCustomPrompt="1"/>
          </p:nvPr>
        </p:nvSpPr>
        <p:spPr>
          <a:xfrm>
            <a:off x="1663695" y="1281807"/>
            <a:ext cx="21971006" cy="4648202"/>
          </a:xfrm>
          <a:prstGeom prst="rect">
            <a:avLst/>
          </a:prstGeom>
        </p:spPr>
        <p:txBody>
          <a:bodyPr/>
          <a:lstStyle>
            <a:lvl1pPr defTabSz="2438337">
              <a:lnSpc>
                <a:spcPct val="80000"/>
              </a:lnSpc>
              <a:defRPr spc="159">
                <a:solidFill>
                  <a:srgbClr val="3C3C3B"/>
                </a:solidFill>
              </a:defRPr>
            </a:lvl1pPr>
          </a:lstStyle>
          <a:p>
            <a:r>
              <a:rPr dirty="0"/>
              <a:t>Presentation Title</a:t>
            </a:r>
          </a:p>
        </p:txBody>
      </p:sp>
      <p:sp>
        <p:nvSpPr>
          <p:cNvPr id="14" name="Text Placeholder 4">
            <a:extLst>
              <a:ext uri="{FF2B5EF4-FFF2-40B4-BE49-F238E27FC236}">
                <a16:creationId xmlns:a16="http://schemas.microsoft.com/office/drawing/2014/main" id="{DE6B4313-B117-BD4A-8E92-C1E121BAC439}"/>
              </a:ext>
            </a:extLst>
          </p:cNvPr>
          <p:cNvSpPr>
            <a:spLocks noGrp="1"/>
          </p:cNvSpPr>
          <p:nvPr>
            <p:ph type="body" sz="quarter" idx="21" hasCustomPrompt="1"/>
          </p:nvPr>
        </p:nvSpPr>
        <p:spPr>
          <a:xfrm>
            <a:off x="1663695" y="5956129"/>
            <a:ext cx="21971001" cy="864191"/>
          </a:xfrm>
          <a:prstGeom prst="rect">
            <a:avLst/>
          </a:prstGeom>
        </p:spPr>
        <p:txBody>
          <a:bodyPr>
            <a:normAutofit/>
          </a:bodyPr>
          <a:lstStyle>
            <a:lvl1pPr>
              <a:defRPr sz="4000" b="0">
                <a:solidFill>
                  <a:srgbClr val="3C3C3B"/>
                </a:solidFill>
                <a:latin typeface="Helvetica Neue Medium"/>
                <a:ea typeface="Helvetica Neue Medium"/>
                <a:cs typeface="Helvetica Neue Medium"/>
                <a:sym typeface="Helvetica Neue Medium"/>
              </a:defRPr>
            </a:lvl1pPr>
          </a:lstStyle>
          <a:p>
            <a:r>
              <a:t>Subtitle if required</a:t>
            </a:r>
          </a:p>
        </p:txBody>
      </p:sp>
      <p:pic>
        <p:nvPicPr>
          <p:cNvPr id="15" name="Image" descr="Image">
            <a:extLst>
              <a:ext uri="{FF2B5EF4-FFF2-40B4-BE49-F238E27FC236}">
                <a16:creationId xmlns:a16="http://schemas.microsoft.com/office/drawing/2014/main" id="{7DA905AF-6A28-E24D-9BB1-9EBA04CE2C72}"/>
              </a:ext>
            </a:extLst>
          </p:cNvPr>
          <p:cNvPicPr>
            <a:picLocks noChangeAspect="1"/>
          </p:cNvPicPr>
          <p:nvPr userDrawn="1"/>
        </p:nvPicPr>
        <p:blipFill>
          <a:blip r:embed="rId3"/>
          <a:stretch>
            <a:fillRect/>
          </a:stretch>
        </p:blipFill>
        <p:spPr>
          <a:xfrm>
            <a:off x="20067485" y="12763800"/>
            <a:ext cx="3727632" cy="488863"/>
          </a:xfrm>
          <a:prstGeom prst="rect">
            <a:avLst/>
          </a:prstGeom>
          <a:ln w="12700">
            <a:miter lim="400000"/>
          </a:ln>
        </p:spPr>
      </p:pic>
      <p:pic>
        <p:nvPicPr>
          <p:cNvPr id="9" name="Image" descr="Image">
            <a:extLst>
              <a:ext uri="{FF2B5EF4-FFF2-40B4-BE49-F238E27FC236}">
                <a16:creationId xmlns:a16="http://schemas.microsoft.com/office/drawing/2014/main" id="{93E2BB34-58C8-6542-88D0-3D0AEF1107EC}"/>
              </a:ext>
            </a:extLst>
          </p:cNvPr>
          <p:cNvPicPr>
            <a:picLocks noChangeAspect="1"/>
          </p:cNvPicPr>
          <p:nvPr userDrawn="1"/>
        </p:nvPicPr>
        <p:blipFill>
          <a:blip r:embed="rId4"/>
          <a:stretch>
            <a:fillRect/>
          </a:stretch>
        </p:blipFill>
        <p:spPr>
          <a:xfrm rot="19281127">
            <a:off x="8365514" y="4935"/>
            <a:ext cx="4216203" cy="2259148"/>
          </a:xfrm>
          <a:prstGeom prst="rect">
            <a:avLst/>
          </a:prstGeom>
          <a:ln w="12700">
            <a:miter lim="400000"/>
          </a:ln>
        </p:spPr>
      </p:pic>
      <p:pic>
        <p:nvPicPr>
          <p:cNvPr id="10" name="Image" descr="Image">
            <a:extLst>
              <a:ext uri="{FF2B5EF4-FFF2-40B4-BE49-F238E27FC236}">
                <a16:creationId xmlns:a16="http://schemas.microsoft.com/office/drawing/2014/main" id="{3428A6E4-7215-4C4E-BCF9-B56464F2C760}"/>
              </a:ext>
            </a:extLst>
          </p:cNvPr>
          <p:cNvPicPr>
            <a:picLocks noChangeAspect="1"/>
          </p:cNvPicPr>
          <p:nvPr userDrawn="1"/>
        </p:nvPicPr>
        <p:blipFill>
          <a:blip r:embed="rId5"/>
          <a:stretch>
            <a:fillRect/>
          </a:stretch>
        </p:blipFill>
        <p:spPr>
          <a:xfrm rot="5603342">
            <a:off x="15221767" y="9619808"/>
            <a:ext cx="3454030" cy="4152292"/>
          </a:xfrm>
          <a:prstGeom prst="rect">
            <a:avLst/>
          </a:prstGeom>
          <a:ln w="12700">
            <a:miter lim="400000"/>
          </a:ln>
        </p:spPr>
      </p:pic>
      <p:pic>
        <p:nvPicPr>
          <p:cNvPr id="11" name="Image" descr="Image">
            <a:extLst>
              <a:ext uri="{FF2B5EF4-FFF2-40B4-BE49-F238E27FC236}">
                <a16:creationId xmlns:a16="http://schemas.microsoft.com/office/drawing/2014/main" id="{D333D9D1-6847-C646-9B64-FA8E30481B7E}"/>
              </a:ext>
            </a:extLst>
          </p:cNvPr>
          <p:cNvPicPr>
            <a:picLocks noChangeAspect="1"/>
          </p:cNvPicPr>
          <p:nvPr userDrawn="1"/>
        </p:nvPicPr>
        <p:blipFill>
          <a:blip r:embed="rId6"/>
          <a:stretch>
            <a:fillRect/>
          </a:stretch>
        </p:blipFill>
        <p:spPr>
          <a:xfrm>
            <a:off x="21204972" y="4413753"/>
            <a:ext cx="4152346" cy="4152292"/>
          </a:xfrm>
          <a:prstGeom prst="rect">
            <a:avLst/>
          </a:prstGeom>
          <a:ln w="12700">
            <a:miter lim="400000"/>
          </a:ln>
        </p:spPr>
      </p:pic>
      <p:pic>
        <p:nvPicPr>
          <p:cNvPr id="16" name="Image" descr="Image">
            <a:extLst>
              <a:ext uri="{FF2B5EF4-FFF2-40B4-BE49-F238E27FC236}">
                <a16:creationId xmlns:a16="http://schemas.microsoft.com/office/drawing/2014/main" id="{F7FE3A73-4A78-BE44-B94A-20C639FF45F9}"/>
              </a:ext>
            </a:extLst>
          </p:cNvPr>
          <p:cNvPicPr>
            <a:picLocks noChangeAspect="1"/>
          </p:cNvPicPr>
          <p:nvPr userDrawn="1"/>
        </p:nvPicPr>
        <p:blipFill>
          <a:blip r:embed="rId7"/>
          <a:stretch>
            <a:fillRect/>
          </a:stretch>
        </p:blipFill>
        <p:spPr>
          <a:xfrm rot="3133949">
            <a:off x="1477640" y="11620859"/>
            <a:ext cx="4484137" cy="2402713"/>
          </a:xfrm>
          <a:prstGeom prst="rect">
            <a:avLst/>
          </a:prstGeom>
          <a:ln w="12700">
            <a:miter lim="400000"/>
          </a:ln>
        </p:spPr>
      </p:pic>
    </p:spTree>
    <p:extLst>
      <p:ext uri="{BB962C8B-B14F-4D97-AF65-F5344CB8AC3E}">
        <p14:creationId xmlns:p14="http://schemas.microsoft.com/office/powerpoint/2010/main" val="159848948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py page">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68000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py page - blank">
    <p:bg>
      <p:bgPr>
        <a:solidFill>
          <a:srgbClr val="FFFFFF"/>
        </a:solidFill>
        <a:effectLst/>
      </p:bgPr>
    </p:bg>
    <p:spTree>
      <p:nvGrpSpPr>
        <p:cNvPr id="1" name=""/>
        <p:cNvGrpSpPr/>
        <p:nvPr/>
      </p:nvGrpSpPr>
      <p:grpSpPr>
        <a:xfrm>
          <a:off x="0" y="0"/>
          <a:ext cx="0" cy="0"/>
          <a:chOff x="0" y="0"/>
          <a:chExt cx="0" cy="0"/>
        </a:xfrm>
      </p:grpSpPr>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2" name="Rectangle 1">
            <a:extLst>
              <a:ext uri="{FF2B5EF4-FFF2-40B4-BE49-F238E27FC236}">
                <a16:creationId xmlns:a16="http://schemas.microsoft.com/office/drawing/2014/main" id="{FD7FAA21-7ED8-4211-922F-7D14E9B55FA3}"/>
              </a:ext>
            </a:extLst>
          </p:cNvPr>
          <p:cNvSpPr/>
          <p:nvPr userDrawn="1"/>
        </p:nvSpPr>
        <p:spPr>
          <a:xfrm>
            <a:off x="1002900" y="2135112"/>
            <a:ext cx="22378200" cy="1234680"/>
          </a:xfrm>
          <a:prstGeom prst="rect">
            <a:avLst/>
          </a:prstGeom>
          <a:solidFill>
            <a:schemeClr val="bg1"/>
          </a:solidFill>
          <a:ln w="25400" cap="flat">
            <a:solidFill>
              <a:schemeClr val="bg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291455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py page with figur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9"/>
            <a:ext cx="21823362" cy="7256414"/>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Rectangle">
            <a:extLst>
              <a:ext uri="{FF2B5EF4-FFF2-40B4-BE49-F238E27FC236}">
                <a16:creationId xmlns:a16="http://schemas.microsoft.com/office/drawing/2014/main" id="{C951A4FB-EFBC-4F0E-8165-409D1527CE0B}"/>
              </a:ext>
            </a:extLst>
          </p:cNvPr>
          <p:cNvSpPr/>
          <p:nvPr userDrawn="1"/>
        </p:nvSpPr>
        <p:spPr>
          <a:xfrm>
            <a:off x="-1" y="10576390"/>
            <a:ext cx="24384004" cy="3162296"/>
          </a:xfrm>
          <a:prstGeom prst="rect">
            <a:avLst/>
          </a:prstGeom>
          <a:solidFill>
            <a:srgbClr val="8CBEB9"/>
          </a:solidFill>
          <a:ln w="12700">
            <a:miter lim="400000"/>
          </a:ln>
        </p:spPr>
        <p:txBody>
          <a:bodyPr lIns="50800" tIns="50800" rIns="50800" bIns="50800" anchor="ctr"/>
          <a:lstStyle/>
          <a:p>
            <a:pPr defTabSz="825500">
              <a:defRPr sz="3200">
                <a:solidFill>
                  <a:srgbClr val="FFFFFF"/>
                </a:solidFill>
              </a:defRPr>
            </a:pPr>
            <a:endParaRPr dirty="0"/>
          </a:p>
        </p:txBody>
      </p:sp>
      <p:pic>
        <p:nvPicPr>
          <p:cNvPr id="9" name="Image" descr="Image">
            <a:extLst>
              <a:ext uri="{FF2B5EF4-FFF2-40B4-BE49-F238E27FC236}">
                <a16:creationId xmlns:a16="http://schemas.microsoft.com/office/drawing/2014/main" id="{24CBC1CB-AFCB-4671-AC03-64C98205C032}"/>
              </a:ext>
            </a:extLst>
          </p:cNvPr>
          <p:cNvPicPr>
            <a:picLocks noChangeAspect="1"/>
          </p:cNvPicPr>
          <p:nvPr userDrawn="1"/>
        </p:nvPicPr>
        <p:blipFill>
          <a:blip r:embed="rId3"/>
          <a:stretch>
            <a:fillRect/>
          </a:stretch>
        </p:blipFill>
        <p:spPr>
          <a:xfrm>
            <a:off x="18224760" y="5720305"/>
            <a:ext cx="4652140" cy="5317960"/>
          </a:xfrm>
          <a:prstGeom prst="rect">
            <a:avLst/>
          </a:prstGeom>
          <a:ln w="12700">
            <a:miter lim="400000"/>
          </a:ln>
        </p:spPr>
      </p:pic>
      <p:pic>
        <p:nvPicPr>
          <p:cNvPr id="10" name="Image" descr="Image">
            <a:extLst>
              <a:ext uri="{FF2B5EF4-FFF2-40B4-BE49-F238E27FC236}">
                <a16:creationId xmlns:a16="http://schemas.microsoft.com/office/drawing/2014/main" id="{CB55E406-86B0-4FF7-9F88-37B9E5179AA0}"/>
              </a:ext>
            </a:extLst>
          </p:cNvPr>
          <p:cNvPicPr>
            <a:picLocks noChangeAspect="1"/>
          </p:cNvPicPr>
          <p:nvPr userDrawn="1"/>
        </p:nvPicPr>
        <p:blipFill>
          <a:blip r:embed="rId4"/>
          <a:stretch>
            <a:fillRect/>
          </a:stretch>
        </p:blipFill>
        <p:spPr>
          <a:xfrm>
            <a:off x="13605372" y="4099407"/>
            <a:ext cx="5900115" cy="8997485"/>
          </a:xfrm>
          <a:prstGeom prst="rect">
            <a:avLst/>
          </a:prstGeom>
          <a:ln w="12700">
            <a:miter lim="400000"/>
          </a:ln>
        </p:spPr>
      </p:pic>
    </p:spTree>
    <p:extLst>
      <p:ext uri="{BB962C8B-B14F-4D97-AF65-F5344CB8AC3E}">
        <p14:creationId xmlns:p14="http://schemas.microsoft.com/office/powerpoint/2010/main" val="168653273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py page with large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4419530" y="3053341"/>
            <a:ext cx="4346994" cy="4465780"/>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19031157" y="5277482"/>
            <a:ext cx="4073993" cy="4465779"/>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5258730" y="8015851"/>
            <a:ext cx="3552858" cy="3398081"/>
          </a:xfrm>
          <a:prstGeom prst="rect">
            <a:avLst/>
          </a:prstGeom>
          <a:ln w="12700">
            <a:miter lim="400000"/>
          </a:ln>
        </p:spPr>
      </p:pic>
    </p:spTree>
    <p:extLst>
      <p:ext uri="{BB962C8B-B14F-4D97-AF65-F5344CB8AC3E}">
        <p14:creationId xmlns:p14="http://schemas.microsoft.com/office/powerpoint/2010/main" val="9742677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py page with small circles">
    <p:bg>
      <p:bgPr>
        <a:solidFill>
          <a:srgbClr val="FFFFFF"/>
        </a:solidFill>
        <a:effectLst/>
      </p:bgPr>
    </p:bg>
    <p:spTree>
      <p:nvGrpSpPr>
        <p:cNvPr id="1" name=""/>
        <p:cNvGrpSpPr/>
        <p:nvPr/>
      </p:nvGrpSpPr>
      <p:grpSpPr>
        <a:xfrm>
          <a:off x="0" y="0"/>
          <a:ext cx="0" cy="0"/>
          <a:chOff x="0" y="0"/>
          <a:chExt cx="0" cy="0"/>
        </a:xfrm>
      </p:grpSpPr>
      <p:sp>
        <p:nvSpPr>
          <p:cNvPr id="138" name="Body Level One…"/>
          <p:cNvSpPr txBox="1">
            <a:spLocks noGrp="1"/>
          </p:cNvSpPr>
          <p:nvPr>
            <p:ph type="body" sz="quarter" idx="1" hasCustomPrompt="1"/>
          </p:nvPr>
        </p:nvSpPr>
        <p:spPr>
          <a:xfrm>
            <a:off x="1201340" y="11859862"/>
            <a:ext cx="21823761" cy="636980"/>
          </a:xfrm>
          <a:prstGeom prst="rect">
            <a:avLst/>
          </a:prstGeom>
        </p:spPr>
        <p:txBody>
          <a:bodyPr lIns="45718" tIns="45718" rIns="45718" bIns="45718">
            <a:normAutofit/>
          </a:bodyPr>
          <a:lstStyle>
            <a:lvl1pPr>
              <a:defRPr sz="3600">
                <a:solidFill>
                  <a:srgbClr val="FFFFFF"/>
                </a:solidFill>
              </a:defRPr>
            </a:lvl1pPr>
            <a:lvl2pPr>
              <a:defRPr sz="3600">
                <a:solidFill>
                  <a:srgbClr val="FFFFFF"/>
                </a:solidFill>
              </a:defRPr>
            </a:lvl2pPr>
            <a:lvl3pPr>
              <a:defRPr sz="3600">
                <a:solidFill>
                  <a:srgbClr val="FFFFFF"/>
                </a:solidFill>
              </a:defRPr>
            </a:lvl3pPr>
            <a:lvl4pPr>
              <a:defRPr sz="3600">
                <a:solidFill>
                  <a:srgbClr val="FFFFFF"/>
                </a:solidFill>
              </a:defRPr>
            </a:lvl4pPr>
            <a:lvl5pPr>
              <a:defRPr sz="3600">
                <a:solidFill>
                  <a:srgbClr val="FFFFFF"/>
                </a:solidFill>
              </a:defRPr>
            </a:lvl5pPr>
          </a:lstStyle>
          <a:p>
            <a:r>
              <a:t>Author and Date</a:t>
            </a:r>
          </a:p>
          <a:p>
            <a:pPr lvl="1"/>
            <a:endParaRPr/>
          </a:p>
          <a:p>
            <a:pPr lvl="2"/>
            <a:endParaRPr/>
          </a:p>
          <a:p>
            <a:pPr lvl="3"/>
            <a:endParaRPr/>
          </a:p>
          <a:p>
            <a:pPr lvl="4"/>
            <a:endParaRPr/>
          </a:p>
        </p:txBody>
      </p:sp>
      <p:sp>
        <p:nvSpPr>
          <p:cNvPr id="139" name="Line"/>
          <p:cNvSpPr/>
          <p:nvPr/>
        </p:nvSpPr>
        <p:spPr>
          <a:xfrm>
            <a:off x="1002900" y="2270918"/>
            <a:ext cx="22378200" cy="1"/>
          </a:xfrm>
          <a:prstGeom prst="line">
            <a:avLst/>
          </a:prstGeom>
          <a:ln w="25400">
            <a:solidFill>
              <a:srgbClr val="1B365D"/>
            </a:solidFill>
            <a:miter lim="400000"/>
          </a:ln>
        </p:spPr>
        <p:txBody>
          <a:bodyPr lIns="45718" tIns="45718" rIns="45718" bIns="45718"/>
          <a:lstStyle/>
          <a:p>
            <a:endParaRPr dirty="0"/>
          </a:p>
        </p:txBody>
      </p:sp>
      <p:sp>
        <p:nvSpPr>
          <p:cNvPr id="141" name="Slide Title"/>
          <p:cNvSpPr txBox="1">
            <a:spLocks noGrp="1"/>
          </p:cNvSpPr>
          <p:nvPr>
            <p:ph type="title" hasCustomPrompt="1"/>
          </p:nvPr>
        </p:nvSpPr>
        <p:spPr>
          <a:xfrm>
            <a:off x="1054096" y="830857"/>
            <a:ext cx="21971005" cy="1234680"/>
          </a:xfrm>
          <a:prstGeom prst="rect">
            <a:avLst/>
          </a:prstGeom>
        </p:spPr>
        <p:txBody>
          <a:bodyPr anchor="t"/>
          <a:lstStyle>
            <a:lvl1pPr defTabSz="2438337">
              <a:lnSpc>
                <a:spcPct val="80000"/>
              </a:lnSpc>
              <a:defRPr sz="6500" spc="130">
                <a:solidFill>
                  <a:srgbClr val="1B365D"/>
                </a:solidFill>
              </a:defRPr>
            </a:lvl1pPr>
          </a:lstStyle>
          <a:p>
            <a:r>
              <a:t>Slide Title</a:t>
            </a:r>
          </a:p>
        </p:txBody>
      </p:sp>
      <p:pic>
        <p:nvPicPr>
          <p:cNvPr id="142" name="LH&amp;CP_Logos_Primary Logo.png" descr="LH&amp;CP_Logos_Primary Logo.png"/>
          <p:cNvPicPr>
            <a:picLocks noChangeAspect="1"/>
          </p:cNvPicPr>
          <p:nvPr/>
        </p:nvPicPr>
        <p:blipFill>
          <a:blip r:embed="rId2"/>
          <a:stretch>
            <a:fillRect/>
          </a:stretch>
        </p:blipFill>
        <p:spPr>
          <a:xfrm>
            <a:off x="19217997" y="592270"/>
            <a:ext cx="4264573" cy="1542842"/>
          </a:xfrm>
          <a:prstGeom prst="rect">
            <a:avLst/>
          </a:prstGeom>
          <a:ln w="12700">
            <a:miter lim="400000"/>
          </a:ln>
        </p:spPr>
      </p:pic>
      <p:sp>
        <p:nvSpPr>
          <p:cNvPr id="143" name="Slide Number"/>
          <p:cNvSpPr txBox="1">
            <a:spLocks noGrp="1"/>
          </p:cNvSpPr>
          <p:nvPr>
            <p:ph type="sldNum" sz="quarter" idx="2"/>
          </p:nvPr>
        </p:nvSpPr>
        <p:spPr>
          <a:xfrm>
            <a:off x="12001499" y="12337344"/>
            <a:ext cx="2971801" cy="1118255"/>
          </a:xfrm>
          <a:prstGeom prst="rect">
            <a:avLst/>
          </a:prstGeom>
        </p:spPr>
        <p:txBody>
          <a:bodyPr/>
          <a:lstStyle/>
          <a:p>
            <a:fld id="{86CB4B4D-7CA3-9044-876B-883B54F8677D}" type="slidenum">
              <a:t>‹#›</a:t>
            </a:fld>
            <a:endParaRPr dirty="0"/>
          </a:p>
        </p:txBody>
      </p:sp>
      <p:sp>
        <p:nvSpPr>
          <p:cNvPr id="3" name="Text Placeholder 2">
            <a:extLst>
              <a:ext uri="{FF2B5EF4-FFF2-40B4-BE49-F238E27FC236}">
                <a16:creationId xmlns:a16="http://schemas.microsoft.com/office/drawing/2014/main" id="{9E75FB2F-CEA5-42F6-ADFD-1167BE19E737}"/>
              </a:ext>
            </a:extLst>
          </p:cNvPr>
          <p:cNvSpPr>
            <a:spLocks noGrp="1"/>
          </p:cNvSpPr>
          <p:nvPr>
            <p:ph type="body" sz="quarter" idx="10"/>
          </p:nvPr>
        </p:nvSpPr>
        <p:spPr>
          <a:xfrm>
            <a:off x="1201738" y="3036888"/>
            <a:ext cx="21823362" cy="8239125"/>
          </a:xfrm>
          <a:prstGeom prst="rect">
            <a:avLst/>
          </a:prstGeom>
        </p:spPr>
        <p:txBody>
          <a:bodyPr/>
          <a:lstStyle>
            <a:lvl1pPr marL="571500" indent="-571500">
              <a:spcAft>
                <a:spcPts val="600"/>
              </a:spcAft>
              <a:buFont typeface="Arial" panose="020B0604020202020204" pitchFamily="34" charset="0"/>
              <a:buChar char="•"/>
              <a:defRPr sz="4000" b="0" i="0"/>
            </a:lvl1pPr>
            <a:lvl2pPr marL="685800" indent="-685800">
              <a:buFont typeface="Arial" panose="020B0604020202020204" pitchFamily="34" charset="0"/>
              <a:buChar char="•"/>
              <a:defRPr sz="4000" b="0" i="0"/>
            </a:lvl2pPr>
            <a:lvl3pPr marL="2155825" indent="-685800">
              <a:spcAft>
                <a:spcPts val="600"/>
              </a:spcAft>
              <a:buFont typeface="Courier New" panose="02070309020205020404" pitchFamily="49" charset="0"/>
              <a:buChar char="o"/>
              <a:defRPr sz="4000" b="0" i="0"/>
            </a:lvl3pPr>
            <a:lvl4pPr marL="3233738" indent="-817563">
              <a:spcAft>
                <a:spcPts val="600"/>
              </a:spcAft>
              <a:buFont typeface="Wingdings" panose="05000000000000000000" pitchFamily="2" charset="2"/>
              <a:buChar char="§"/>
              <a:tabLst>
                <a:tab pos="1698625" algn="l"/>
              </a:tabLst>
              <a:defRPr sz="4000" b="0" i="0"/>
            </a:lvl4pPr>
            <a:lvl5pPr marL="4081463" indent="-685800">
              <a:spcAft>
                <a:spcPts val="600"/>
              </a:spcAft>
              <a:buFont typeface="Arial" panose="020B0604020202020204" pitchFamily="34" charset="0"/>
              <a:buChar char="•"/>
              <a:defRPr sz="4000" b="0" i="0"/>
            </a:lvl5pPr>
            <a:lvl6pPr marL="4930775" indent="-815975">
              <a:spcAft>
                <a:spcPts val="600"/>
              </a:spcAft>
              <a:buFont typeface="Courier New" panose="02070309020205020404" pitchFamily="49" charset="0"/>
              <a:buChar char="o"/>
              <a:defRPr sz="4000" b="0"/>
            </a:lvl6pPr>
            <a:lvl7pPr marL="5649913" indent="-719138">
              <a:spcAft>
                <a:spcPts val="600"/>
              </a:spcAft>
              <a:buFont typeface="Wingdings" panose="05000000000000000000" pitchFamily="2" charset="2"/>
              <a:buChar char="§"/>
              <a:defRPr sz="4000" b="0"/>
            </a:lvl7pPr>
            <a:lvl8pPr marL="685800" indent="0">
              <a:buFont typeface="Arial" panose="020B0604020202020204" pitchFamily="34" charset="0"/>
              <a:buNone/>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Image" descr="Image">
            <a:extLst>
              <a:ext uri="{FF2B5EF4-FFF2-40B4-BE49-F238E27FC236}">
                <a16:creationId xmlns:a16="http://schemas.microsoft.com/office/drawing/2014/main" id="{F3BD7D97-478A-46BB-8387-351AE580400E}"/>
              </a:ext>
            </a:extLst>
          </p:cNvPr>
          <p:cNvPicPr>
            <a:picLocks noChangeAspect="1"/>
          </p:cNvPicPr>
          <p:nvPr userDrawn="1"/>
        </p:nvPicPr>
        <p:blipFill>
          <a:blip r:embed="rId3"/>
          <a:stretch>
            <a:fillRect/>
          </a:stretch>
        </p:blipFill>
        <p:spPr>
          <a:xfrm>
            <a:off x="18704072" y="6327135"/>
            <a:ext cx="2646211" cy="2718521"/>
          </a:xfrm>
          <a:prstGeom prst="rect">
            <a:avLst/>
          </a:prstGeom>
          <a:ln w="12700">
            <a:miter lim="400000"/>
          </a:ln>
        </p:spPr>
      </p:pic>
      <p:pic>
        <p:nvPicPr>
          <p:cNvPr id="9" name="Image" descr="Image">
            <a:extLst>
              <a:ext uri="{FF2B5EF4-FFF2-40B4-BE49-F238E27FC236}">
                <a16:creationId xmlns:a16="http://schemas.microsoft.com/office/drawing/2014/main" id="{8CC4B47D-3DAB-4822-9A17-4D9F50556D9A}"/>
              </a:ext>
            </a:extLst>
          </p:cNvPr>
          <p:cNvPicPr>
            <a:picLocks noChangeAspect="1"/>
          </p:cNvPicPr>
          <p:nvPr userDrawn="1"/>
        </p:nvPicPr>
        <p:blipFill>
          <a:blip r:embed="rId4"/>
          <a:stretch>
            <a:fillRect/>
          </a:stretch>
        </p:blipFill>
        <p:spPr>
          <a:xfrm>
            <a:off x="20901078" y="8270553"/>
            <a:ext cx="2480022" cy="2718520"/>
          </a:xfrm>
          <a:prstGeom prst="rect">
            <a:avLst/>
          </a:prstGeom>
          <a:ln w="12700">
            <a:miter lim="400000"/>
          </a:ln>
        </p:spPr>
      </p:pic>
      <p:pic>
        <p:nvPicPr>
          <p:cNvPr id="10" name="Image" descr="Image">
            <a:extLst>
              <a:ext uri="{FF2B5EF4-FFF2-40B4-BE49-F238E27FC236}">
                <a16:creationId xmlns:a16="http://schemas.microsoft.com/office/drawing/2014/main" id="{EC833BA8-877D-451A-A712-6A9F5F33D16F}"/>
              </a:ext>
            </a:extLst>
          </p:cNvPr>
          <p:cNvPicPr>
            <a:picLocks noChangeAspect="1"/>
          </p:cNvPicPr>
          <p:nvPr userDrawn="1"/>
        </p:nvPicPr>
        <p:blipFill>
          <a:blip r:embed="rId5"/>
          <a:stretch>
            <a:fillRect/>
          </a:stretch>
        </p:blipFill>
        <p:spPr>
          <a:xfrm>
            <a:off x="18382293" y="9355902"/>
            <a:ext cx="2162785" cy="2068565"/>
          </a:xfrm>
          <a:prstGeom prst="rect">
            <a:avLst/>
          </a:prstGeom>
          <a:ln w="12700">
            <a:miter lim="400000"/>
          </a:ln>
        </p:spPr>
      </p:pic>
    </p:spTree>
    <p:extLst>
      <p:ext uri="{BB962C8B-B14F-4D97-AF65-F5344CB8AC3E}">
        <p14:creationId xmlns:p14="http://schemas.microsoft.com/office/powerpoint/2010/main" val="31891855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Divider page"/>
          <p:cNvSpPr txBox="1">
            <a:spLocks noGrp="1"/>
          </p:cNvSpPr>
          <p:nvPr>
            <p:ph type="title" hasCustomPrompt="1"/>
          </p:nvPr>
        </p:nvSpPr>
        <p:spPr>
          <a:xfrm>
            <a:off x="1663695" y="2584433"/>
            <a:ext cx="21971006" cy="46482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Divider page</a:t>
            </a:r>
          </a:p>
        </p:txBody>
      </p:sp>
      <p:pic>
        <p:nvPicPr>
          <p:cNvPr id="3" name="Image" descr="Image"/>
          <p:cNvPicPr>
            <a:picLocks noChangeAspect="1"/>
          </p:cNvPicPr>
          <p:nvPr/>
        </p:nvPicPr>
        <p:blipFill>
          <a:blip r:embed="rId13"/>
          <a:stretch>
            <a:fillRect/>
          </a:stretch>
        </p:blipFill>
        <p:spPr>
          <a:xfrm rot="19281127">
            <a:off x="20320449" y="6456536"/>
            <a:ext cx="4216202" cy="2259147"/>
          </a:xfrm>
          <a:prstGeom prst="rect">
            <a:avLst/>
          </a:prstGeom>
          <a:ln w="12700">
            <a:miter lim="400000"/>
          </a:ln>
        </p:spPr>
      </p:pic>
      <p:pic>
        <p:nvPicPr>
          <p:cNvPr id="4" name="Image" descr="Image"/>
          <p:cNvPicPr>
            <a:picLocks noChangeAspect="1"/>
          </p:cNvPicPr>
          <p:nvPr/>
        </p:nvPicPr>
        <p:blipFill>
          <a:blip r:embed="rId14"/>
          <a:stretch>
            <a:fillRect/>
          </a:stretch>
        </p:blipFill>
        <p:spPr>
          <a:xfrm rot="20045788">
            <a:off x="3182167" y="10889808"/>
            <a:ext cx="3454030" cy="4152292"/>
          </a:xfrm>
          <a:prstGeom prst="rect">
            <a:avLst/>
          </a:prstGeom>
          <a:ln w="12700">
            <a:miter lim="400000"/>
          </a:ln>
        </p:spPr>
      </p:pic>
      <p:pic>
        <p:nvPicPr>
          <p:cNvPr id="5" name="Image" descr="Image"/>
          <p:cNvPicPr>
            <a:picLocks noChangeAspect="1"/>
          </p:cNvPicPr>
          <p:nvPr/>
        </p:nvPicPr>
        <p:blipFill>
          <a:blip r:embed="rId15"/>
          <a:stretch>
            <a:fillRect/>
          </a:stretch>
        </p:blipFill>
        <p:spPr>
          <a:xfrm>
            <a:off x="15362972" y="11517878"/>
            <a:ext cx="4152346" cy="4152292"/>
          </a:xfrm>
          <a:prstGeom prst="rect">
            <a:avLst/>
          </a:prstGeom>
          <a:ln w="12700">
            <a:miter lim="400000"/>
          </a:ln>
        </p:spPr>
      </p:pic>
      <p:pic>
        <p:nvPicPr>
          <p:cNvPr id="6" name="Image" descr="Image"/>
          <p:cNvPicPr>
            <a:picLocks noChangeAspect="1"/>
          </p:cNvPicPr>
          <p:nvPr/>
        </p:nvPicPr>
        <p:blipFill>
          <a:blip r:embed="rId16"/>
          <a:stretch>
            <a:fillRect/>
          </a:stretch>
        </p:blipFill>
        <p:spPr>
          <a:xfrm rot="8641063">
            <a:off x="7624440" y="-718444"/>
            <a:ext cx="4484137" cy="2402714"/>
          </a:xfrm>
          <a:prstGeom prst="rect">
            <a:avLst/>
          </a:prstGeom>
          <a:ln w="12700">
            <a:miter lim="400000"/>
          </a:ln>
        </p:spPr>
      </p:pic>
      <p:pic>
        <p:nvPicPr>
          <p:cNvPr id="7" name="LH&amp;CP_Logos_Primary logo WO 1.png" descr="LH&amp;CP_Logos_Primary logo WO 1.png"/>
          <p:cNvPicPr>
            <a:picLocks noChangeAspect="1"/>
          </p:cNvPicPr>
          <p:nvPr/>
        </p:nvPicPr>
        <p:blipFill>
          <a:blip r:embed="rId17"/>
          <a:stretch>
            <a:fillRect/>
          </a:stretch>
        </p:blipFill>
        <p:spPr>
          <a:xfrm>
            <a:off x="19217997" y="592270"/>
            <a:ext cx="4264572" cy="15428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65" r:id="rId1"/>
    <p:sldLayoutId id="2147483650" r:id="rId2"/>
    <p:sldLayoutId id="2147483664" r:id="rId3"/>
    <p:sldLayoutId id="2147483662" r:id="rId4"/>
    <p:sldLayoutId id="2147483669" r:id="rId5"/>
    <p:sldLayoutId id="2147483671" r:id="rId6"/>
    <p:sldLayoutId id="2147483668" r:id="rId7"/>
    <p:sldLayoutId id="2147483666" r:id="rId8"/>
    <p:sldLayoutId id="2147483667" r:id="rId9"/>
    <p:sldLayoutId id="2147483670" r:id="rId10"/>
    <p:sldLayoutId id="2147483661" r:id="rId11"/>
  </p:sldLayoutIdLst>
  <p:transition spd="med"/>
  <p:txStyles>
    <p:titleStyle>
      <a:lvl1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8000" b="1" i="0" u="none" strike="noStrike" cap="none" spc="0" baseline="0">
          <a:solidFill>
            <a:srgbClr val="FFFFFF"/>
          </a:solidFill>
          <a:uFillTx/>
          <a:latin typeface="+mn-lt"/>
          <a:ea typeface="+mn-ea"/>
          <a:cs typeface="+mn-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 Placeholder 1"/>
          <p:cNvSpPr txBox="1">
            <a:spLocks noGrp="1"/>
          </p:cNvSpPr>
          <p:nvPr>
            <p:ph type="body" sz="quarter" idx="1"/>
          </p:nvPr>
        </p:nvSpPr>
        <p:spPr>
          <a:xfrm>
            <a:off x="1663697" y="7203806"/>
            <a:ext cx="21971004" cy="864191"/>
          </a:xfrm>
          <a:prstGeom prst="rect">
            <a:avLst/>
          </a:prstGeom>
        </p:spPr>
        <p:txBody>
          <a:bodyPr>
            <a:normAutofit lnSpcReduction="10000"/>
          </a:bodyPr>
          <a:lstStyle/>
          <a:p>
            <a:r>
              <a:rPr lang="en-GB" sz="5400" dirty="0"/>
              <a:t>January  2023</a:t>
            </a:r>
            <a:endParaRPr sz="5400" dirty="0"/>
          </a:p>
        </p:txBody>
      </p:sp>
      <p:sp>
        <p:nvSpPr>
          <p:cNvPr id="187" name="Title 2"/>
          <p:cNvSpPr txBox="1">
            <a:spLocks noGrp="1"/>
          </p:cNvSpPr>
          <p:nvPr>
            <p:ph type="title"/>
          </p:nvPr>
        </p:nvSpPr>
        <p:spPr>
          <a:prstGeom prst="rect">
            <a:avLst/>
          </a:prstGeom>
        </p:spPr>
        <p:txBody>
          <a:bodyPr>
            <a:normAutofit/>
          </a:bodyPr>
          <a:lstStyle/>
          <a:p>
            <a:r>
              <a:rPr lang="en-GB" sz="11500" dirty="0"/>
              <a:t>Public Involvement Workshop</a:t>
            </a:r>
            <a:endParaRPr sz="11500" dirty="0"/>
          </a:p>
        </p:txBody>
      </p:sp>
      <p:sp>
        <p:nvSpPr>
          <p:cNvPr id="188" name="Text Placeholder 3"/>
          <p:cNvSpPr>
            <a:spLocks noGrp="1"/>
          </p:cNvSpPr>
          <p:nvPr>
            <p:ph type="body" sz="quarter"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r>
              <a:rPr lang="en-GB" sz="7200" dirty="0"/>
              <a:t>Maternity</a:t>
            </a:r>
            <a:endParaRPr sz="7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B14952-A72B-475C-9823-C29B74DAF462}"/>
              </a:ext>
            </a:extLst>
          </p:cNvPr>
          <p:cNvSpPr>
            <a:spLocks noGrp="1"/>
          </p:cNvSpPr>
          <p:nvPr>
            <p:ph type="body" sz="quarter" idx="1"/>
          </p:nvPr>
        </p:nvSpPr>
        <p:spPr>
          <a:xfrm>
            <a:off x="1201340" y="10021888"/>
            <a:ext cx="21823761" cy="2474954"/>
          </a:xfrm>
        </p:spPr>
        <p:txBody>
          <a:bodyPr>
            <a:normAutofit/>
          </a:bodyPr>
          <a:lstStyle/>
          <a:p>
            <a:r>
              <a:rPr lang="en-GB" b="0" dirty="0">
                <a:solidFill>
                  <a:prstClr val="black"/>
                </a:solidFill>
                <a:latin typeface="Arial" panose="020B0604020202020204" pitchFamily="34" charset="0"/>
                <a:cs typeface="Arial" panose="020B0604020202020204" pitchFamily="34" charset="0"/>
              </a:rPr>
              <a:t>Responsible for improving (or driving improvements in) the outcomes, experience and value of NHS spend for their respective population…</a:t>
            </a:r>
            <a:br>
              <a:rPr lang="en-GB" b="0" dirty="0">
                <a:solidFill>
                  <a:prstClr val="black"/>
                </a:solidFill>
                <a:latin typeface="Arial" panose="020B0604020202020204" pitchFamily="34" charset="0"/>
                <a:cs typeface="Arial" panose="020B0604020202020204" pitchFamily="34" charset="0"/>
              </a:rPr>
            </a:br>
            <a:br>
              <a:rPr lang="en-GB" b="0" dirty="0">
                <a:solidFill>
                  <a:prstClr val="black"/>
                </a:solidFill>
                <a:latin typeface="Arial" panose="020B0604020202020204" pitchFamily="34" charset="0"/>
                <a:cs typeface="Arial" panose="020B0604020202020204" pitchFamily="34" charset="0"/>
              </a:rPr>
            </a:br>
            <a:r>
              <a:rPr lang="en-GB" b="0" dirty="0">
                <a:solidFill>
                  <a:prstClr val="black"/>
                </a:solidFill>
                <a:latin typeface="Arial" panose="020B0604020202020204" pitchFamily="34" charset="0"/>
                <a:cs typeface="Arial" panose="020B0604020202020204" pitchFamily="34" charset="0"/>
              </a:rPr>
              <a:t>Working across organisations, across sectors, and focussed on people's needs. </a:t>
            </a:r>
          </a:p>
          <a:p>
            <a:endParaRPr lang="en-GB" dirty="0"/>
          </a:p>
        </p:txBody>
      </p:sp>
      <p:sp>
        <p:nvSpPr>
          <p:cNvPr id="3" name="Title 2">
            <a:extLst>
              <a:ext uri="{FF2B5EF4-FFF2-40B4-BE49-F238E27FC236}">
                <a16:creationId xmlns:a16="http://schemas.microsoft.com/office/drawing/2014/main" id="{DB7B78FE-E008-407B-A675-B95B4AF8B7AC}"/>
              </a:ext>
            </a:extLst>
          </p:cNvPr>
          <p:cNvSpPr>
            <a:spLocks noGrp="1"/>
          </p:cNvSpPr>
          <p:nvPr>
            <p:ph type="title"/>
          </p:nvPr>
        </p:nvSpPr>
        <p:spPr/>
        <p:txBody>
          <a:bodyPr/>
          <a:lstStyle/>
          <a:p>
            <a:r>
              <a:rPr lang="en-GB" dirty="0"/>
              <a:t>Population and Care Delivery Boards</a:t>
            </a:r>
          </a:p>
        </p:txBody>
      </p:sp>
      <p:pic>
        <p:nvPicPr>
          <p:cNvPr id="5" name="Picture 4">
            <a:extLst>
              <a:ext uri="{FF2B5EF4-FFF2-40B4-BE49-F238E27FC236}">
                <a16:creationId xmlns:a16="http://schemas.microsoft.com/office/drawing/2014/main" id="{8A0930D8-DE55-467F-BD3D-B197A6307769}"/>
              </a:ext>
            </a:extLst>
          </p:cNvPr>
          <p:cNvPicPr>
            <a:picLocks noChangeAspect="1"/>
          </p:cNvPicPr>
          <p:nvPr/>
        </p:nvPicPr>
        <p:blipFill>
          <a:blip r:embed="rId2"/>
          <a:stretch>
            <a:fillRect/>
          </a:stretch>
        </p:blipFill>
        <p:spPr>
          <a:xfrm>
            <a:off x="4886325" y="3657601"/>
            <a:ext cx="14630400" cy="4660518"/>
          </a:xfrm>
          <a:prstGeom prst="rect">
            <a:avLst/>
          </a:prstGeom>
        </p:spPr>
      </p:pic>
      <p:sp>
        <p:nvSpPr>
          <p:cNvPr id="4" name="Text Placeholder 3">
            <a:extLst>
              <a:ext uri="{FF2B5EF4-FFF2-40B4-BE49-F238E27FC236}">
                <a16:creationId xmlns:a16="http://schemas.microsoft.com/office/drawing/2014/main" id="{E6A1D3B0-B4C5-4351-AA6F-5CCC8BD62FA6}"/>
              </a:ext>
            </a:extLst>
          </p:cNvPr>
          <p:cNvSpPr>
            <a:spLocks noGrp="1"/>
          </p:cNvSpPr>
          <p:nvPr>
            <p:ph type="body" sz="quarter" idx="10"/>
          </p:nvPr>
        </p:nvSpPr>
        <p:spPr>
          <a:xfrm>
            <a:off x="1201738" y="3036888"/>
            <a:ext cx="21823362" cy="6364287"/>
          </a:xfrm>
        </p:spPr>
        <p:txBody>
          <a:bodyPr/>
          <a:lstStyle/>
          <a:p>
            <a:endParaRPr lang="en-GB" dirty="0"/>
          </a:p>
        </p:txBody>
      </p:sp>
    </p:spTree>
    <p:extLst>
      <p:ext uri="{BB962C8B-B14F-4D97-AF65-F5344CB8AC3E}">
        <p14:creationId xmlns:p14="http://schemas.microsoft.com/office/powerpoint/2010/main" val="41973646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AB344A-8324-4255-9269-B477EDDEE3EE}"/>
              </a:ext>
            </a:extLst>
          </p:cNvPr>
          <p:cNvSpPr>
            <a:spLocks noGrp="1"/>
          </p:cNvSpPr>
          <p:nvPr>
            <p:ph type="body" sz="quarter" idx="1"/>
          </p:nvPr>
        </p:nvSpPr>
        <p:spPr/>
        <p:txBody>
          <a:bodyPr>
            <a:normAutofit lnSpcReduction="10000"/>
          </a:bodyPr>
          <a:lstStyle/>
          <a:p>
            <a:endParaRPr lang="en-GB"/>
          </a:p>
        </p:txBody>
      </p:sp>
      <p:sp>
        <p:nvSpPr>
          <p:cNvPr id="3" name="Title 2">
            <a:extLst>
              <a:ext uri="{FF2B5EF4-FFF2-40B4-BE49-F238E27FC236}">
                <a16:creationId xmlns:a16="http://schemas.microsoft.com/office/drawing/2014/main" id="{55CA3360-6272-4163-9D8A-1EA6FF563024}"/>
              </a:ext>
            </a:extLst>
          </p:cNvPr>
          <p:cNvSpPr>
            <a:spLocks noGrp="1"/>
          </p:cNvSpPr>
          <p:nvPr>
            <p:ph type="title"/>
          </p:nvPr>
        </p:nvSpPr>
        <p:spPr/>
        <p:txBody>
          <a:bodyPr>
            <a:normAutofit fontScale="90000"/>
          </a:bodyPr>
          <a:lstStyle/>
          <a:p>
            <a:r>
              <a:rPr lang="en-GB" dirty="0"/>
              <a:t>'Who' is a board - who will be making decisions</a:t>
            </a:r>
            <a:br>
              <a:rPr lang="en-GB" dirty="0"/>
            </a:br>
            <a:r>
              <a:rPr lang="en-GB" dirty="0"/>
              <a:t>about how we care for populations in Leeds?</a:t>
            </a:r>
          </a:p>
        </p:txBody>
      </p:sp>
      <p:pic>
        <p:nvPicPr>
          <p:cNvPr id="5" name="Picture 4">
            <a:extLst>
              <a:ext uri="{FF2B5EF4-FFF2-40B4-BE49-F238E27FC236}">
                <a16:creationId xmlns:a16="http://schemas.microsoft.com/office/drawing/2014/main" id="{9EC21724-BB2B-493D-9CAC-A79ECBA3EF0E}"/>
              </a:ext>
            </a:extLst>
          </p:cNvPr>
          <p:cNvPicPr>
            <a:picLocks noChangeAspect="1"/>
          </p:cNvPicPr>
          <p:nvPr/>
        </p:nvPicPr>
        <p:blipFill>
          <a:blip r:embed="rId2"/>
          <a:stretch>
            <a:fillRect/>
          </a:stretch>
        </p:blipFill>
        <p:spPr>
          <a:xfrm>
            <a:off x="8439586" y="3371850"/>
            <a:ext cx="13848914" cy="7307261"/>
          </a:xfrm>
          <a:prstGeom prst="rect">
            <a:avLst/>
          </a:prstGeom>
        </p:spPr>
      </p:pic>
      <p:sp>
        <p:nvSpPr>
          <p:cNvPr id="4" name="Text Placeholder 3">
            <a:extLst>
              <a:ext uri="{FF2B5EF4-FFF2-40B4-BE49-F238E27FC236}">
                <a16:creationId xmlns:a16="http://schemas.microsoft.com/office/drawing/2014/main" id="{FC736859-13C4-4A91-945A-F1ABE8DBC575}"/>
              </a:ext>
            </a:extLst>
          </p:cNvPr>
          <p:cNvSpPr>
            <a:spLocks noGrp="1"/>
          </p:cNvSpPr>
          <p:nvPr>
            <p:ph type="body" sz="quarter" idx="10"/>
          </p:nvPr>
        </p:nvSpPr>
        <p:spPr/>
        <p:txBody>
          <a:bodyPr/>
          <a:lstStyle/>
          <a:p>
            <a:pPr marL="285750" indent="-285750">
              <a:buFont typeface="Arial" panose="020B0604020202020204" pitchFamily="34" charset="0"/>
              <a:buChar char="•"/>
            </a:pPr>
            <a:endParaRPr lang="en-GB" sz="4000"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b="1" dirty="0">
                <a:solidFill>
                  <a:prstClr val="black"/>
                </a:solidFill>
                <a:latin typeface="Arial" panose="020B0604020202020204" pitchFamily="34" charset="0"/>
                <a:cs typeface="Arial" panose="020B0604020202020204" pitchFamily="34" charset="0"/>
              </a:rPr>
              <a:t>Broad enough</a:t>
            </a:r>
            <a:br>
              <a:rPr lang="en-GB" sz="4000" dirty="0">
                <a:solidFill>
                  <a:prstClr val="black"/>
                </a:solidFill>
                <a:latin typeface="Arial" panose="020B0604020202020204" pitchFamily="34" charset="0"/>
                <a:cs typeface="Arial" panose="020B0604020202020204" pitchFamily="34" charset="0"/>
              </a:rPr>
            </a:br>
            <a:r>
              <a:rPr lang="en-GB" sz="4000" dirty="0">
                <a:solidFill>
                  <a:prstClr val="black"/>
                </a:solidFill>
                <a:latin typeface="Arial" panose="020B0604020202020204" pitchFamily="34" charset="0"/>
                <a:cs typeface="Arial" panose="020B0604020202020204" pitchFamily="34" charset="0"/>
              </a:rPr>
              <a:t>(to represent all partners)</a:t>
            </a:r>
            <a:br>
              <a:rPr lang="en-GB" sz="4000" dirty="0">
                <a:solidFill>
                  <a:prstClr val="black"/>
                </a:solidFill>
                <a:latin typeface="Arial" panose="020B0604020202020204" pitchFamily="34" charset="0"/>
                <a:cs typeface="Arial" panose="020B0604020202020204" pitchFamily="34" charset="0"/>
              </a:rPr>
            </a:br>
            <a:endParaRPr lang="en-GB" sz="4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b="1" dirty="0">
                <a:solidFill>
                  <a:prstClr val="black"/>
                </a:solidFill>
                <a:latin typeface="Arial" panose="020B0604020202020204" pitchFamily="34" charset="0"/>
                <a:cs typeface="Arial" panose="020B0604020202020204" pitchFamily="34" charset="0"/>
              </a:rPr>
              <a:t>Senior enough</a:t>
            </a:r>
            <a:br>
              <a:rPr lang="en-GB" sz="4000" b="1" dirty="0">
                <a:solidFill>
                  <a:prstClr val="black"/>
                </a:solidFill>
                <a:latin typeface="Arial" panose="020B0604020202020204" pitchFamily="34" charset="0"/>
                <a:cs typeface="Arial" panose="020B0604020202020204" pitchFamily="34" charset="0"/>
              </a:rPr>
            </a:br>
            <a:r>
              <a:rPr lang="en-GB" sz="4000" dirty="0">
                <a:solidFill>
                  <a:prstClr val="black"/>
                </a:solidFill>
                <a:latin typeface="Arial" panose="020B0604020202020204" pitchFamily="34" charset="0"/>
                <a:cs typeface="Arial" panose="020B0604020202020204" pitchFamily="34" charset="0"/>
              </a:rPr>
              <a:t>(to take critical decisions)</a:t>
            </a:r>
            <a:br>
              <a:rPr lang="en-GB" sz="4000" dirty="0">
                <a:solidFill>
                  <a:prstClr val="black"/>
                </a:solidFill>
                <a:latin typeface="Arial" panose="020B0604020202020204" pitchFamily="34" charset="0"/>
                <a:cs typeface="Arial" panose="020B0604020202020204" pitchFamily="34" charset="0"/>
              </a:rPr>
            </a:br>
            <a:endParaRPr lang="en-GB" sz="4000" dirty="0">
              <a:solidFill>
                <a:prstClr val="black"/>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b="1" dirty="0">
                <a:solidFill>
                  <a:prstClr val="black"/>
                </a:solidFill>
                <a:latin typeface="Arial" panose="020B0604020202020204" pitchFamily="34" charset="0"/>
                <a:cs typeface="Arial" panose="020B0604020202020204" pitchFamily="34" charset="0"/>
              </a:rPr>
              <a:t>Small enough</a:t>
            </a:r>
            <a:br>
              <a:rPr lang="en-GB" sz="4000" dirty="0">
                <a:solidFill>
                  <a:prstClr val="black"/>
                </a:solidFill>
                <a:latin typeface="Arial" panose="020B0604020202020204" pitchFamily="34" charset="0"/>
                <a:cs typeface="Arial" panose="020B0604020202020204" pitchFamily="34" charset="0"/>
              </a:rPr>
            </a:br>
            <a:r>
              <a:rPr lang="en-GB" sz="4000" dirty="0">
                <a:solidFill>
                  <a:prstClr val="black"/>
                </a:solidFill>
                <a:latin typeface="Arial" panose="020B0604020202020204" pitchFamily="34" charset="0"/>
                <a:cs typeface="Arial" panose="020B0604020202020204" pitchFamily="34" charset="0"/>
              </a:rPr>
              <a:t>(to make these decisions)</a:t>
            </a:r>
          </a:p>
          <a:p>
            <a:endParaRPr lang="en-GB" dirty="0"/>
          </a:p>
        </p:txBody>
      </p:sp>
    </p:spTree>
    <p:extLst>
      <p:ext uri="{BB962C8B-B14F-4D97-AF65-F5344CB8AC3E}">
        <p14:creationId xmlns:p14="http://schemas.microsoft.com/office/powerpoint/2010/main" val="344526668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2693F-D8F6-49EA-B639-64E71DF9B2C1}"/>
              </a:ext>
            </a:extLst>
          </p:cNvPr>
          <p:cNvSpPr>
            <a:spLocks noGrp="1"/>
          </p:cNvSpPr>
          <p:nvPr>
            <p:ph type="title"/>
          </p:nvPr>
        </p:nvSpPr>
        <p:spPr/>
        <p:txBody>
          <a:bodyPr/>
          <a:lstStyle/>
          <a:p>
            <a:r>
              <a:rPr lang="en-GB" sz="6600" dirty="0"/>
              <a:t>What sort of decisions might boards make? </a:t>
            </a:r>
            <a:endParaRPr lang="en-GB" dirty="0"/>
          </a:p>
        </p:txBody>
      </p:sp>
      <p:sp>
        <p:nvSpPr>
          <p:cNvPr id="4" name="Text Placeholder 3">
            <a:extLst>
              <a:ext uri="{FF2B5EF4-FFF2-40B4-BE49-F238E27FC236}">
                <a16:creationId xmlns:a16="http://schemas.microsoft.com/office/drawing/2014/main" id="{6151C2CE-CA50-4EB4-85DF-357615D79450}"/>
              </a:ext>
            </a:extLst>
          </p:cNvPr>
          <p:cNvSpPr>
            <a:spLocks noGrp="1"/>
          </p:cNvSpPr>
          <p:nvPr>
            <p:ph type="body" sz="quarter" idx="10"/>
          </p:nvPr>
        </p:nvSpPr>
        <p:spPr/>
        <p:txBody>
          <a:bodyPr/>
          <a:lstStyle/>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Where to allocate funding?</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When to make changes to services.</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4000" dirty="0">
                <a:latin typeface="Arial" panose="020B0604020202020204" pitchFamily="34" charset="0"/>
                <a:cs typeface="Arial" panose="020B0604020202020204" pitchFamily="34" charset="0"/>
              </a:rPr>
              <a:t>What the priorities are</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How to deliver value (value for money, the Leeds £)</a:t>
            </a:r>
            <a:br>
              <a:rPr lang="en-GB" sz="4000" dirty="0">
                <a:latin typeface="Arial" panose="020B0604020202020204" pitchFamily="34" charset="0"/>
                <a:cs typeface="Arial" panose="020B0604020202020204" pitchFamily="34" charset="0"/>
              </a:rPr>
            </a:br>
            <a:endParaRPr lang="en-GB" sz="4000" dirty="0">
              <a:latin typeface="Arial" panose="020B0604020202020204" pitchFamily="34" charset="0"/>
              <a:cs typeface="Arial" panose="020B0604020202020204" pitchFamily="34" charset="0"/>
            </a:endParaRPr>
          </a:p>
          <a:p>
            <a:pPr marL="0" indent="0">
              <a:buNone/>
            </a:pPr>
            <a:r>
              <a:rPr lang="en-GB" sz="4000" dirty="0">
                <a:latin typeface="Arial" panose="020B0604020202020204" pitchFamily="34" charset="0"/>
                <a:cs typeface="Arial" panose="020B0604020202020204" pitchFamily="34" charset="0"/>
              </a:rPr>
              <a:t>It is essential that we involve people in this decision-making process. The citizen voice </a:t>
            </a:r>
            <a:r>
              <a:rPr lang="en-GB" dirty="0">
                <a:latin typeface="Arial" panose="020B0604020202020204" pitchFamily="34" charset="0"/>
                <a:cs typeface="Arial" panose="020B0604020202020204" pitchFamily="34" charset="0"/>
              </a:rPr>
              <a:t>through MVP chair is one way but this workshop builds on our involvement so far and gives us an opportunity to plan future involvement together.</a:t>
            </a:r>
            <a:endParaRPr lang="en-GB" sz="4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700334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health</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719258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The Maternity Population Board</a:t>
            </a:r>
          </a:p>
          <a:p>
            <a:pPr marL="0" indent="0">
              <a:spcAft>
                <a:spcPts val="0"/>
              </a:spcAft>
              <a:buNone/>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Maternity care is defined as:</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endParaRPr lang="en-GB" i="1" dirty="0">
              <a:effectLst/>
              <a:latin typeface="Arial" panose="020B0604020202020204" pitchFamily="34" charset="0"/>
              <a:ea typeface="Calibri" panose="020F0502020204030204" pitchFamily="34" charset="0"/>
              <a:cs typeface="Arial" panose="020B0604020202020204" pitchFamily="34" charset="0"/>
            </a:endParaRPr>
          </a:p>
          <a:p>
            <a:pPr marL="0" indent="0">
              <a:spcAft>
                <a:spcPts val="0"/>
              </a:spcAft>
              <a:buNone/>
            </a:pPr>
            <a:r>
              <a:rPr lang="en-GB" i="1" dirty="0">
                <a:effectLst/>
                <a:latin typeface="Arial" panose="020B0604020202020204" pitchFamily="34" charset="0"/>
                <a:ea typeface="Calibri" panose="020F0502020204030204" pitchFamily="34" charset="0"/>
                <a:cs typeface="Arial" panose="020B0604020202020204" pitchFamily="34" charset="0"/>
              </a:rPr>
              <a:t>Maternity care refers to the health services provided to pregnant women and pregnant people, babies, and families throughout the whole pregnancy, during labour and birth, and after birth for up to six weeks.  It can include monitoring the health and well-being of the mother/birthing parent and baby, health education, and assistance during labour and birth.</a:t>
            </a:r>
          </a:p>
          <a:p>
            <a:pPr marL="0" indent="0">
              <a:spcAft>
                <a:spcPts val="0"/>
              </a:spcAft>
              <a:buNone/>
            </a:pPr>
            <a:endParaRPr lang="en-GB" dirty="0">
              <a:latin typeface="Arial" panose="020B0604020202020204" pitchFamily="34" charset="0"/>
              <a:cs typeface="Arial" panose="020B0604020202020204" pitchFamily="34" charset="0"/>
            </a:endParaRPr>
          </a:p>
          <a:p>
            <a:pPr marL="0" indent="0">
              <a:buNone/>
            </a:pPr>
            <a:endParaRPr lang="en-GB" sz="4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72BA932-470B-4CA4-943C-1ECDC2FB834B}"/>
              </a:ext>
            </a:extLst>
          </p:cNvPr>
          <p:cNvPicPr>
            <a:picLocks noChangeAspect="1"/>
          </p:cNvPicPr>
          <p:nvPr/>
        </p:nvPicPr>
        <p:blipFill>
          <a:blip r:embed="rId2"/>
          <a:stretch>
            <a:fillRect/>
          </a:stretch>
        </p:blipFill>
        <p:spPr>
          <a:xfrm>
            <a:off x="18692037" y="2780874"/>
            <a:ext cx="5149443" cy="5203243"/>
          </a:xfrm>
          <a:prstGeom prst="rect">
            <a:avLst/>
          </a:prstGeom>
        </p:spPr>
      </p:pic>
    </p:spTree>
    <p:extLst>
      <p:ext uri="{BB962C8B-B14F-4D97-AF65-F5344CB8AC3E}">
        <p14:creationId xmlns:p14="http://schemas.microsoft.com/office/powerpoint/2010/main" val="348995346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spcAft>
                <a:spcPts val="0"/>
              </a:spcAft>
              <a:buNone/>
            </a:pPr>
            <a:r>
              <a:rPr lang="en-GB" sz="5400" dirty="0">
                <a:latin typeface="Arial" panose="020B0604020202020204" pitchFamily="34" charset="0"/>
                <a:cs typeface="Arial" panose="020B0604020202020204" pitchFamily="34" charset="0"/>
              </a:rPr>
              <a:t>In Leeds we want to commission (plan and pay for) and provide care that is:</a:t>
            </a:r>
          </a:p>
          <a:p>
            <a:pPr>
              <a:spcAft>
                <a:spcPts val="0"/>
              </a:spcAft>
            </a:pPr>
            <a:r>
              <a:rPr lang="en-GB" sz="5400" dirty="0">
                <a:latin typeface="Arial" panose="020B0604020202020204" pitchFamily="34" charset="0"/>
                <a:cs typeface="Arial" panose="020B0604020202020204" pitchFamily="34" charset="0"/>
              </a:rPr>
              <a:t>Safe</a:t>
            </a:r>
          </a:p>
          <a:p>
            <a:pPr>
              <a:spcAft>
                <a:spcPts val="0"/>
              </a:spcAft>
            </a:pPr>
            <a:r>
              <a:rPr lang="en-GB" sz="5400" dirty="0">
                <a:latin typeface="Arial" panose="020B0604020202020204" pitchFamily="34" charset="0"/>
                <a:cs typeface="Arial" panose="020B0604020202020204" pitchFamily="34" charset="0"/>
              </a:rPr>
              <a:t>Sustainable</a:t>
            </a:r>
          </a:p>
          <a:p>
            <a:pPr>
              <a:spcAft>
                <a:spcPts val="0"/>
              </a:spcAft>
            </a:pPr>
            <a:r>
              <a:rPr lang="en-GB" sz="5400" dirty="0">
                <a:latin typeface="Arial" panose="020B0604020202020204" pitchFamily="34" charset="0"/>
                <a:cs typeface="Arial" panose="020B0604020202020204" pitchFamily="34" charset="0"/>
              </a:rPr>
              <a:t>Patient-centred</a:t>
            </a:r>
          </a:p>
          <a:p>
            <a:pPr>
              <a:spcAft>
                <a:spcPts val="0"/>
              </a:spcAft>
            </a:pPr>
            <a:r>
              <a:rPr lang="en-GB" sz="5400" dirty="0">
                <a:latin typeface="Arial" panose="020B0604020202020204" pitchFamily="34" charset="0"/>
                <a:cs typeface="Arial" panose="020B0604020202020204" pitchFamily="34" charset="0"/>
              </a:rPr>
              <a:t>Value for money</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cannot do this without understanding the needs, preferences and experiences of people in our population.</a:t>
            </a:r>
          </a:p>
          <a:p>
            <a:pPr marL="0" indent="0">
              <a:spcAft>
                <a:spcPts val="0"/>
              </a:spcAft>
              <a:buNone/>
            </a:pPr>
            <a:endParaRPr lang="en-GB" sz="2400" dirty="0">
              <a:latin typeface="Arial" panose="020B0604020202020204" pitchFamily="34" charset="0"/>
              <a:cs typeface="Arial" panose="020B0604020202020204" pitchFamily="34" charset="0"/>
            </a:endParaRPr>
          </a:p>
          <a:p>
            <a:pPr marL="0" indent="0">
              <a:spcAft>
                <a:spcPts val="0"/>
              </a:spcAft>
              <a:buNone/>
            </a:pPr>
            <a:r>
              <a:rPr lang="en-GB" sz="5400" dirty="0">
                <a:latin typeface="Arial" panose="020B0604020202020204" pitchFamily="34" charset="0"/>
                <a:cs typeface="Arial" panose="020B0604020202020204" pitchFamily="34" charset="0"/>
              </a:rPr>
              <a:t>We are committed to 'starting with what we know' about people's experiences and engaging on the gaps in our knowledge.</a:t>
            </a:r>
          </a:p>
          <a:p>
            <a:pPr marL="0" indent="0">
              <a:spcAft>
                <a:spcPts val="0"/>
              </a:spcAft>
              <a:buNone/>
            </a:pPr>
            <a:endParaRPr lang="en-GB" sz="5400" dirty="0">
              <a:latin typeface="Arial" panose="020B0604020202020204" pitchFamily="34" charset="0"/>
              <a:cs typeface="Arial" panose="020B0604020202020204" pitchFamily="34" charset="0"/>
            </a:endParaRPr>
          </a:p>
          <a:p>
            <a:pPr marL="0" indent="0">
              <a:spcAft>
                <a:spcPts val="0"/>
              </a:spcAft>
              <a:buNone/>
            </a:pPr>
            <a:endParaRPr lang="en-GB" sz="5400" b="0" i="0" u="none" strike="noStrike" baseline="0" dirty="0">
              <a:solidFill>
                <a:srgbClr val="000000"/>
              </a:solidFill>
              <a:latin typeface="Arial" panose="020B0604020202020204" pitchFamily="34" charset="0"/>
            </a:endParaRPr>
          </a:p>
          <a:p>
            <a:pPr marL="0" indent="0">
              <a:spcAft>
                <a:spcPts val="0"/>
              </a:spcAft>
              <a:buNone/>
            </a:pPr>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8254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Each population board in Leeds is working with partners to review what we already know (an insight review). </a:t>
            </a:r>
            <a:r>
              <a:rPr lang="en-GB" sz="5400" dirty="0">
                <a:latin typeface="Arial" panose="020B0604020202020204" pitchFamily="34" charset="0"/>
                <a:cs typeface="Arial" panose="020B0604020202020204" pitchFamily="34" charset="0"/>
              </a:rPr>
              <a:t>Our findings will be written into an insight report which will be used by the board to understand the needs of the population and make decisions.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5400" dirty="0">
                <a:latin typeface="Arial" panose="020B0604020202020204" pitchFamily="34" charset="0"/>
                <a:cs typeface="Arial" panose="020B0604020202020204" pitchFamily="34" charset="0"/>
              </a:rPr>
              <a:t>The insight report will:</a:t>
            </a: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Look at what we already know about people's needs, preferences and experiences</a:t>
            </a:r>
            <a:endParaRPr lang="en-GB" sz="5000" dirty="0">
              <a:latin typeface="Arial" panose="020B0604020202020204" pitchFamily="34" charset="0"/>
              <a:cs typeface="Arial" panose="020B0604020202020204" pitchFamily="34" charset="0"/>
            </a:endParaRPr>
          </a:p>
          <a:p>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Identify the key themes (the things people often tell us about their care)</a:t>
            </a:r>
          </a:p>
          <a:p>
            <a:r>
              <a:rPr lang="en-GB" sz="5000" dirty="0">
                <a:latin typeface="Arial" panose="020B0604020202020204" pitchFamily="34" charset="0"/>
                <a:cs typeface="Arial" panose="020B0604020202020204" pitchFamily="34" charset="0"/>
              </a:rPr>
              <a:t>Highlight the gaps in our knowledge (the areas or communities we know least about)</a:t>
            </a:r>
            <a:r>
              <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40936571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maternity suggest the following themes: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t>
            </a:r>
            <a:endPar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Personalised Care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Continuity of care is key (not repeating same story and easing stress and anxiety) &amp; having the same midwife or team from the start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Positive environments are important (home from home feel)</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Perinatal Mental Health</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Peer support can be invaluable as well as better  signposting to peer support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•More personalised care can make a positive impact (especially for mums with learning difficulties)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Taboo/stigma felt, especially in the Bangladeshi community</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Think “family” around mental health, so partners and dads are not forgotten about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34659591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 (</a:t>
            </a:r>
            <a:r>
              <a:rPr lang="en-GB" sz="8000" dirty="0" err="1"/>
              <a:t>cont</a:t>
            </a:r>
            <a:r>
              <a:rPr lang="en-GB" sz="8000" dirty="0"/>
              <a:t>)</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a:t>
            </a:r>
            <a:endParaRPr kumimoji="0" lang="en-GB" sz="5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Reducing Health Inequalities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Utilise peer support more within diverse communities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Poor communication/understanding negatively affect people with learning disabilities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Better cultural awareness needed by staff, and tailored breastfeeding support.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•Those in Leeds who had </a:t>
            </a:r>
            <a:r>
              <a:rPr kumimoji="0" lang="en-GB" sz="44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Helvetica Neue"/>
              </a:rPr>
              <a:t>Haamla</a:t>
            </a: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midwives said they always used telephone interpreters and they felt respected and cared for by their midwives. Those who had non specialist midwives said their midwife didn’t always use an interpreter</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Preparation for Parenthood</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Teaching parenting skills in different settings, e.g., in schools, would help to prepare parents-to-be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Involve dads/partners more, and ask what they need</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Young mums do not like jargon</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Breastfeeding support targeted at different groups; peer support very important</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53915170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lang="en-GB" sz="4400" b="1" dirty="0">
              <a:latin typeface="Arial" panose="020B0604020202020204" pitchFamily="34" charset="0"/>
              <a:cs typeface="Arial" panose="020B0604020202020204" pitchFamily="34" charset="0"/>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r>
              <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Our insight review for maternity care suggest the following gaps:</a:t>
            </a: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a:lnSpc>
                <a:spcPct val="107000"/>
              </a:lnSpc>
              <a:spcAft>
                <a:spcPts val="800"/>
              </a:spcAft>
            </a:pPr>
            <a:r>
              <a:rPr lang="en-GB" sz="4000" dirty="0">
                <a:effectLst/>
                <a:latin typeface="Arial" panose="020B0604020202020204" pitchFamily="34" charset="0"/>
                <a:ea typeface="Times New Roman" panose="02020603050405020304" pitchFamily="18" charset="0"/>
                <a:cs typeface="Times New Roman" panose="02020603050405020304" pitchFamily="18" charset="0"/>
              </a:rPr>
              <a:t>Whilst acknowledging that it is impossible to seek the views of everyone, the areas that stand out as being a current gap are the LGBTQ plus, Gypsy and Traveller community, and women with physical disabilities and sensory impairments. </a:t>
            </a:r>
          </a:p>
          <a:p>
            <a:pPr>
              <a:lnSpc>
                <a:spcPct val="107000"/>
              </a:lnSpc>
              <a:spcAft>
                <a:spcPts val="800"/>
              </a:spcAft>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marL="0" lvl="0" indent="0">
              <a:spcAft>
                <a:spcPts val="0"/>
              </a:spcAft>
              <a:buNone/>
              <a:tabLst>
                <a:tab pos="270510" algn="l"/>
              </a:tabLst>
            </a:pP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Additional gaps and considerations identified by stakeholders</a:t>
            </a:r>
            <a:endParaRPr lang="en-GB"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defRPr/>
            </a:pPr>
            <a:r>
              <a:rPr lang="en-GB" dirty="0">
                <a:latin typeface="Arial" panose="020B0604020202020204" pitchFamily="34" charset="0"/>
                <a:cs typeface="Arial" panose="020B0604020202020204" pitchFamily="34" charset="0"/>
              </a:rPr>
              <a:t>To be discussed</a:t>
            </a: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spcBef>
                <a:spcPts val="0"/>
              </a:spcBef>
              <a:spcAft>
                <a:spcPts val="0"/>
              </a:spcAft>
              <a:buClrTx/>
              <a:buSzTx/>
              <a:buFont typeface="Arial" panose="020B0604020202020204" pitchFamily="34" charset="0"/>
              <a:buNone/>
              <a:tabLst/>
              <a:defRPr/>
            </a:pPr>
            <a:endParaRPr kumimoji="0" lang="en-GB"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916591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Experience of maternity care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agree with the themes and gaps?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Have we missed any themes or gaps in our insight?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do we prioritise and plan involvement work on the gaps?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66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Recording </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037570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We are recording this session so that we can share the discussion with people who are unable to attend the meeting. </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6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6600" dirty="0">
                <a:latin typeface="Arial" panose="020B0604020202020204" pitchFamily="34" charset="0"/>
                <a:cs typeface="Arial" panose="020B0604020202020204" pitchFamily="34" charset="0"/>
              </a:rPr>
              <a:t>It will be available shortly on the Leeds Health and Care Partnership Website</a:t>
            </a:r>
            <a:endParaRPr kumimoji="0" lang="en-GB" sz="8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1026" name="Picture 2" descr="315,281 Recording Images, Stock Photos &amp; Vectors | Shutterstock">
            <a:extLst>
              <a:ext uri="{FF2B5EF4-FFF2-40B4-BE49-F238E27FC236}">
                <a16:creationId xmlns:a16="http://schemas.microsoft.com/office/drawing/2014/main" id="{62177AE2-1D3B-485E-9342-E95925F8AE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388"/>
          <a:stretch/>
        </p:blipFill>
        <p:spPr bwMode="auto">
          <a:xfrm>
            <a:off x="12373583" y="3122113"/>
            <a:ext cx="10375707" cy="483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5000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Over the last year we have been working with our partners to agree a set of outcomes for maternity care in Leeds. </a:t>
            </a:r>
            <a:r>
              <a:rPr lang="en-GB" sz="5400" dirty="0">
                <a:latin typeface="Arial" panose="020B0604020202020204" pitchFamily="34" charset="0"/>
                <a:cs typeface="Arial" panose="020B0604020202020204" pitchFamily="34" charset="0"/>
              </a:rPr>
              <a:t>These outcomes explain what we want to achieve to improve maternity care in Leeds providing equitable care for all and focussing on reducing health inequalities.</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 outcomes have been developed with service providers and voluntary sector organisations that represent people using maternity services. </a:t>
            </a: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1230744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None/>
              <a:tabLst/>
              <a:defRPr/>
            </a:pPr>
            <a:r>
              <a:rPr lang="en-GB" sz="6000" dirty="0">
                <a:latin typeface="Arial" panose="020B0604020202020204" pitchFamily="34" charset="0"/>
                <a:cs typeface="Arial" panose="020B0604020202020204" pitchFamily="34" charset="0"/>
              </a:rPr>
              <a:t>Draft outcomes for maternity care in Leeds</a:t>
            </a:r>
          </a:p>
          <a:p>
            <a:pPr marL="0" marR="0" lvl="0" indent="0" algn="l" defTabSz="825500" rtl="0" eaLnBrk="1" fontAlgn="auto" latinLnBrk="0" hangingPunct="1">
              <a:lnSpc>
                <a:spcPct val="100000"/>
              </a:lnSpc>
              <a:spcBef>
                <a:spcPts val="0"/>
              </a:spcBef>
              <a:spcAft>
                <a:spcPts val="600"/>
              </a:spcAft>
              <a:buClrTx/>
              <a:buSzTx/>
              <a:buNone/>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a:defRPr/>
            </a:pPr>
            <a:r>
              <a:rPr lang="en-GB" sz="6000" dirty="0">
                <a:latin typeface="Arial" panose="020B0604020202020204" pitchFamily="34" charset="0"/>
                <a:cs typeface="Arial" panose="020B0604020202020204" pitchFamily="34" charset="0"/>
              </a:rPr>
              <a:t>People receive personalised care maternity care safely</a:t>
            </a:r>
          </a:p>
          <a:p>
            <a:pPr>
              <a:defRPr/>
            </a:pPr>
            <a:r>
              <a:rPr lang="en-GB" sz="6000" dirty="0">
                <a:latin typeface="Arial" panose="020B0604020202020204" pitchFamily="34" charset="0"/>
                <a:cs typeface="Arial" panose="020B0604020202020204" pitchFamily="34" charset="0"/>
              </a:rPr>
              <a:t>Families and babies are emotionally healthy</a:t>
            </a:r>
          </a:p>
          <a:p>
            <a:pPr>
              <a:defRPr/>
            </a:pPr>
            <a:r>
              <a:rPr lang="en-GB" sz="6000" dirty="0">
                <a:latin typeface="Arial" panose="020B0604020202020204" pitchFamily="34" charset="0"/>
                <a:cs typeface="Arial" panose="020B0604020202020204" pitchFamily="34" charset="0"/>
              </a:rPr>
              <a:t>Families and babies are physically healthy</a:t>
            </a:r>
          </a:p>
          <a:p>
            <a:pPr>
              <a:defRPr/>
            </a:pPr>
            <a:r>
              <a:rPr lang="en-GB" sz="6000" dirty="0">
                <a:latin typeface="Arial" panose="020B0604020202020204" pitchFamily="34" charset="0"/>
                <a:cs typeface="Arial" panose="020B0604020202020204" pitchFamily="34" charset="0"/>
              </a:rPr>
              <a:t>People feel prepared for parenthood</a:t>
            </a:r>
          </a:p>
          <a:p>
            <a:pPr marL="0" marR="0" lvl="0" indent="0" algn="l" defTabSz="825500" rtl="0" eaLnBrk="1" fontAlgn="auto" latinLnBrk="0" hangingPunct="1">
              <a:lnSpc>
                <a:spcPct val="100000"/>
              </a:lnSpc>
              <a:spcBef>
                <a:spcPts val="0"/>
              </a:spcBef>
              <a:spcAft>
                <a:spcPts val="600"/>
              </a:spcAft>
              <a:buClrTx/>
              <a:buSzTx/>
              <a:buNone/>
              <a:tabLst/>
              <a:defRPr/>
            </a:pPr>
            <a:endPar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27913628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Population outcomes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you understand these outcomes?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Do the outcomes reflect what matters to you/your family/the people you represent?</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How would you like us to demonstrate improvements against these outcomes?</a:t>
            </a: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62088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72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580441"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have a legal and a moral duty to involve people in the decisions we make.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6000" dirty="0">
              <a:latin typeface="Arial" panose="020B0604020202020204" pitchFamily="34" charset="0"/>
              <a:cs typeface="Arial" panose="020B0604020202020204" pitchFamily="34" charset="0"/>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We want patients, carers and the public to be assured that we are putting people at the heart of our decision-making. We call this approach 'public assurance'.</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2012941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12519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For the public to feel assured we need to demonstrate we have:</a:t>
            </a:r>
            <a:endParaRPr kumimoji="0" lang="en-GB" sz="3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graphicFrame>
        <p:nvGraphicFramePr>
          <p:cNvPr id="4" name="Table 2">
            <a:extLst>
              <a:ext uri="{FF2B5EF4-FFF2-40B4-BE49-F238E27FC236}">
                <a16:creationId xmlns:a16="http://schemas.microsoft.com/office/drawing/2014/main" id="{68D87E9D-7822-4429-9FED-2A0926D5A712}"/>
              </a:ext>
            </a:extLst>
          </p:cNvPr>
          <p:cNvGraphicFramePr>
            <a:graphicFrameLocks noGrp="1"/>
          </p:cNvGraphicFramePr>
          <p:nvPr/>
        </p:nvGraphicFramePr>
        <p:xfrm>
          <a:off x="1201738" y="4206596"/>
          <a:ext cx="21823363" cy="8354373"/>
        </p:xfrm>
        <a:graphic>
          <a:graphicData uri="http://schemas.openxmlformats.org/drawingml/2006/table">
            <a:tbl>
              <a:tblPr firstRow="1" bandRow="1">
                <a:tableStyleId>{5940675A-B579-460E-94D1-54222C63F5DA}</a:tableStyleId>
              </a:tblPr>
              <a:tblGrid>
                <a:gridCol w="5824704">
                  <a:extLst>
                    <a:ext uri="{9D8B030D-6E8A-4147-A177-3AD203B41FA5}">
                      <a16:colId xmlns:a16="http://schemas.microsoft.com/office/drawing/2014/main" val="3653975780"/>
                    </a:ext>
                  </a:extLst>
                </a:gridCol>
                <a:gridCol w="12464716">
                  <a:extLst>
                    <a:ext uri="{9D8B030D-6E8A-4147-A177-3AD203B41FA5}">
                      <a16:colId xmlns:a16="http://schemas.microsoft.com/office/drawing/2014/main" val="1510552492"/>
                    </a:ext>
                  </a:extLst>
                </a:gridCol>
                <a:gridCol w="3533943">
                  <a:extLst>
                    <a:ext uri="{9D8B030D-6E8A-4147-A177-3AD203B41FA5}">
                      <a16:colId xmlns:a16="http://schemas.microsoft.com/office/drawing/2014/main" val="3155763147"/>
                    </a:ext>
                  </a:extLst>
                </a:gridCol>
              </a:tblGrid>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Listened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listened to people by using existing insight or carrying out involvement activities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3">
                  <a:txBody>
                    <a:bodyPr/>
                    <a:lstStyle/>
                    <a:p>
                      <a:pPr algn="ctr"/>
                      <a:r>
                        <a:rPr lang="en-GB" sz="8800" b="1" dirty="0">
                          <a:solidFill>
                            <a:srgbClr val="00B050"/>
                          </a:solidFill>
                          <a:latin typeface="Arial" panose="020B0604020202020204" pitchFamily="34" charset="0"/>
                          <a:cs typeface="Arial" panose="020B0604020202020204" pitchFamily="34" charset="0"/>
                        </a:rPr>
                        <a:t>Transparent &amp; accountable</a:t>
                      </a: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44296843"/>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Acted</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acting on feedback and used it to shape local services and plans.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9715244"/>
                  </a:ext>
                </a:extLst>
              </a:tr>
              <a:tr h="2784791">
                <a:tc>
                  <a:txBody>
                    <a:bodyPr/>
                    <a:lstStyle/>
                    <a:p>
                      <a:pPr lvl="2" algn="r"/>
                      <a:r>
                        <a:rPr lang="en-GB" sz="8800" dirty="0">
                          <a:solidFill>
                            <a:srgbClr val="7030A0"/>
                          </a:solidFill>
                          <a:latin typeface="Arial" panose="020B0604020202020204" pitchFamily="34" charset="0"/>
                          <a:cs typeface="Arial" panose="020B0604020202020204" pitchFamily="34" charset="0"/>
                        </a:rPr>
                        <a:t>Fed back</a:t>
                      </a:r>
                    </a:p>
                  </a:txBody>
                  <a:tcPr marR="28800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5400" b="0" dirty="0">
                          <a:solidFill>
                            <a:schemeClr val="bg2">
                              <a:lumMod val="50000"/>
                            </a:schemeClr>
                          </a:solidFill>
                          <a:latin typeface="Arial" panose="020B0604020202020204" pitchFamily="34" charset="0"/>
                          <a:cs typeface="Arial" panose="020B0604020202020204" pitchFamily="34" charset="0"/>
                        </a:rPr>
                        <a:t>We have fed back to people and proactively telling people how we have used their feedback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GB" sz="5400" b="0" dirty="0">
                        <a:solidFill>
                          <a:schemeClr val="bg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35080915"/>
                  </a:ext>
                </a:extLst>
              </a:tr>
            </a:tbl>
          </a:graphicData>
        </a:graphic>
      </p:graphicFrame>
    </p:spTree>
    <p:extLst>
      <p:ext uri="{BB962C8B-B14F-4D97-AF65-F5344CB8AC3E}">
        <p14:creationId xmlns:p14="http://schemas.microsoft.com/office/powerpoint/2010/main" val="218575888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kumimoji="0" lang="en-GB" sz="7200" b="1" i="0" u="none" strike="noStrike" kern="0" cap="none" spc="130" normalizeH="0" baseline="0" noProof="0" dirty="0">
                <a:ln>
                  <a:noFill/>
                </a:ln>
                <a:solidFill>
                  <a:srgbClr val="1B365D"/>
                </a:solidFill>
                <a:effectLst/>
                <a:uLnTx/>
                <a:uFillTx/>
                <a:latin typeface="Helvetica Neue"/>
                <a:sym typeface="Helvetica Neue"/>
              </a:rPr>
              <a:t>Public representation and assurance</a:t>
            </a:r>
            <a:endParaRPr lang="en-GB" sz="7200" dirty="0"/>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8"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There are lots of ways we provide assurance that we have involved people in our work:</a:t>
            </a:r>
          </a:p>
          <a:p>
            <a:r>
              <a:rPr lang="en-GB" sz="4800" dirty="0">
                <a:latin typeface="Arial" panose="020B0604020202020204" pitchFamily="34" charset="0"/>
                <a:cs typeface="Arial" panose="020B0604020202020204" pitchFamily="34" charset="0"/>
              </a:rPr>
              <a:t>Insight reviews</a:t>
            </a:r>
          </a:p>
          <a:p>
            <a:r>
              <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Insight reports</a:t>
            </a:r>
          </a:p>
          <a:p>
            <a:r>
              <a:rPr lang="en-GB" sz="4800" dirty="0">
                <a:latin typeface="Arial" panose="020B0604020202020204" pitchFamily="34" charset="0"/>
                <a:cs typeface="Arial" panose="020B0604020202020204" pitchFamily="34" charset="0"/>
              </a:rPr>
              <a:t>Workshops</a:t>
            </a:r>
          </a:p>
          <a:p>
            <a:pPr marL="0" indent="0">
              <a:buNone/>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r>
              <a:rPr lang="en-GB" sz="4800" dirty="0">
                <a:latin typeface="Arial" panose="020B0604020202020204" pitchFamily="34" charset="0"/>
                <a:cs typeface="Arial" panose="020B0604020202020204" pitchFamily="34" charset="0"/>
              </a:rPr>
              <a:t>We want to continue and build on our public assurance work. This will involve working with our partners and local people to create new ways to represent the views of patients, their families and staff on our boards.</a:t>
            </a: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indent="0">
              <a:buNone/>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4" name="Picture 3">
            <a:extLst>
              <a:ext uri="{FF2B5EF4-FFF2-40B4-BE49-F238E27FC236}">
                <a16:creationId xmlns:a16="http://schemas.microsoft.com/office/drawing/2014/main" id="{5195C5B0-2992-4791-A655-9B2D4972BD54}"/>
              </a:ext>
            </a:extLst>
          </p:cNvPr>
          <p:cNvPicPr>
            <a:picLocks noChangeAspect="1"/>
          </p:cNvPicPr>
          <p:nvPr/>
        </p:nvPicPr>
        <p:blipFill>
          <a:blip r:embed="rId2"/>
          <a:stretch>
            <a:fillRect/>
          </a:stretch>
        </p:blipFill>
        <p:spPr>
          <a:xfrm>
            <a:off x="14377993" y="2972260"/>
            <a:ext cx="9264711" cy="9361507"/>
          </a:xfrm>
          <a:prstGeom prst="rect">
            <a:avLst/>
          </a:prstGeom>
        </p:spPr>
      </p:pic>
      <p:sp>
        <p:nvSpPr>
          <p:cNvPr id="8" name="Oval 7">
            <a:extLst>
              <a:ext uri="{FF2B5EF4-FFF2-40B4-BE49-F238E27FC236}">
                <a16:creationId xmlns:a16="http://schemas.microsoft.com/office/drawing/2014/main" id="{A3C36612-E0CF-4788-ACC7-BD590787D3EE}"/>
              </a:ext>
            </a:extLst>
          </p:cNvPr>
          <p:cNvSpPr/>
          <p:nvPr/>
        </p:nvSpPr>
        <p:spPr>
          <a:xfrm>
            <a:off x="20212809" y="3455010"/>
            <a:ext cx="2187033" cy="2187033"/>
          </a:xfrm>
          <a:prstGeom prst="ellipse">
            <a:avLst/>
          </a:prstGeom>
          <a:solidFill>
            <a:schemeClr val="bg1">
              <a:alpha val="0"/>
            </a:schemeClr>
          </a:solidFill>
          <a:ln w="142875"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85322355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Public representation and assurance</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11950057"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8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Groupwork</a:t>
            </a: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8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 you think of the ways we are already involving people (insight reviews/workshops)?</a:t>
            </a:r>
          </a:p>
          <a:p>
            <a:r>
              <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What does public representation look like for you?</a:t>
            </a:r>
          </a:p>
          <a:p>
            <a:r>
              <a:rPr lang="en-GB" sz="5400" dirty="0">
                <a:latin typeface="Arial" panose="020B0604020202020204" pitchFamily="34" charset="0"/>
                <a:cs typeface="Arial" panose="020B0604020202020204" pitchFamily="34" charset="0"/>
              </a:rPr>
              <a:t>What would make you feel confident that we are listening, acting and feeding back?</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pic>
        <p:nvPicPr>
          <p:cNvPr id="2050" name="Picture 2" descr="Premium Vector | Teamwork company organization and team dedicated  collaboration">
            <a:extLst>
              <a:ext uri="{FF2B5EF4-FFF2-40B4-BE49-F238E27FC236}">
                <a16:creationId xmlns:a16="http://schemas.microsoft.com/office/drawing/2014/main" id="{D9AD44F3-7B31-439E-8797-C003CB96DB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45" t="12198" r="11464" b="10121"/>
          <a:stretch/>
        </p:blipFill>
        <p:spPr bwMode="auto">
          <a:xfrm>
            <a:off x="13540902" y="3874882"/>
            <a:ext cx="9915727" cy="671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5648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6000" dirty="0"/>
              <a:t>Next steps</a:t>
            </a:r>
          </a:p>
        </p:txBody>
      </p:sp>
      <p:sp>
        <p:nvSpPr>
          <p:cNvPr id="6" name="Text Placeholder 6">
            <a:extLst>
              <a:ext uri="{FF2B5EF4-FFF2-40B4-BE49-F238E27FC236}">
                <a16:creationId xmlns:a16="http://schemas.microsoft.com/office/drawing/2014/main" id="{F5C14773-6859-4F04-BA87-0AE63D759BB1}"/>
              </a:ext>
            </a:extLst>
          </p:cNvPr>
          <p:cNvSpPr txBox="1">
            <a:spLocks/>
          </p:cNvSpPr>
          <p:nvPr/>
        </p:nvSpPr>
        <p:spPr>
          <a:xfrm>
            <a:off x="1201738" y="3036888"/>
            <a:ext cx="21823363"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6000" dirty="0">
                <a:latin typeface="Arial" panose="020B0604020202020204" pitchFamily="34" charset="0"/>
                <a:cs typeface="Arial" panose="020B0604020202020204" pitchFamily="34" charset="0"/>
              </a:rPr>
              <a:t>Evaluation of the session</a:t>
            </a:r>
          </a:p>
          <a:p>
            <a:r>
              <a:rPr lang="en-GB" sz="6000" dirty="0">
                <a:latin typeface="Arial" panose="020B0604020202020204" pitchFamily="34" charset="0"/>
                <a:cs typeface="Arial" panose="020B0604020202020204" pitchFamily="34" charset="0"/>
              </a:rPr>
              <a:t>Update insight report based on todays feedback</a:t>
            </a:r>
          </a:p>
          <a:p>
            <a:r>
              <a:rPr lang="en-GB" sz="6000" dirty="0">
                <a:latin typeface="Arial" panose="020B0604020202020204" pitchFamily="34" charset="0"/>
                <a:cs typeface="Arial" panose="020B0604020202020204" pitchFamily="34" charset="0"/>
              </a:rPr>
              <a:t>Use feedback to develop an approach to representation </a:t>
            </a:r>
          </a:p>
          <a:p>
            <a:r>
              <a:rPr kumimoji="0" lang="en-GB" sz="6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Begin planning involvement on the gaps in our knowledge</a:t>
            </a: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5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a:p>
            <a:pPr marL="0" marR="0" lvl="0" indent="0" algn="l" defTabSz="8255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74361106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F7873C-0646-4F51-A6ED-7841B9D7FEED}"/>
              </a:ext>
            </a:extLst>
          </p:cNvPr>
          <p:cNvSpPr txBox="1"/>
          <p:nvPr/>
        </p:nvSpPr>
        <p:spPr>
          <a:xfrm>
            <a:off x="1712068" y="2996118"/>
            <a:ext cx="9085635" cy="3599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rm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GB" sz="11500" b="1" i="0" u="none" strike="noStrike" cap="none" spc="0" normalizeH="0" baseline="0" dirty="0">
                <a:ln>
                  <a:noFill/>
                </a:ln>
                <a:solidFill>
                  <a:schemeClr val="bg1"/>
                </a:solidFill>
                <a:effectLst/>
                <a:uFillTx/>
                <a:latin typeface="Helvetica Neue Medium"/>
                <a:ea typeface="Helvetica Neue Medium"/>
                <a:cs typeface="Helvetica Neue Medium"/>
                <a:sym typeface="Helvetica Neue Medium"/>
              </a:rPr>
              <a:t>Thank you</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Aim and objectives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600" b="1" dirty="0">
                <a:latin typeface="Arial" panose="020B0604020202020204" pitchFamily="34" charset="0"/>
                <a:cs typeface="Arial" panose="020B0604020202020204" pitchFamily="34" charset="0"/>
              </a:rPr>
              <a:t>Aim</a:t>
            </a:r>
          </a:p>
          <a:p>
            <a:pPr marL="0" indent="0">
              <a:buNone/>
            </a:pPr>
            <a:r>
              <a:rPr lang="en-GB" sz="5400" dirty="0">
                <a:latin typeface="Arial" panose="020B0604020202020204" pitchFamily="34" charset="0"/>
                <a:cs typeface="Arial" panose="020B0604020202020204" pitchFamily="34" charset="0"/>
              </a:rPr>
              <a:t>To develop our approach to public involvement in the population board</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6600" b="1" dirty="0">
                <a:latin typeface="Arial" panose="020B0604020202020204" pitchFamily="34" charset="0"/>
                <a:cs typeface="Arial" panose="020B0604020202020204" pitchFamily="34" charset="0"/>
              </a:rPr>
              <a:t>Objectives</a:t>
            </a: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Introduce population health and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findings of the insight report</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Review and agree the draft outcomes for the board</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Begin planning involvement on the gaps in our knowledge</a:t>
            </a:r>
            <a:endParaRPr lang="en-GB" sz="48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GB" sz="5400" dirty="0">
                <a:effectLst/>
                <a:latin typeface="Arial" panose="020B0604020202020204" pitchFamily="34" charset="0"/>
                <a:ea typeface="Calibri" panose="020F0502020204030204" pitchFamily="34" charset="0"/>
                <a:cs typeface="Arial" panose="020B0604020202020204" pitchFamily="34" charset="0"/>
              </a:rPr>
              <a:t>Agree how we represent people at the board and provide public assurance</a:t>
            </a:r>
            <a:endParaRPr lang="en-GB" sz="4800" dirty="0">
              <a:effectLst/>
              <a:latin typeface="Arial" panose="020B0604020202020204" pitchFamily="34" charset="0"/>
              <a:ea typeface="Calibri" panose="020F0502020204030204" pitchFamily="34" charset="0"/>
              <a:cs typeface="Arial" panose="020B0604020202020204" pitchFamily="34" charset="0"/>
            </a:endParaRPr>
          </a:p>
          <a:p>
            <a:endParaRPr lang="en-GB"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2151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Outcomes of the workshop</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2274950"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0" indent="0">
              <a:buNone/>
            </a:pPr>
            <a:r>
              <a:rPr lang="en-GB" sz="6000" dirty="0">
                <a:latin typeface="Arial" panose="020B0604020202020204" pitchFamily="34" charset="0"/>
                <a:cs typeface="Arial" panose="020B0604020202020204" pitchFamily="34" charset="0"/>
              </a:rPr>
              <a:t>By the end of the workshop participants should have had an opportunity to:</a:t>
            </a:r>
          </a:p>
          <a:p>
            <a:r>
              <a:rPr lang="en-GB" sz="5000" dirty="0">
                <a:effectLst/>
                <a:latin typeface="Arial" panose="020B0604020202020204" pitchFamily="34" charset="0"/>
                <a:ea typeface="Calibri" panose="020F0502020204030204" pitchFamily="34" charset="0"/>
                <a:cs typeface="Arial" panose="020B0604020202020204" pitchFamily="34" charset="0"/>
              </a:rPr>
              <a:t>Understand the role</a:t>
            </a:r>
            <a:r>
              <a:rPr lang="en-GB" sz="5000" dirty="0">
                <a:latin typeface="Arial" panose="020B0604020202020204" pitchFamily="34" charset="0"/>
                <a:ea typeface="Calibri" panose="020F0502020204030204" pitchFamily="34" charset="0"/>
                <a:cs typeface="Arial" panose="020B0604020202020204" pitchFamily="34" charset="0"/>
              </a:rPr>
              <a:t> of the board</a:t>
            </a:r>
          </a:p>
          <a:p>
            <a:r>
              <a:rPr lang="en-GB" sz="5000" dirty="0">
                <a:latin typeface="Arial" panose="020B0604020202020204" pitchFamily="34" charset="0"/>
                <a:ea typeface="Calibri" panose="020F0502020204030204" pitchFamily="34" charset="0"/>
                <a:cs typeface="Arial" panose="020B0604020202020204" pitchFamily="34" charset="0"/>
              </a:rPr>
              <a:t>Discuss the findings of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Influence the draft insight report</a:t>
            </a:r>
          </a:p>
          <a:p>
            <a:r>
              <a:rPr lang="en-GB" sz="5000" dirty="0">
                <a:latin typeface="Arial" panose="020B0604020202020204" pitchFamily="34" charset="0"/>
                <a:ea typeface="Calibri" panose="020F0502020204030204" pitchFamily="34" charset="0"/>
                <a:cs typeface="Arial" panose="020B0604020202020204" pitchFamily="34" charset="0"/>
              </a:rPr>
              <a:t>Discuss gaps in our knowledge</a:t>
            </a:r>
          </a:p>
          <a:p>
            <a:r>
              <a:rPr lang="en-GB" sz="5000" dirty="0">
                <a:latin typeface="Arial" panose="020B0604020202020204" pitchFamily="34" charset="0"/>
                <a:ea typeface="Calibri" panose="020F0502020204030204" pitchFamily="34" charset="0"/>
                <a:cs typeface="Arial" panose="020B0604020202020204" pitchFamily="34" charset="0"/>
              </a:rPr>
              <a:t>Suggest other gaps</a:t>
            </a:r>
          </a:p>
          <a:p>
            <a:r>
              <a:rPr lang="en-GB" sz="5000" dirty="0">
                <a:latin typeface="Arial" panose="020B0604020202020204" pitchFamily="34" charset="0"/>
                <a:ea typeface="Calibri" panose="020F0502020204030204" pitchFamily="34" charset="0"/>
                <a:cs typeface="Arial" panose="020B0604020202020204" pitchFamily="34" charset="0"/>
              </a:rPr>
              <a:t>Discuss the draft outcomes for Maternity</a:t>
            </a:r>
          </a:p>
          <a:p>
            <a:r>
              <a:rPr lang="en-GB" sz="5000" dirty="0">
                <a:latin typeface="Arial" panose="020B0604020202020204" pitchFamily="34" charset="0"/>
                <a:ea typeface="Calibri" panose="020F0502020204030204" pitchFamily="34" charset="0"/>
                <a:cs typeface="Arial" panose="020B0604020202020204" pitchFamily="34" charset="0"/>
              </a:rPr>
              <a:t>Explore ways we can provide assurance that people's voices are heard at the board</a:t>
            </a:r>
          </a:p>
          <a:p>
            <a:r>
              <a:rPr lang="en-GB" sz="5000" dirty="0">
                <a:latin typeface="Arial" panose="020B0604020202020204" pitchFamily="34" charset="0"/>
                <a:ea typeface="Calibri" panose="020F0502020204030204" pitchFamily="34" charset="0"/>
                <a:cs typeface="Arial" panose="020B0604020202020204" pitchFamily="34" charset="0"/>
              </a:rPr>
              <a:t>Influence our approach to public representation and assurance on the board</a:t>
            </a: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6173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Agenda</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Health </a:t>
            </a:r>
            <a:r>
              <a:rPr lang="en-GB" sz="5800" dirty="0">
                <a:latin typeface="Arial" panose="020B0604020202020204" pitchFamily="34" charset="0"/>
                <a:ea typeface="Calibri" panose="020F0502020204030204" pitchFamily="34" charset="0"/>
                <a:cs typeface="Arial" panose="020B0604020202020204" pitchFamily="34" charset="0"/>
              </a:rPr>
              <a:t>- What are population health boards and what is their role?</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Experience of maternity care </a:t>
            </a:r>
            <a:r>
              <a:rPr lang="en-GB" sz="5800" dirty="0">
                <a:latin typeface="Arial" panose="020B0604020202020204" pitchFamily="34" charset="0"/>
                <a:ea typeface="Calibri" panose="020F0502020204030204" pitchFamily="34" charset="0"/>
                <a:cs typeface="Arial" panose="020B0604020202020204" pitchFamily="34" charset="0"/>
              </a:rPr>
              <a:t>- What do we know about the experiences of people using maternity services and their family? (our insight)</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Population outcomes </a:t>
            </a:r>
            <a:r>
              <a:rPr lang="en-GB" sz="5800" dirty="0">
                <a:latin typeface="Arial" panose="020B0604020202020204" pitchFamily="34" charset="0"/>
                <a:ea typeface="Calibri" panose="020F0502020204030204" pitchFamily="34" charset="0"/>
                <a:cs typeface="Arial" panose="020B0604020202020204" pitchFamily="34" charset="0"/>
              </a:rPr>
              <a:t>- How do we want things to be different for people using maternity services and their families? (our outcomes)</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Public representation and assurance </a:t>
            </a:r>
            <a:r>
              <a:rPr lang="en-GB" sz="5800" dirty="0">
                <a:latin typeface="Arial" panose="020B0604020202020204" pitchFamily="34" charset="0"/>
                <a:ea typeface="Calibri" panose="020F0502020204030204" pitchFamily="34" charset="0"/>
                <a:cs typeface="Arial" panose="020B0604020202020204" pitchFamily="34" charset="0"/>
              </a:rPr>
              <a:t>– What does public representation look like on the board?</a:t>
            </a:r>
          </a:p>
          <a:p>
            <a:pPr marL="1143000" indent="-1143000">
              <a:buFont typeface="+mj-lt"/>
              <a:buAutoNum type="arabicPeriod"/>
            </a:pPr>
            <a:r>
              <a:rPr lang="en-GB" sz="5800" b="1" dirty="0">
                <a:latin typeface="Arial" panose="020B0604020202020204" pitchFamily="34" charset="0"/>
                <a:ea typeface="Calibri" panose="020F0502020204030204" pitchFamily="34" charset="0"/>
                <a:cs typeface="Arial" panose="020B0604020202020204" pitchFamily="34" charset="0"/>
              </a:rPr>
              <a:t>Next steps </a:t>
            </a:r>
            <a:r>
              <a:rPr lang="en-GB" sz="5800" dirty="0">
                <a:latin typeface="Arial" panose="020B0604020202020204" pitchFamily="34" charset="0"/>
                <a:ea typeface="Calibri" panose="020F0502020204030204" pitchFamily="34" charset="0"/>
                <a:cs typeface="Arial" panose="020B0604020202020204" pitchFamily="34" charset="0"/>
              </a:rPr>
              <a:t>- What happens next?</a:t>
            </a:r>
          </a:p>
          <a:p>
            <a:pPr marL="1143000" indent="-1143000">
              <a:buFont typeface="+mj-lt"/>
              <a:buAutoNum type="arabicPeriod"/>
            </a:pPr>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latin typeface="Arial" panose="020B0604020202020204" pitchFamily="34" charset="0"/>
              <a:ea typeface="Calibri" panose="020F0502020204030204" pitchFamily="34" charset="0"/>
              <a:cs typeface="Arial" panose="020B0604020202020204" pitchFamily="34" charset="0"/>
            </a:endParaRPr>
          </a:p>
          <a:p>
            <a:endParaRPr lang="en-GB" sz="6000" dirty="0">
              <a:effectLst/>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859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4F2E34-7679-46CB-9B4C-022B8C4BD4F7}"/>
              </a:ext>
            </a:extLst>
          </p:cNvPr>
          <p:cNvSpPr>
            <a:spLocks noGrp="1"/>
          </p:cNvSpPr>
          <p:nvPr>
            <p:ph type="title"/>
          </p:nvPr>
        </p:nvSpPr>
        <p:spPr/>
        <p:txBody>
          <a:bodyPr>
            <a:noAutofit/>
          </a:bodyPr>
          <a:lstStyle/>
          <a:p>
            <a:r>
              <a:rPr lang="en-GB" sz="8000" dirty="0"/>
              <a:t>Ground rules</a:t>
            </a:r>
          </a:p>
        </p:txBody>
      </p:sp>
      <p:sp>
        <p:nvSpPr>
          <p:cNvPr id="3" name="Text Placeholder 6">
            <a:extLst>
              <a:ext uri="{FF2B5EF4-FFF2-40B4-BE49-F238E27FC236}">
                <a16:creationId xmlns:a16="http://schemas.microsoft.com/office/drawing/2014/main" id="{D5C5FD3A-E4B3-4F42-9375-1C54E5B02D4C}"/>
              </a:ext>
            </a:extLst>
          </p:cNvPr>
          <p:cNvSpPr txBox="1">
            <a:spLocks/>
          </p:cNvSpPr>
          <p:nvPr/>
        </p:nvSpPr>
        <p:spPr>
          <a:xfrm>
            <a:off x="1201738" y="3036888"/>
            <a:ext cx="21823362" cy="9848255"/>
          </a:xfrm>
          <a:prstGeom prst="rect">
            <a:avLst/>
          </a:prstGeom>
        </p:spPr>
        <p:txBody>
          <a:bodyPr/>
          <a:lstStyle>
            <a:lvl1pPr marL="571500" marR="0" indent="-5715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1pPr>
            <a:lvl2pPr marL="685800" marR="0" indent="-685800" algn="l" defTabSz="825500" rtl="0" eaLnBrk="1" latinLnBrk="0" hangingPunct="1">
              <a:lnSpc>
                <a:spcPct val="100000"/>
              </a:lnSpc>
              <a:spcBef>
                <a:spcPts val="0"/>
              </a:spcBef>
              <a:spcAft>
                <a:spcPts val="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2pPr>
            <a:lvl3pPr marL="2155825" marR="0" indent="-685800"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3pPr>
            <a:lvl4pPr marL="3233738" marR="0" indent="-817563" algn="l" defTabSz="825500" rtl="0" eaLnBrk="1" latinLnBrk="0" hangingPunct="1">
              <a:lnSpc>
                <a:spcPct val="100000"/>
              </a:lnSpc>
              <a:spcBef>
                <a:spcPts val="0"/>
              </a:spcBef>
              <a:spcAft>
                <a:spcPts val="600"/>
              </a:spcAft>
              <a:buClrTx/>
              <a:buSzTx/>
              <a:buFont typeface="Wingdings" panose="05000000000000000000" pitchFamily="2" charset="2"/>
              <a:buChar char="§"/>
              <a:tabLst>
                <a:tab pos="1698625" algn="l"/>
              </a:tabLst>
              <a:defRPr sz="4000" b="0" i="0" u="none" strike="noStrike" cap="none" spc="0" baseline="0">
                <a:solidFill>
                  <a:srgbClr val="000000"/>
                </a:solidFill>
                <a:uFillTx/>
                <a:latin typeface="+mn-lt"/>
                <a:ea typeface="+mn-ea"/>
                <a:cs typeface="+mn-cs"/>
                <a:sym typeface="Helvetica Neue"/>
              </a:defRPr>
            </a:lvl4pPr>
            <a:lvl5pPr marL="4081463" marR="0" indent="-685800" algn="l" defTabSz="825500" rtl="0" eaLnBrk="1" latinLnBrk="0" hangingPunct="1">
              <a:lnSpc>
                <a:spcPct val="100000"/>
              </a:lnSpc>
              <a:spcBef>
                <a:spcPts val="0"/>
              </a:spcBef>
              <a:spcAft>
                <a:spcPts val="600"/>
              </a:spcAft>
              <a:buClrTx/>
              <a:buSzTx/>
              <a:buFont typeface="Arial" panose="020B0604020202020204" pitchFamily="34" charset="0"/>
              <a:buChar char="•"/>
              <a:tabLst/>
              <a:defRPr sz="4000" b="0" i="0" u="none" strike="noStrike" cap="none" spc="0" baseline="0">
                <a:solidFill>
                  <a:srgbClr val="000000"/>
                </a:solidFill>
                <a:uFillTx/>
                <a:latin typeface="+mn-lt"/>
                <a:ea typeface="+mn-ea"/>
                <a:cs typeface="+mn-cs"/>
                <a:sym typeface="Helvetica Neue"/>
              </a:defRPr>
            </a:lvl5pPr>
            <a:lvl6pPr marL="4930775" marR="0" indent="-815975" algn="l" defTabSz="825500" rtl="0" eaLnBrk="1" latinLnBrk="0" hangingPunct="1">
              <a:lnSpc>
                <a:spcPct val="100000"/>
              </a:lnSpc>
              <a:spcBef>
                <a:spcPts val="0"/>
              </a:spcBef>
              <a:spcAft>
                <a:spcPts val="600"/>
              </a:spcAft>
              <a:buClrTx/>
              <a:buSzTx/>
              <a:buFont typeface="Courier New" panose="02070309020205020404" pitchFamily="49" charset="0"/>
              <a:buChar char="o"/>
              <a:tabLst/>
              <a:defRPr sz="4000" b="0" i="0" u="none" strike="noStrike" cap="none" spc="0" baseline="0">
                <a:solidFill>
                  <a:srgbClr val="000000"/>
                </a:solidFill>
                <a:uFillTx/>
                <a:latin typeface="+mn-lt"/>
                <a:ea typeface="+mn-ea"/>
                <a:cs typeface="+mn-cs"/>
                <a:sym typeface="Helvetica Neue"/>
              </a:defRPr>
            </a:lvl6pPr>
            <a:lvl7pPr marL="5649913" marR="0" indent="-719138" algn="l" defTabSz="825500" rtl="0" eaLnBrk="1" latinLnBrk="0" hangingPunct="1">
              <a:lnSpc>
                <a:spcPct val="100000"/>
              </a:lnSpc>
              <a:spcBef>
                <a:spcPts val="0"/>
              </a:spcBef>
              <a:spcAft>
                <a:spcPts val="600"/>
              </a:spcAft>
              <a:buClrTx/>
              <a:buSzTx/>
              <a:buFont typeface="Wingdings" panose="05000000000000000000" pitchFamily="2" charset="2"/>
              <a:buChar char="§"/>
              <a:tabLst/>
              <a:defRPr sz="4000" b="0" i="0" u="none" strike="noStrike" cap="none" spc="0" baseline="0">
                <a:solidFill>
                  <a:srgbClr val="000000"/>
                </a:solidFill>
                <a:uFillTx/>
                <a:latin typeface="+mn-lt"/>
                <a:ea typeface="+mn-ea"/>
                <a:cs typeface="+mn-cs"/>
                <a:sym typeface="Helvetica Neue"/>
              </a:defRPr>
            </a:lvl7pPr>
            <a:lvl8pPr marL="685800" marR="0" indent="0" algn="l" defTabSz="825500" rtl="0" eaLnBrk="1" latinLnBrk="0" hangingPunct="1">
              <a:lnSpc>
                <a:spcPct val="100000"/>
              </a:lnSpc>
              <a:spcBef>
                <a:spcPts val="0"/>
              </a:spcBef>
              <a:spcAft>
                <a:spcPts val="0"/>
              </a:spcAft>
              <a:buClrTx/>
              <a:buSzTx/>
              <a:buFont typeface="Arial" panose="020B0604020202020204" pitchFamily="34" charset="0"/>
              <a:buNone/>
              <a:tabLst/>
              <a:defRPr sz="5500" b="1" i="0" u="none" strike="noStrike" cap="none" spc="0" baseline="0">
                <a:solidFill>
                  <a:srgbClr val="000000"/>
                </a:solidFill>
                <a:uFillTx/>
                <a:latin typeface="+mn-lt"/>
                <a:ea typeface="+mn-ea"/>
                <a:cs typeface="+mn-cs"/>
                <a:sym typeface="Helvetica Neue"/>
              </a:defRPr>
            </a:lvl8pPr>
            <a:lvl9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a:lstStyle>
          <a:p>
            <a:r>
              <a:rPr lang="en-GB" sz="8000" dirty="0">
                <a:latin typeface="Arial" panose="020B0604020202020204" pitchFamily="34" charset="0"/>
                <a:cs typeface="Arial" panose="020B0604020202020204" pitchFamily="34" charset="0"/>
              </a:rPr>
              <a:t>Stick to the agenda</a:t>
            </a:r>
          </a:p>
          <a:p>
            <a:r>
              <a:rPr lang="en-GB" sz="8000" dirty="0">
                <a:latin typeface="Arial" panose="020B0604020202020204" pitchFamily="34" charset="0"/>
                <a:cs typeface="Arial" panose="020B0604020202020204" pitchFamily="34" charset="0"/>
              </a:rPr>
              <a:t>Be honest</a:t>
            </a:r>
          </a:p>
          <a:p>
            <a:r>
              <a:rPr lang="en-GB" sz="8000" dirty="0">
                <a:latin typeface="Arial" panose="020B0604020202020204" pitchFamily="34" charset="0"/>
                <a:cs typeface="Arial" panose="020B0604020202020204" pitchFamily="34" charset="0"/>
              </a:rPr>
              <a:t>Be open to new ideas</a:t>
            </a:r>
          </a:p>
          <a:p>
            <a:r>
              <a:rPr lang="en-GB" sz="8000" dirty="0">
                <a:latin typeface="Arial" panose="020B0604020202020204" pitchFamily="34" charset="0"/>
                <a:cs typeface="Arial" panose="020B0604020202020204" pitchFamily="34" charset="0"/>
              </a:rPr>
              <a:t>Listen to others</a:t>
            </a:r>
          </a:p>
          <a:p>
            <a:r>
              <a:rPr lang="en-GB" sz="8000" dirty="0">
                <a:latin typeface="Arial" panose="020B0604020202020204" pitchFamily="34" charset="0"/>
                <a:cs typeface="Arial" panose="020B0604020202020204" pitchFamily="34" charset="0"/>
              </a:rPr>
              <a:t>Respect confidentiality</a:t>
            </a:r>
          </a:p>
          <a:p>
            <a:r>
              <a:rPr lang="en-GB" sz="8000" dirty="0">
                <a:latin typeface="Arial" panose="020B0604020202020204" pitchFamily="34" charset="0"/>
                <a:cs typeface="Arial" panose="020B0604020202020204" pitchFamily="34" charset="0"/>
              </a:rPr>
              <a:t>Don’t judge</a:t>
            </a:r>
          </a:p>
          <a:p>
            <a:r>
              <a:rPr lang="en-GB" sz="8000" dirty="0">
                <a:latin typeface="Arial" panose="020B0604020202020204" pitchFamily="34" charset="0"/>
                <a:cs typeface="Arial" panose="020B0604020202020204" pitchFamily="34" charset="0"/>
              </a:rPr>
              <a:t>Enjoy</a:t>
            </a:r>
          </a:p>
          <a:p>
            <a:pPr marL="0" indent="0">
              <a:buNone/>
            </a:pPr>
            <a:endParaRPr lang="en-GB" sz="4800" dirty="0">
              <a:latin typeface="Arial" panose="020B0604020202020204" pitchFamily="34" charset="0"/>
              <a:cs typeface="Arial" panose="020B0604020202020204" pitchFamily="34" charset="0"/>
            </a:endParaRPr>
          </a:p>
          <a:p>
            <a:pPr marL="0" indent="0">
              <a:buNone/>
            </a:pPr>
            <a:endParaRPr lang="en-GB" sz="900" dirty="0">
              <a:latin typeface="Arial" panose="020B0604020202020204" pitchFamily="34" charset="0"/>
              <a:ea typeface="Calibri" panose="020F0502020204030204" pitchFamily="34" charset="0"/>
              <a:cs typeface="Arial" panose="020B0604020202020204" pitchFamily="34" charset="0"/>
            </a:endParaRPr>
          </a:p>
          <a:p>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0192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E040A-8F42-4F27-B58D-AE211F22E5C9}"/>
              </a:ext>
            </a:extLst>
          </p:cNvPr>
          <p:cNvSpPr>
            <a:spLocks noGrp="1"/>
          </p:cNvSpPr>
          <p:nvPr>
            <p:ph type="title"/>
          </p:nvPr>
        </p:nvSpPr>
        <p:spPr/>
        <p:txBody>
          <a:bodyPr/>
          <a:lstStyle/>
          <a:p>
            <a:r>
              <a:rPr lang="en-GB" dirty="0"/>
              <a:t>Population Health </a:t>
            </a:r>
          </a:p>
        </p:txBody>
      </p:sp>
      <p:sp>
        <p:nvSpPr>
          <p:cNvPr id="4" name="Text Placeholder 3">
            <a:extLst>
              <a:ext uri="{FF2B5EF4-FFF2-40B4-BE49-F238E27FC236}">
                <a16:creationId xmlns:a16="http://schemas.microsoft.com/office/drawing/2014/main" id="{2115D97E-52EF-4E42-8EEB-C22814F6F9E3}"/>
              </a:ext>
            </a:extLst>
          </p:cNvPr>
          <p:cNvSpPr>
            <a:spLocks noGrp="1"/>
          </p:cNvSpPr>
          <p:nvPr>
            <p:ph type="body" sz="quarter" idx="10"/>
          </p:nvPr>
        </p:nvSpPr>
        <p:spPr/>
        <p:txBody>
          <a:bodyPr/>
          <a:lstStyle/>
          <a:p>
            <a:pPr marL="0" indent="0">
              <a:buNone/>
            </a:pPr>
            <a:r>
              <a:rPr lang="en-GB" sz="3600" dirty="0">
                <a:latin typeface="Arial" panose="020B0604020202020204" pitchFamily="34" charset="0"/>
                <a:cs typeface="Arial" panose="020B0604020202020204" pitchFamily="34" charset="0"/>
              </a:rPr>
              <a:t>Population Health moves away from "traditional" thinking about commissioning (planning and paying for) and providing services.</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It thinks less about organisations and pathways and more about people or "populations".</a:t>
            </a:r>
          </a:p>
          <a:p>
            <a:pPr marL="0" indent="0">
              <a:buNone/>
            </a:pPr>
            <a:endParaRPr lang="en-GB" sz="3600" dirty="0">
              <a:latin typeface="Arial" panose="020B0604020202020204" pitchFamily="34" charset="0"/>
              <a:cs typeface="Arial" panose="020B0604020202020204" pitchFamily="34" charset="0"/>
            </a:endParaRPr>
          </a:p>
          <a:p>
            <a:pPr marL="0" indent="0">
              <a:buNone/>
            </a:pPr>
            <a:r>
              <a:rPr lang="en-GB" sz="3600" dirty="0">
                <a:latin typeface="Arial" panose="020B0604020202020204" pitchFamily="34" charset="0"/>
                <a:cs typeface="Arial" panose="020B0604020202020204" pitchFamily="34" charset="0"/>
              </a:rPr>
              <a:t>It takes an approach to optimise a population's health over people's lifetimes.</a:t>
            </a:r>
          </a:p>
          <a:p>
            <a:pPr marL="0" indent="0">
              <a:buNone/>
            </a:pPr>
            <a:r>
              <a:rPr lang="en-GB" sz="3600" dirty="0">
                <a:latin typeface="Arial" panose="020B0604020202020204" pitchFamily="34" charset="0"/>
                <a:cs typeface="Arial" panose="020B0604020202020204" pitchFamily="34" charset="0"/>
              </a:rPr>
              <a:t>It focuses on:</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The needs of people – what is important to people</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Prevention – helping people stay well</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Outcomes – the difference care makes</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Reducing health inequity – addressing avoidable differences in health outcomes based on certain demographics due to systemic barriers which are not the fault of those experiencing the inequity.</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Working as partners rather than as organisations (system working)</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The "wider determinants of health" such as housing and transport</a:t>
            </a:r>
          </a:p>
        </p:txBody>
      </p:sp>
    </p:spTree>
    <p:extLst>
      <p:ext uri="{BB962C8B-B14F-4D97-AF65-F5344CB8AC3E}">
        <p14:creationId xmlns:p14="http://schemas.microsoft.com/office/powerpoint/2010/main" val="7485085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CFDE3-96D6-47E1-8985-F57EC811DC0B}"/>
              </a:ext>
            </a:extLst>
          </p:cNvPr>
          <p:cNvSpPr>
            <a:spLocks noGrp="1"/>
          </p:cNvSpPr>
          <p:nvPr>
            <p:ph type="title"/>
          </p:nvPr>
        </p:nvSpPr>
        <p:spPr/>
        <p:txBody>
          <a:bodyPr>
            <a:normAutofit fontScale="90000"/>
          </a:bodyPr>
          <a:lstStyle/>
          <a:p>
            <a:r>
              <a:rPr lang="en-GB" dirty="0"/>
              <a:t>What would </a:t>
            </a:r>
            <a:r>
              <a:rPr lang="en-GB" dirty="0" err="1"/>
              <a:t>Leeds'</a:t>
            </a:r>
            <a:r>
              <a:rPr lang="en-GB" dirty="0"/>
              <a:t> population look like if you</a:t>
            </a:r>
            <a:br>
              <a:rPr lang="en-GB" dirty="0"/>
            </a:br>
            <a:r>
              <a:rPr lang="en-GB" dirty="0"/>
              <a:t>organised it by need?</a:t>
            </a:r>
          </a:p>
        </p:txBody>
      </p:sp>
      <p:pic>
        <p:nvPicPr>
          <p:cNvPr id="5" name="Picture 4">
            <a:extLst>
              <a:ext uri="{FF2B5EF4-FFF2-40B4-BE49-F238E27FC236}">
                <a16:creationId xmlns:a16="http://schemas.microsoft.com/office/drawing/2014/main" id="{DFC440F7-BF26-457C-8B11-9CFC663DFF4D}"/>
              </a:ext>
            </a:extLst>
          </p:cNvPr>
          <p:cNvPicPr>
            <a:picLocks noChangeAspect="1"/>
          </p:cNvPicPr>
          <p:nvPr/>
        </p:nvPicPr>
        <p:blipFill>
          <a:blip r:embed="rId2"/>
          <a:stretch>
            <a:fillRect/>
          </a:stretch>
        </p:blipFill>
        <p:spPr>
          <a:xfrm>
            <a:off x="2114551" y="4117610"/>
            <a:ext cx="14652894" cy="6561502"/>
          </a:xfrm>
          <a:prstGeom prst="rect">
            <a:avLst/>
          </a:prstGeom>
        </p:spPr>
      </p:pic>
      <p:sp>
        <p:nvSpPr>
          <p:cNvPr id="4" name="Text Placeholder 3">
            <a:extLst>
              <a:ext uri="{FF2B5EF4-FFF2-40B4-BE49-F238E27FC236}">
                <a16:creationId xmlns:a16="http://schemas.microsoft.com/office/drawing/2014/main" id="{B031ECC4-DC5D-4C38-8BC4-A16CAB45FEC0}"/>
              </a:ext>
            </a:extLst>
          </p:cNvPr>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19137037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8FED8-77FE-419D-A56A-63059BC2E896}"/>
              </a:ext>
            </a:extLst>
          </p:cNvPr>
          <p:cNvSpPr>
            <a:spLocks noGrp="1"/>
          </p:cNvSpPr>
          <p:nvPr>
            <p:ph type="title"/>
          </p:nvPr>
        </p:nvSpPr>
        <p:spPr/>
        <p:txBody>
          <a:bodyPr/>
          <a:lstStyle/>
          <a:p>
            <a:r>
              <a:rPr lang="en-GB" sz="6600" dirty="0"/>
              <a:t>Why organise by people's needs?</a:t>
            </a:r>
            <a:endParaRPr lang="en-GB" dirty="0"/>
          </a:p>
        </p:txBody>
      </p:sp>
      <p:sp>
        <p:nvSpPr>
          <p:cNvPr id="4" name="Text Placeholder 3">
            <a:extLst>
              <a:ext uri="{FF2B5EF4-FFF2-40B4-BE49-F238E27FC236}">
                <a16:creationId xmlns:a16="http://schemas.microsoft.com/office/drawing/2014/main" id="{3AFF9122-F88E-47C1-95CF-BAD2C0AE8BA5}"/>
              </a:ext>
            </a:extLst>
          </p:cNvPr>
          <p:cNvSpPr>
            <a:spLocks noGrp="1"/>
          </p:cNvSpPr>
          <p:nvPr>
            <p:ph type="body" sz="quarter" idx="10"/>
          </p:nvPr>
        </p:nvSpPr>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Different people in Leeds have different needs</a:t>
            </a:r>
          </a:p>
          <a:p>
            <a:r>
              <a:rPr lang="en-GB" dirty="0">
                <a:latin typeface="Arial" panose="020B0604020202020204" pitchFamily="34" charset="0"/>
                <a:cs typeface="Arial" panose="020B0604020202020204" pitchFamily="34" charset="0"/>
              </a:rPr>
              <a:t>Some people's needs are similar</a:t>
            </a:r>
          </a:p>
          <a:p>
            <a:r>
              <a:rPr lang="en-GB" dirty="0">
                <a:latin typeface="Arial" panose="020B0604020202020204" pitchFamily="34" charset="0"/>
                <a:cs typeface="Arial" panose="020B0604020202020204" pitchFamily="34" charset="0"/>
              </a:rPr>
              <a:t>Grouping people into segments of similar needs allows us to look at how we use our staff, money and time to best meet these needs</a:t>
            </a:r>
          </a:p>
          <a:p>
            <a:r>
              <a:rPr lang="en-GB" dirty="0">
                <a:latin typeface="Arial" panose="020B0604020202020204" pitchFamily="34" charset="0"/>
                <a:cs typeface="Arial" panose="020B0604020202020204" pitchFamily="34" charset="0"/>
              </a:rPr>
              <a:t>Organisations still critical and fundamental to how we run effectively</a:t>
            </a:r>
          </a:p>
          <a:p>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but we should also be looking at how we are achieving the outcomes we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want across organisations. </a:t>
            </a:r>
          </a:p>
          <a:p>
            <a:endParaRPr lang="en-GB" dirty="0"/>
          </a:p>
        </p:txBody>
      </p:sp>
    </p:spTree>
    <p:extLst>
      <p:ext uri="{BB962C8B-B14F-4D97-AF65-F5344CB8AC3E}">
        <p14:creationId xmlns:p14="http://schemas.microsoft.com/office/powerpoint/2010/main" val="507613229"/>
      </p:ext>
    </p:extLst>
  </p:cSld>
  <p:clrMapOvr>
    <a:masterClrMapping/>
  </p:clrMapOvr>
  <p:transition spd="med"/>
</p:sld>
</file>

<file path=ppt/theme/theme1.xml><?xml version="1.0" encoding="utf-8"?>
<a:theme xmlns:a="http://schemas.openxmlformats.org/drawingml/2006/main" name="21_BasicWhite">
  <a:themeElements>
    <a:clrScheme name="Custom 2">
      <a:dk1>
        <a:srgbClr val="5E5E5E"/>
      </a:dk1>
      <a:lt1>
        <a:srgbClr val="FFFFFF"/>
      </a:lt1>
      <a:dk2>
        <a:srgbClr val="A7A7A7"/>
      </a:dk2>
      <a:lt2>
        <a:srgbClr val="535353"/>
      </a:lt2>
      <a:accent1>
        <a:srgbClr val="17385D"/>
      </a:accent1>
      <a:accent2>
        <a:srgbClr val="127C79"/>
      </a:accent2>
      <a:accent3>
        <a:srgbClr val="FAAFA5"/>
      </a:accent3>
      <a:accent4>
        <a:srgbClr val="F8EA2D"/>
      </a:accent4>
      <a:accent5>
        <a:srgbClr val="8CBDB8"/>
      </a:accent5>
      <a:accent6>
        <a:srgbClr val="F09550"/>
      </a:accent6>
      <a:hlink>
        <a:srgbClr val="17385D"/>
      </a:hlink>
      <a:folHlink>
        <a:srgbClr val="127C79"/>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25400" cap="flat">
          <a:solidFill>
            <a:schemeClr val="accent2"/>
          </a:solidFill>
          <a:prstDash val="solid"/>
          <a:round/>
        </a:ln>
        <a:effectLst/>
        <a:sp3d/>
      </a:spPr>
      <a:bodyPr rot="0" spcFirstLastPara="1" vertOverflow="overflow" horzOverflow="overflow" vert="horz" wrap="square" lIns="50800" tIns="50800" rIns="50800" bIns="50800" numCol="1" spcCol="38100" rtlCol="0" anchor="ctr">
        <a:no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eeds Heath &amp; Care Partnership_PowerPoint Template v2" id="{561DBA7D-9DEA-4972-A356-D3F24189FE84}" vid="{08E9DDF9-C330-465B-BDB9-5832BD71E673}"/>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norm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CFA6261A34A24B84B0EEDEC2D82986" ma:contentTypeVersion="14" ma:contentTypeDescription="Create a new document." ma:contentTypeScope="" ma:versionID="cd89598d868cc954ac65e0046637a4b2">
  <xsd:schema xmlns:xsd="http://www.w3.org/2001/XMLSchema" xmlns:xs="http://www.w3.org/2001/XMLSchema" xmlns:p="http://schemas.microsoft.com/office/2006/metadata/properties" xmlns:ns1="http://schemas.microsoft.com/sharepoint/v3" xmlns:ns2="313c7ca4-223d-4177-ba59-8e8564ea9d3b" xmlns:ns3="e2833e5a-7f95-4127-9792-b4a899f994a0" targetNamespace="http://schemas.microsoft.com/office/2006/metadata/properties" ma:root="true" ma:fieldsID="b52e8eba816e1b2b082e41d0ca1e86a2" ns1:_="" ns2:_="" ns3:_="">
    <xsd:import namespace="http://schemas.microsoft.com/sharepoint/v3"/>
    <xsd:import namespace="313c7ca4-223d-4177-ba59-8e8564ea9d3b"/>
    <xsd:import namespace="e2833e5a-7f95-4127-9792-b4a899f994a0"/>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3c7ca4-223d-4177-ba59-8e8564ea9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833e5a-7f95-4127-9792-b4a899f994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A1A44E3-3771-421E-B117-7D4B7D56F5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3c7ca4-223d-4177-ba59-8e8564ea9d3b"/>
    <ds:schemaRef ds:uri="e2833e5a-7f95-4127-9792-b4a899f994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A99B41-A3B6-40F6-894A-1C8CA4BE0BDE}">
  <ds:schemaRefs>
    <ds:schemaRef ds:uri="http://schemas.microsoft.com/sharepoint/v3/contenttype/forms"/>
  </ds:schemaRefs>
</ds:datastoreItem>
</file>

<file path=customXml/itemProps3.xml><?xml version="1.0" encoding="utf-8"?>
<ds:datastoreItem xmlns:ds="http://schemas.openxmlformats.org/officeDocument/2006/customXml" ds:itemID="{9ABF215E-4098-4CBC-9B9D-EE14EDDB4FC1}">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Leeds Heath &amp; Care Partnership_PowerPoint Template v2</Template>
  <TotalTime>1595</TotalTime>
  <Words>1690</Words>
  <Application>Microsoft Office PowerPoint</Application>
  <PresentationFormat>Custom</PresentationFormat>
  <Paragraphs>205</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Courier New</vt:lpstr>
      <vt:lpstr>Helvetica Neue</vt:lpstr>
      <vt:lpstr>Helvetica Neue Medium</vt:lpstr>
      <vt:lpstr>Wingdings</vt:lpstr>
      <vt:lpstr>21_BasicWhite</vt:lpstr>
      <vt:lpstr>Public Involvement Workshop</vt:lpstr>
      <vt:lpstr>Recording </vt:lpstr>
      <vt:lpstr>Aim and objectives</vt:lpstr>
      <vt:lpstr>Outcomes of the workshop</vt:lpstr>
      <vt:lpstr>Agenda</vt:lpstr>
      <vt:lpstr>Ground rules</vt:lpstr>
      <vt:lpstr>Population Health </vt:lpstr>
      <vt:lpstr>What would Leeds' population look like if you organised it by need?</vt:lpstr>
      <vt:lpstr>Why organise by people's needs?</vt:lpstr>
      <vt:lpstr>Population and Care Delivery Boards</vt:lpstr>
      <vt:lpstr>'Who' is a board - who will be making decisions about how we care for populations in Leeds?</vt:lpstr>
      <vt:lpstr>What sort of decisions might boards make? </vt:lpstr>
      <vt:lpstr>Population health</vt:lpstr>
      <vt:lpstr>Experience of maternity care</vt:lpstr>
      <vt:lpstr>Experience of maternity care</vt:lpstr>
      <vt:lpstr>Experience of maternity care</vt:lpstr>
      <vt:lpstr>Experience of maternity care (cont)</vt:lpstr>
      <vt:lpstr>Experience of maternity care</vt:lpstr>
      <vt:lpstr>Experience of maternity care</vt:lpstr>
      <vt:lpstr>Population outcomes</vt:lpstr>
      <vt:lpstr>Population outcomes</vt:lpstr>
      <vt:lpstr>Population outcomes</vt:lpstr>
      <vt:lpstr>Public representation and assurance</vt:lpstr>
      <vt:lpstr>Public representation and assurance</vt:lpstr>
      <vt:lpstr>Public representation and assurance</vt:lpstr>
      <vt:lpstr>Public representation and assurance</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Embedding Involvement in the Population Boards</dc:title>
  <dc:creator>BRIDLE, Chris (NHS WEST YORKSHIRE ICB - 15F)</dc:creator>
  <cp:lastModifiedBy>BUTTERS, Helen (NHS WEST YORKSHIRE ICB - 15F)</cp:lastModifiedBy>
  <cp:revision>21</cp:revision>
  <dcterms:created xsi:type="dcterms:W3CDTF">2022-09-06T10:06:53Z</dcterms:created>
  <dcterms:modified xsi:type="dcterms:W3CDTF">2023-01-23T10:59:54Z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0x010100BCCFA6261A34A24B84B0EEDEC2D82986</vt:lpwstr>
  </property>
</Properties>
</file>