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4"/>
  </p:notesMasterIdLst>
  <p:sldIdLst>
    <p:sldId id="256" r:id="rId5"/>
    <p:sldId id="320" r:id="rId6"/>
    <p:sldId id="288" r:id="rId7"/>
    <p:sldId id="289" r:id="rId8"/>
    <p:sldId id="290" r:id="rId9"/>
    <p:sldId id="293" r:id="rId10"/>
    <p:sldId id="319" r:id="rId11"/>
    <p:sldId id="291" r:id="rId12"/>
    <p:sldId id="294" r:id="rId13"/>
    <p:sldId id="295" r:id="rId14"/>
    <p:sldId id="296" r:id="rId15"/>
    <p:sldId id="317" r:id="rId16"/>
    <p:sldId id="321" r:id="rId17"/>
    <p:sldId id="322" r:id="rId18"/>
    <p:sldId id="323" r:id="rId19"/>
    <p:sldId id="298" r:id="rId20"/>
    <p:sldId id="299" r:id="rId21"/>
    <p:sldId id="300" r:id="rId22"/>
    <p:sldId id="301" r:id="rId23"/>
    <p:sldId id="302" r:id="rId24"/>
    <p:sldId id="303" r:id="rId25"/>
    <p:sldId id="305" r:id="rId26"/>
    <p:sldId id="308" r:id="rId27"/>
    <p:sldId id="310" r:id="rId28"/>
    <p:sldId id="312" r:id="rId29"/>
    <p:sldId id="318" r:id="rId30"/>
    <p:sldId id="313" r:id="rId31"/>
    <p:sldId id="283" r:id="rId32"/>
    <p:sldId id="270"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AB2F"/>
    <a:srgbClr val="FF9900"/>
    <a:srgbClr val="8CBDB8"/>
    <a:srgbClr val="8CBEB9"/>
    <a:srgbClr val="F8EA2D"/>
    <a:srgbClr val="FAAFA5"/>
    <a:srgbClr val="E6E6E6"/>
    <a:srgbClr val="F09550"/>
    <a:srgbClr val="127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
          <a:latin typeface="Helvetica Neue Medium"/>
          <a:ea typeface="Helvetica Neue Medium"/>
          <a:cs typeface="Helvetica Neue Medium"/>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7436" autoAdjust="0"/>
  </p:normalViewPr>
  <p:slideViewPr>
    <p:cSldViewPr snapToGrid="0" snapToObjects="1">
      <p:cViewPr varScale="1">
        <p:scale>
          <a:sx n="41" d="100"/>
          <a:sy n="41" d="100"/>
        </p:scale>
        <p:origin x="72" y="178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1" d="100"/>
          <a:sy n="51" d="100"/>
        </p:scale>
        <p:origin x="263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84" name="Shape 18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The Headrow 2">
    <p:bg>
      <p:bgPr>
        <a:solidFill>
          <a:srgbClr val="FFFFFF"/>
        </a:solidFill>
        <a:effectLst/>
      </p:bgPr>
    </p:bg>
    <p:spTree>
      <p:nvGrpSpPr>
        <p:cNvPr id="1" name=""/>
        <p:cNvGrpSpPr/>
        <p:nvPr/>
      </p:nvGrpSpPr>
      <p:grpSpPr>
        <a:xfrm>
          <a:off x="0" y="0"/>
          <a:ext cx="0" cy="0"/>
          <a:chOff x="0" y="0"/>
          <a:chExt cx="0" cy="0"/>
        </a:xfrm>
      </p:grpSpPr>
      <p:pic>
        <p:nvPicPr>
          <p:cNvPr id="16" name="Image" descr="Image"/>
          <p:cNvPicPr>
            <a:picLocks noChangeAspect="1"/>
          </p:cNvPicPr>
          <p:nvPr/>
        </p:nvPicPr>
        <p:blipFill rotWithShape="1">
          <a:blip r:embed="rId2"/>
          <a:srcRect l="6358" r="7145"/>
          <a:stretch/>
        </p:blipFill>
        <p:spPr>
          <a:xfrm>
            <a:off x="-1" y="5637749"/>
            <a:ext cx="24416669" cy="7677952"/>
          </a:xfrm>
          <a:prstGeom prst="rect">
            <a:avLst/>
          </a:prstGeom>
          <a:ln w="12700">
            <a:miter lim="400000"/>
          </a:ln>
        </p:spPr>
      </p:pic>
      <p:pic>
        <p:nvPicPr>
          <p:cNvPr id="17" name="LH&amp;CP_Logos_Primary Logo.png" descr="LH&amp;CP_Logos_Primary Logo.png"/>
          <p:cNvPicPr>
            <a:picLocks noChangeAspect="1"/>
          </p:cNvPicPr>
          <p:nvPr/>
        </p:nvPicPr>
        <p:blipFill>
          <a:blip r:embed="rId3"/>
          <a:stretch>
            <a:fillRect/>
          </a:stretch>
        </p:blipFill>
        <p:spPr>
          <a:xfrm>
            <a:off x="16857039" y="135114"/>
            <a:ext cx="7301437" cy="2641522"/>
          </a:xfrm>
          <a:prstGeom prst="rect">
            <a:avLst/>
          </a:prstGeom>
          <a:ln w="12700">
            <a:miter lim="400000"/>
          </a:ln>
        </p:spPr>
      </p:pic>
      <p:sp>
        <p:nvSpPr>
          <p:cNvPr id="18" name="Body Level One…"/>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rPr dirty="0"/>
              <a:t>Author and Date</a:t>
            </a:r>
          </a:p>
          <a:p>
            <a:pPr lvl="1"/>
            <a:endParaRPr dirty="0"/>
          </a:p>
          <a:p>
            <a:pPr lvl="2"/>
            <a:endParaRPr dirty="0"/>
          </a:p>
          <a:p>
            <a:pPr lvl="3"/>
            <a:endParaRPr dirty="0"/>
          </a:p>
          <a:p>
            <a:pPr lvl="4"/>
            <a:endParaRPr dirty="0"/>
          </a:p>
        </p:txBody>
      </p:sp>
      <p:sp>
        <p:nvSpPr>
          <p:cNvPr id="19" name="Presentation Title"/>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rPr dirty="0"/>
              <a:t>Presentation Title</a:t>
            </a:r>
          </a:p>
        </p:txBody>
      </p:sp>
      <p:sp>
        <p:nvSpPr>
          <p:cNvPr id="20" name="Text Placeholder 4"/>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sp>
        <p:nvSpPr>
          <p:cNvPr id="22"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9" name="Rectangle 8">
            <a:extLst>
              <a:ext uri="{FF2B5EF4-FFF2-40B4-BE49-F238E27FC236}">
                <a16:creationId xmlns:a16="http://schemas.microsoft.com/office/drawing/2014/main" id="{5B0B230D-1157-D944-A779-FC9B81409AFD}"/>
              </a:ext>
            </a:extLst>
          </p:cNvPr>
          <p:cNvSpPr/>
          <p:nvPr userDrawn="1"/>
        </p:nvSpPr>
        <p:spPr>
          <a:xfrm>
            <a:off x="-1" y="12434193"/>
            <a:ext cx="24416669" cy="1281807"/>
          </a:xfrm>
          <a:prstGeom prst="rect">
            <a:avLst/>
          </a:prstGeom>
          <a:solidFill>
            <a:srgbClr val="8CBEB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Medium"/>
              <a:ea typeface="Helvetica Neue Medium"/>
              <a:cs typeface="Helvetica Neue Medium"/>
              <a:sym typeface="Helvetica Neue Medium"/>
            </a:endParaRPr>
          </a:p>
        </p:txBody>
      </p:sp>
      <p:pic>
        <p:nvPicPr>
          <p:cNvPr id="10" name="Picture 9">
            <a:extLst>
              <a:ext uri="{FF2B5EF4-FFF2-40B4-BE49-F238E27FC236}">
                <a16:creationId xmlns:a16="http://schemas.microsoft.com/office/drawing/2014/main" id="{69B54FA6-4772-0C4E-8C71-FE5C01D51A47}"/>
              </a:ext>
            </a:extLst>
          </p:cNvPr>
          <p:cNvPicPr>
            <a:picLocks noChangeAspect="1"/>
          </p:cNvPicPr>
          <p:nvPr userDrawn="1"/>
        </p:nvPicPr>
        <p:blipFill>
          <a:blip r:embed="rId4"/>
          <a:stretch>
            <a:fillRect/>
          </a:stretch>
        </p:blipFill>
        <p:spPr>
          <a:xfrm>
            <a:off x="20067484" y="12767760"/>
            <a:ext cx="3727633" cy="476391"/>
          </a:xfrm>
          <a:prstGeom prst="rect">
            <a:avLst/>
          </a:prstGeom>
        </p:spPr>
      </p:pic>
    </p:spTree>
    <p:extLst>
      <p:ext uri="{BB962C8B-B14F-4D97-AF65-F5344CB8AC3E}">
        <p14:creationId xmlns:p14="http://schemas.microsoft.com/office/powerpoint/2010/main" val="407013591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l with figur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9" name="Rounded Rectangle">
            <a:extLst>
              <a:ext uri="{FF2B5EF4-FFF2-40B4-BE49-F238E27FC236}">
                <a16:creationId xmlns:a16="http://schemas.microsoft.com/office/drawing/2014/main" id="{060BCEC3-CC3D-4724-9E86-34184085B5C3}"/>
              </a:ext>
            </a:extLst>
          </p:cNvPr>
          <p:cNvSpPr/>
          <p:nvPr/>
        </p:nvSpPr>
        <p:spPr>
          <a:xfrm>
            <a:off x="1396635" y="2960422"/>
            <a:ext cx="21590731" cy="8473946"/>
          </a:xfrm>
          <a:prstGeom prst="roundRect">
            <a:avLst>
              <a:gd name="adj" fmla="val 10874"/>
            </a:avLst>
          </a:prstGeom>
          <a:solidFill>
            <a:srgbClr val="007A78"/>
          </a:solidFill>
          <a:ln w="12700" cap="flat">
            <a:noFill/>
            <a:miter lim="400000"/>
          </a:ln>
          <a:effectLst/>
        </p:spPr>
        <p:txBody>
          <a:bodyPr wrap="square" lIns="50800" tIns="50800" rIns="50800" bIns="50800" numCol="1" anchor="t">
            <a:noAutofit/>
          </a:bodyPr>
          <a:lstStyle/>
          <a:p>
            <a:pPr indent="457200" algn="l" defTabSz="825500">
              <a:spcBef>
                <a:spcPts val="200"/>
              </a:spcBef>
              <a:defRPr sz="2800">
                <a:solidFill>
                  <a:srgbClr val="FFFFFF"/>
                </a:solidFill>
              </a:defRPr>
            </a:pPr>
            <a:endParaRPr dirty="0"/>
          </a:p>
        </p:txBody>
      </p:sp>
      <p:pic>
        <p:nvPicPr>
          <p:cNvPr id="11" name="Image" descr="Image">
            <a:extLst>
              <a:ext uri="{FF2B5EF4-FFF2-40B4-BE49-F238E27FC236}">
                <a16:creationId xmlns:a16="http://schemas.microsoft.com/office/drawing/2014/main" id="{AC6B74D1-A736-43F1-9C15-959C4C627D3E}"/>
              </a:ext>
            </a:extLst>
          </p:cNvPr>
          <p:cNvPicPr>
            <a:picLocks noChangeAspect="1"/>
          </p:cNvPicPr>
          <p:nvPr userDrawn="1"/>
        </p:nvPicPr>
        <p:blipFill>
          <a:blip r:embed="rId3"/>
          <a:stretch>
            <a:fillRect/>
          </a:stretch>
        </p:blipFill>
        <p:spPr>
          <a:xfrm>
            <a:off x="15315423" y="3854684"/>
            <a:ext cx="6451444" cy="6685420"/>
          </a:xfrm>
          <a:prstGeom prst="rect">
            <a:avLst/>
          </a:prstGeom>
          <a:ln w="12700">
            <a:miter lim="400000"/>
          </a:ln>
        </p:spPr>
      </p:pic>
      <p:sp>
        <p:nvSpPr>
          <p:cNvPr id="12" name="Text Placeholder 2">
            <a:extLst>
              <a:ext uri="{FF2B5EF4-FFF2-40B4-BE49-F238E27FC236}">
                <a16:creationId xmlns:a16="http://schemas.microsoft.com/office/drawing/2014/main" id="{51BFC2D6-0E49-421D-87F9-B08067B38A92}"/>
              </a:ext>
            </a:extLst>
          </p:cNvPr>
          <p:cNvSpPr>
            <a:spLocks noGrp="1"/>
          </p:cNvSpPr>
          <p:nvPr>
            <p:ph type="body" sz="quarter" idx="10"/>
          </p:nvPr>
        </p:nvSpPr>
        <p:spPr>
          <a:xfrm>
            <a:off x="1967345" y="3175896"/>
            <a:ext cx="12607638" cy="8100117"/>
          </a:xfrm>
          <a:prstGeom prst="rect">
            <a:avLst/>
          </a:prstGeom>
        </p:spPr>
        <p:txBody>
          <a:bodyPr/>
          <a:lstStyle>
            <a:lvl1pPr marL="571500" indent="-571500">
              <a:spcAft>
                <a:spcPts val="600"/>
              </a:spcAft>
              <a:buFont typeface="Arial" panose="020B0604020202020204" pitchFamily="34" charset="0"/>
              <a:buChar char="•"/>
              <a:defRPr sz="4000" b="0" i="0">
                <a:solidFill>
                  <a:schemeClr val="bg1"/>
                </a:solidFill>
              </a:defRPr>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solidFill>
                  <a:schemeClr val="bg1"/>
                </a:solidFill>
              </a:defRPr>
            </a:lvl3pPr>
            <a:lvl4pPr marL="3233738" indent="-817563">
              <a:spcAft>
                <a:spcPts val="600"/>
              </a:spcAft>
              <a:buFont typeface="Wingdings" panose="05000000000000000000" pitchFamily="2" charset="2"/>
              <a:buChar char="§"/>
              <a:tabLst>
                <a:tab pos="1698625" algn="l"/>
              </a:tabLst>
              <a:defRPr sz="4000" b="0" i="0">
                <a:solidFill>
                  <a:schemeClr val="bg1"/>
                </a:solidFill>
              </a:defRPr>
            </a:lvl4pPr>
            <a:lvl5pPr marL="4081463" indent="-685800">
              <a:spcAft>
                <a:spcPts val="600"/>
              </a:spcAft>
              <a:buFont typeface="Arial" panose="020B0604020202020204" pitchFamily="34" charset="0"/>
              <a:buChar char="•"/>
              <a:defRPr sz="4000" b="0" i="0">
                <a:solidFill>
                  <a:schemeClr val="bg1"/>
                </a:solidFill>
              </a:defRPr>
            </a:lvl5pPr>
            <a:lvl6pPr marL="4930775" indent="-815975">
              <a:spcAft>
                <a:spcPts val="600"/>
              </a:spcAft>
              <a:buFont typeface="Courier New" panose="02070309020205020404" pitchFamily="49" charset="0"/>
              <a:buChar char="o"/>
              <a:defRPr sz="4000" b="0">
                <a:solidFill>
                  <a:schemeClr val="bg1"/>
                </a:solidFill>
              </a:defRPr>
            </a:lvl6pPr>
            <a:lvl7pPr marL="5649913" indent="-719138">
              <a:spcAft>
                <a:spcPts val="600"/>
              </a:spcAft>
              <a:buFont typeface="Wingdings" panose="05000000000000000000" pitchFamily="2" charset="2"/>
              <a:buChar char="§"/>
              <a:defRPr sz="4000" b="0">
                <a:solidFill>
                  <a:schemeClr val="bg1"/>
                </a:solidFill>
              </a:defRPr>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4670201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Author page">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rot="14045469">
            <a:off x="13521038" y="11207687"/>
            <a:ext cx="5228797" cy="2801723"/>
          </a:xfrm>
          <a:prstGeom prst="rect">
            <a:avLst/>
          </a:prstGeom>
          <a:ln w="12700">
            <a:miter lim="400000"/>
          </a:ln>
        </p:spPr>
      </p:pic>
      <p:pic>
        <p:nvPicPr>
          <p:cNvPr id="172" name="Image" descr="Image"/>
          <p:cNvPicPr>
            <a:picLocks noChangeAspect="1"/>
          </p:cNvPicPr>
          <p:nvPr/>
        </p:nvPicPr>
        <p:blipFill>
          <a:blip r:embed="rId3"/>
          <a:stretch>
            <a:fillRect/>
          </a:stretch>
        </p:blipFill>
        <p:spPr>
          <a:xfrm rot="20072924">
            <a:off x="19223834" y="4499392"/>
            <a:ext cx="6773049" cy="3629169"/>
          </a:xfrm>
          <a:prstGeom prst="rect">
            <a:avLst/>
          </a:prstGeom>
          <a:ln w="12700">
            <a:miter lim="400000"/>
          </a:ln>
        </p:spPr>
      </p:pic>
      <p:pic>
        <p:nvPicPr>
          <p:cNvPr id="173" name="Image" descr="Image"/>
          <p:cNvPicPr>
            <a:picLocks noChangeAspect="1"/>
          </p:cNvPicPr>
          <p:nvPr/>
        </p:nvPicPr>
        <p:blipFill>
          <a:blip r:embed="rId4"/>
          <a:stretch>
            <a:fillRect/>
          </a:stretch>
        </p:blipFill>
        <p:spPr>
          <a:xfrm>
            <a:off x="12974336" y="1348925"/>
            <a:ext cx="4508016" cy="4507940"/>
          </a:xfrm>
          <a:prstGeom prst="rect">
            <a:avLst/>
          </a:prstGeom>
          <a:ln w="12700">
            <a:miter lim="400000"/>
          </a:ln>
        </p:spPr>
      </p:pic>
      <p:pic>
        <p:nvPicPr>
          <p:cNvPr id="174" name="LH&amp;CP_Logos_Primary logo WO 1.png" descr="LH&amp;CP_Logos_Primary logo WO 1.png"/>
          <p:cNvPicPr>
            <a:picLocks noChangeAspect="1"/>
          </p:cNvPicPr>
          <p:nvPr/>
        </p:nvPicPr>
        <p:blipFill>
          <a:blip r:embed="rId5"/>
          <a:stretch>
            <a:fillRect/>
          </a:stretch>
        </p:blipFill>
        <p:spPr>
          <a:xfrm>
            <a:off x="773439" y="10783423"/>
            <a:ext cx="6104170" cy="2208374"/>
          </a:xfrm>
          <a:prstGeom prst="rect">
            <a:avLst/>
          </a:prstGeom>
          <a:ln w="12700">
            <a:miter lim="400000"/>
          </a:ln>
        </p:spPr>
      </p:pic>
      <p:sp>
        <p:nvSpPr>
          <p:cNvPr id="175" name="Author name"/>
          <p:cNvSpPr txBox="1">
            <a:spLocks noGrp="1"/>
          </p:cNvSpPr>
          <p:nvPr>
            <p:ph type="title" hasCustomPrompt="1"/>
          </p:nvPr>
        </p:nvSpPr>
        <p:spPr>
          <a:xfrm>
            <a:off x="1663695" y="2026872"/>
            <a:ext cx="21971006" cy="4648203"/>
          </a:xfrm>
          <a:prstGeom prst="rect">
            <a:avLst/>
          </a:prstGeom>
        </p:spPr>
        <p:txBody>
          <a:bodyPr/>
          <a:lstStyle/>
          <a:p>
            <a:r>
              <a:t>Author name</a:t>
            </a:r>
          </a:p>
        </p:txBody>
      </p:sp>
      <p:sp>
        <p:nvSpPr>
          <p:cNvPr id="176" name="Body Level One…"/>
          <p:cNvSpPr txBox="1">
            <a:spLocks noGrp="1"/>
          </p:cNvSpPr>
          <p:nvPr>
            <p:ph type="body" sz="quarter" idx="1" hasCustomPrompt="1"/>
          </p:nvPr>
        </p:nvSpPr>
        <p:spPr>
          <a:xfrm>
            <a:off x="1663695" y="7048941"/>
            <a:ext cx="21971001" cy="864192"/>
          </a:xfrm>
          <a:prstGeom prst="rect">
            <a:avLst/>
          </a:prstGeom>
        </p:spPr>
        <p:txBody>
          <a:bodyPr>
            <a:normAutofit/>
          </a:bodyPr>
          <a:lstStyle>
            <a:lvl1pPr>
              <a:defRPr sz="4000" b="0">
                <a:solidFill>
                  <a:srgbClr val="FFFFFF"/>
                </a:solidFill>
                <a:latin typeface="Helvetica Neue Medium"/>
                <a:ea typeface="Helvetica Neue Medium"/>
                <a:cs typeface="Helvetica Neue Medium"/>
                <a:sym typeface="Helvetica Neue Medium"/>
              </a:defRPr>
            </a:lvl1pPr>
            <a:lvl2pPr>
              <a:defRPr sz="4000" b="0">
                <a:solidFill>
                  <a:srgbClr val="FFFFFF"/>
                </a:solidFill>
                <a:latin typeface="Helvetica Neue Medium"/>
                <a:ea typeface="Helvetica Neue Medium"/>
                <a:cs typeface="Helvetica Neue Medium"/>
                <a:sym typeface="Helvetica Neue Medium"/>
              </a:defRPr>
            </a:lvl2pPr>
            <a:lvl3pPr>
              <a:defRPr sz="4000" b="0">
                <a:solidFill>
                  <a:srgbClr val="FFFFFF"/>
                </a:solidFill>
                <a:latin typeface="Helvetica Neue Medium"/>
                <a:ea typeface="Helvetica Neue Medium"/>
                <a:cs typeface="Helvetica Neue Medium"/>
                <a:sym typeface="Helvetica Neue Medium"/>
              </a:defRPr>
            </a:lvl3pPr>
            <a:lvl4pPr>
              <a:defRPr sz="4000" b="0">
                <a:solidFill>
                  <a:srgbClr val="FFFFFF"/>
                </a:solidFill>
                <a:latin typeface="Helvetica Neue Medium"/>
                <a:ea typeface="Helvetica Neue Medium"/>
                <a:cs typeface="Helvetica Neue Medium"/>
                <a:sym typeface="Helvetica Neue Medium"/>
              </a:defRPr>
            </a:lvl4pPr>
            <a:lvl5pPr>
              <a:defRPr sz="4000" b="0">
                <a:solidFill>
                  <a:srgbClr val="FFFFFF"/>
                </a:solidFill>
                <a:latin typeface="Helvetica Neue Medium"/>
                <a:ea typeface="Helvetica Neue Medium"/>
                <a:cs typeface="Helvetica Neue Medium"/>
                <a:sym typeface="Helvetica Neue Medium"/>
              </a:defRPr>
            </a:lvl5pPr>
          </a:lstStyle>
          <a:p>
            <a:r>
              <a:t>Thank you</a:t>
            </a:r>
          </a:p>
          <a:p>
            <a:pPr lvl="1"/>
            <a:endParaRPr/>
          </a:p>
          <a:p>
            <a:pPr lvl="2"/>
            <a:endParaRPr/>
          </a:p>
          <a:p>
            <a:pPr lvl="3"/>
            <a:endParaRPr/>
          </a:p>
          <a:p>
            <a:pPr lvl="4"/>
            <a:endParaRPr/>
          </a:p>
        </p:txBody>
      </p:sp>
      <p:sp>
        <p:nvSpPr>
          <p:cNvPr id="177"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 Middleton Park 1">
    <p:bg>
      <p:bgPr>
        <a:solidFill>
          <a:srgbClr val="FFFFFF"/>
        </a:solidFill>
        <a:effectLst/>
      </p:bgPr>
    </p:bg>
    <p:spTree>
      <p:nvGrpSpPr>
        <p:cNvPr id="1" name=""/>
        <p:cNvGrpSpPr/>
        <p:nvPr/>
      </p:nvGrpSpPr>
      <p:grpSpPr>
        <a:xfrm>
          <a:off x="0" y="0"/>
          <a:ext cx="0" cy="0"/>
          <a:chOff x="0" y="0"/>
          <a:chExt cx="0" cy="0"/>
        </a:xfrm>
      </p:grpSpPr>
      <p:pic>
        <p:nvPicPr>
          <p:cNvPr id="29" name="Image" descr="Image"/>
          <p:cNvPicPr>
            <a:picLocks noChangeAspect="1"/>
          </p:cNvPicPr>
          <p:nvPr/>
        </p:nvPicPr>
        <p:blipFill rotWithShape="1">
          <a:blip r:embed="rId2"/>
          <a:srcRect l="9456" r="23485" b="17847"/>
          <a:stretch/>
        </p:blipFill>
        <p:spPr>
          <a:xfrm>
            <a:off x="0" y="7831238"/>
            <a:ext cx="24416669" cy="5902125"/>
          </a:xfrm>
          <a:prstGeom prst="rect">
            <a:avLst/>
          </a:prstGeom>
          <a:ln w="12700">
            <a:miter lim="400000"/>
          </a:ln>
        </p:spPr>
      </p:pic>
      <p:sp>
        <p:nvSpPr>
          <p:cNvPr id="30" name="Body Level One…"/>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t>Author and Date</a:t>
            </a:r>
          </a:p>
          <a:p>
            <a:pPr lvl="1"/>
            <a:endParaRPr/>
          </a:p>
          <a:p>
            <a:pPr lvl="2"/>
            <a:endParaRPr/>
          </a:p>
          <a:p>
            <a:pPr lvl="3"/>
            <a:endParaRPr/>
          </a:p>
          <a:p>
            <a:pPr lvl="4"/>
            <a:endParaRPr/>
          </a:p>
        </p:txBody>
      </p:sp>
      <p:sp>
        <p:nvSpPr>
          <p:cNvPr id="31" name="Presentation Title"/>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t>Presentation Title</a:t>
            </a:r>
          </a:p>
        </p:txBody>
      </p:sp>
      <p:pic>
        <p:nvPicPr>
          <p:cNvPr id="32" name="Image" descr="Image"/>
          <p:cNvPicPr>
            <a:picLocks noChangeAspect="1"/>
          </p:cNvPicPr>
          <p:nvPr/>
        </p:nvPicPr>
        <p:blipFill>
          <a:blip r:embed="rId3"/>
          <a:stretch>
            <a:fillRect/>
          </a:stretch>
        </p:blipFill>
        <p:spPr>
          <a:xfrm>
            <a:off x="20113265" y="12785880"/>
            <a:ext cx="3636071" cy="444704"/>
          </a:xfrm>
          <a:prstGeom prst="rect">
            <a:avLst/>
          </a:prstGeom>
          <a:ln w="12700">
            <a:miter lim="400000"/>
          </a:ln>
        </p:spPr>
      </p:pic>
      <p:pic>
        <p:nvPicPr>
          <p:cNvPr id="33" name="LH&amp;CP_Logos_Primary Logo.png" descr="LH&amp;CP_Logos_Primary Logo.png"/>
          <p:cNvPicPr>
            <a:picLocks noChangeAspect="1"/>
          </p:cNvPicPr>
          <p:nvPr/>
        </p:nvPicPr>
        <p:blipFill>
          <a:blip r:embed="rId4"/>
          <a:stretch>
            <a:fillRect/>
          </a:stretch>
        </p:blipFill>
        <p:spPr>
          <a:xfrm>
            <a:off x="16857039" y="135114"/>
            <a:ext cx="7301436" cy="2641522"/>
          </a:xfrm>
          <a:prstGeom prst="rect">
            <a:avLst/>
          </a:prstGeom>
          <a:ln w="12700">
            <a:miter lim="400000"/>
          </a:ln>
        </p:spPr>
      </p:pic>
      <p:sp>
        <p:nvSpPr>
          <p:cNvPr id="34" name="Text Placeholder 4"/>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sp>
        <p:nvSpPr>
          <p:cNvPr id="35"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Title Slide - Middleton Park 2">
    <p:bg>
      <p:bgPr>
        <a:solidFill>
          <a:srgbClr val="FFFFFF"/>
        </a:solidFill>
        <a:effectLst/>
      </p:bgPr>
    </p:bg>
    <p:spTree>
      <p:nvGrpSpPr>
        <p:cNvPr id="1" name=""/>
        <p:cNvGrpSpPr/>
        <p:nvPr/>
      </p:nvGrpSpPr>
      <p:grpSpPr>
        <a:xfrm>
          <a:off x="0" y="0"/>
          <a:ext cx="0" cy="0"/>
          <a:chOff x="0" y="0"/>
          <a:chExt cx="0" cy="0"/>
        </a:xfrm>
      </p:grpSpPr>
      <p:pic>
        <p:nvPicPr>
          <p:cNvPr id="29" name="Image" descr="Image"/>
          <p:cNvPicPr>
            <a:picLocks noChangeAspect="1"/>
          </p:cNvPicPr>
          <p:nvPr/>
        </p:nvPicPr>
        <p:blipFill rotWithShape="1">
          <a:blip r:embed="rId2"/>
          <a:srcRect l="9456" r="23485" b="17847"/>
          <a:stretch/>
        </p:blipFill>
        <p:spPr>
          <a:xfrm>
            <a:off x="0" y="7831238"/>
            <a:ext cx="24416669" cy="5902125"/>
          </a:xfrm>
          <a:prstGeom prst="rect">
            <a:avLst/>
          </a:prstGeom>
          <a:ln w="12700">
            <a:miter lim="400000"/>
          </a:ln>
        </p:spPr>
      </p:pic>
      <p:sp>
        <p:nvSpPr>
          <p:cNvPr id="2" name="Rectangle 1">
            <a:extLst>
              <a:ext uri="{FF2B5EF4-FFF2-40B4-BE49-F238E27FC236}">
                <a16:creationId xmlns:a16="http://schemas.microsoft.com/office/drawing/2014/main" id="{5ABEFCAE-CED6-E04A-86F1-57DE45B8C44F}"/>
              </a:ext>
            </a:extLst>
          </p:cNvPr>
          <p:cNvSpPr/>
          <p:nvPr userDrawn="1"/>
        </p:nvSpPr>
        <p:spPr>
          <a:xfrm>
            <a:off x="-1" y="12434193"/>
            <a:ext cx="24416669" cy="1281807"/>
          </a:xfrm>
          <a:prstGeom prst="rect">
            <a:avLst/>
          </a:prstGeom>
          <a:solidFill>
            <a:srgbClr val="8CBEB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Medium"/>
              <a:ea typeface="Helvetica Neue Medium"/>
              <a:cs typeface="Helvetica Neue Medium"/>
              <a:sym typeface="Helvetica Neue Medium"/>
            </a:endParaRPr>
          </a:p>
        </p:txBody>
      </p:sp>
      <p:sp>
        <p:nvSpPr>
          <p:cNvPr id="30" name="Body Level One…"/>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t>Author and Date</a:t>
            </a:r>
          </a:p>
          <a:p>
            <a:pPr lvl="1"/>
            <a:endParaRPr/>
          </a:p>
          <a:p>
            <a:pPr lvl="2"/>
            <a:endParaRPr/>
          </a:p>
          <a:p>
            <a:pPr lvl="3"/>
            <a:endParaRPr/>
          </a:p>
          <a:p>
            <a:pPr lvl="4"/>
            <a:endParaRPr/>
          </a:p>
        </p:txBody>
      </p:sp>
      <p:sp>
        <p:nvSpPr>
          <p:cNvPr id="31" name="Presentation Title"/>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t>Presentation Title</a:t>
            </a:r>
          </a:p>
        </p:txBody>
      </p:sp>
      <p:pic>
        <p:nvPicPr>
          <p:cNvPr id="33" name="LH&amp;CP_Logos_Primary Logo.png" descr="LH&amp;CP_Logos_Primary Logo.png"/>
          <p:cNvPicPr>
            <a:picLocks noChangeAspect="1"/>
          </p:cNvPicPr>
          <p:nvPr/>
        </p:nvPicPr>
        <p:blipFill>
          <a:blip r:embed="rId3"/>
          <a:stretch>
            <a:fillRect/>
          </a:stretch>
        </p:blipFill>
        <p:spPr>
          <a:xfrm>
            <a:off x="16857039" y="135114"/>
            <a:ext cx="7301436" cy="2641522"/>
          </a:xfrm>
          <a:prstGeom prst="rect">
            <a:avLst/>
          </a:prstGeom>
          <a:ln w="12700">
            <a:miter lim="400000"/>
          </a:ln>
        </p:spPr>
      </p:pic>
      <p:sp>
        <p:nvSpPr>
          <p:cNvPr id="34" name="Text Placeholder 4"/>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sp>
        <p:nvSpPr>
          <p:cNvPr id="35"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pic>
        <p:nvPicPr>
          <p:cNvPr id="9" name="Picture 8">
            <a:extLst>
              <a:ext uri="{FF2B5EF4-FFF2-40B4-BE49-F238E27FC236}">
                <a16:creationId xmlns:a16="http://schemas.microsoft.com/office/drawing/2014/main" id="{88F901E0-C1A8-4148-830D-31FE69A02855}"/>
              </a:ext>
            </a:extLst>
          </p:cNvPr>
          <p:cNvPicPr>
            <a:picLocks noChangeAspect="1"/>
          </p:cNvPicPr>
          <p:nvPr userDrawn="1"/>
        </p:nvPicPr>
        <p:blipFill>
          <a:blip r:embed="rId4"/>
          <a:stretch>
            <a:fillRect/>
          </a:stretch>
        </p:blipFill>
        <p:spPr>
          <a:xfrm>
            <a:off x="20067484" y="12767760"/>
            <a:ext cx="3727633" cy="476391"/>
          </a:xfrm>
          <a:prstGeom prst="rect">
            <a:avLst/>
          </a:prstGeom>
        </p:spPr>
      </p:pic>
    </p:spTree>
    <p:extLst>
      <p:ext uri="{BB962C8B-B14F-4D97-AF65-F5344CB8AC3E}">
        <p14:creationId xmlns:p14="http://schemas.microsoft.com/office/powerpoint/2010/main" val="197805997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with shapes">
    <p:bg>
      <p:bgPr>
        <a:solidFill>
          <a:srgbClr val="1B365D">
            <a:alpha val="0"/>
          </a:srgbClr>
        </a:solidFill>
        <a:effectLst/>
      </p:bgPr>
    </p:bg>
    <p:spTree>
      <p:nvGrpSpPr>
        <p:cNvPr id="1" name=""/>
        <p:cNvGrpSpPr/>
        <p:nvPr/>
      </p:nvGrpSpPr>
      <p:grpSpPr>
        <a:xfrm>
          <a:off x="0" y="0"/>
          <a:ext cx="0" cy="0"/>
          <a:chOff x="0" y="0"/>
          <a:chExt cx="0" cy="0"/>
        </a:xfrm>
      </p:grpSpPr>
      <p:sp>
        <p:nvSpPr>
          <p:cNvPr id="72"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pic>
        <p:nvPicPr>
          <p:cNvPr id="8" name="LH&amp;CP_Logos_Primary Logo.png" descr="LH&amp;CP_Logos_Primary Logo.png">
            <a:extLst>
              <a:ext uri="{FF2B5EF4-FFF2-40B4-BE49-F238E27FC236}">
                <a16:creationId xmlns:a16="http://schemas.microsoft.com/office/drawing/2014/main" id="{7EE90D68-108F-BB4F-8931-CD1B19E6DF33}"/>
              </a:ext>
            </a:extLst>
          </p:cNvPr>
          <p:cNvPicPr>
            <a:picLocks noChangeAspect="1"/>
          </p:cNvPicPr>
          <p:nvPr userDrawn="1"/>
        </p:nvPicPr>
        <p:blipFill>
          <a:blip r:embed="rId2"/>
          <a:stretch>
            <a:fillRect/>
          </a:stretch>
        </p:blipFill>
        <p:spPr>
          <a:xfrm>
            <a:off x="16857039" y="135114"/>
            <a:ext cx="7301436" cy="2641522"/>
          </a:xfrm>
          <a:prstGeom prst="rect">
            <a:avLst/>
          </a:prstGeom>
          <a:ln w="12700">
            <a:miter lim="400000"/>
          </a:ln>
        </p:spPr>
      </p:pic>
      <p:sp>
        <p:nvSpPr>
          <p:cNvPr id="12" name="Body Level One…">
            <a:extLst>
              <a:ext uri="{FF2B5EF4-FFF2-40B4-BE49-F238E27FC236}">
                <a16:creationId xmlns:a16="http://schemas.microsoft.com/office/drawing/2014/main" id="{A37F964E-1ED3-5648-8C94-3C452D721191}"/>
              </a:ext>
            </a:extLst>
          </p:cNvPr>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rPr dirty="0"/>
              <a:t>Author and Date</a:t>
            </a:r>
          </a:p>
          <a:p>
            <a:pPr lvl="1"/>
            <a:endParaRPr dirty="0"/>
          </a:p>
          <a:p>
            <a:pPr lvl="2"/>
            <a:endParaRPr dirty="0"/>
          </a:p>
          <a:p>
            <a:pPr lvl="3"/>
            <a:endParaRPr dirty="0"/>
          </a:p>
          <a:p>
            <a:pPr lvl="4"/>
            <a:endParaRPr dirty="0"/>
          </a:p>
        </p:txBody>
      </p:sp>
      <p:sp>
        <p:nvSpPr>
          <p:cNvPr id="13" name="Presentation Title">
            <a:extLst>
              <a:ext uri="{FF2B5EF4-FFF2-40B4-BE49-F238E27FC236}">
                <a16:creationId xmlns:a16="http://schemas.microsoft.com/office/drawing/2014/main" id="{FC25B1DE-91E5-5440-A272-8B4AD87E0938}"/>
              </a:ext>
            </a:extLst>
          </p:cNvPr>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rPr dirty="0"/>
              <a:t>Presentation Title</a:t>
            </a:r>
          </a:p>
        </p:txBody>
      </p:sp>
      <p:sp>
        <p:nvSpPr>
          <p:cNvPr id="14" name="Text Placeholder 4">
            <a:extLst>
              <a:ext uri="{FF2B5EF4-FFF2-40B4-BE49-F238E27FC236}">
                <a16:creationId xmlns:a16="http://schemas.microsoft.com/office/drawing/2014/main" id="{DE6B4313-B117-BD4A-8E92-C1E121BAC439}"/>
              </a:ext>
            </a:extLst>
          </p:cNvPr>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pic>
        <p:nvPicPr>
          <p:cNvPr id="15" name="Image" descr="Image">
            <a:extLst>
              <a:ext uri="{FF2B5EF4-FFF2-40B4-BE49-F238E27FC236}">
                <a16:creationId xmlns:a16="http://schemas.microsoft.com/office/drawing/2014/main" id="{7DA905AF-6A28-E24D-9BB1-9EBA04CE2C72}"/>
              </a:ext>
            </a:extLst>
          </p:cNvPr>
          <p:cNvPicPr>
            <a:picLocks noChangeAspect="1"/>
          </p:cNvPicPr>
          <p:nvPr userDrawn="1"/>
        </p:nvPicPr>
        <p:blipFill>
          <a:blip r:embed="rId3"/>
          <a:stretch>
            <a:fillRect/>
          </a:stretch>
        </p:blipFill>
        <p:spPr>
          <a:xfrm>
            <a:off x="20067485" y="12763800"/>
            <a:ext cx="3727632" cy="488863"/>
          </a:xfrm>
          <a:prstGeom prst="rect">
            <a:avLst/>
          </a:prstGeom>
          <a:ln w="12700">
            <a:miter lim="400000"/>
          </a:ln>
        </p:spPr>
      </p:pic>
      <p:pic>
        <p:nvPicPr>
          <p:cNvPr id="9" name="Image" descr="Image">
            <a:extLst>
              <a:ext uri="{FF2B5EF4-FFF2-40B4-BE49-F238E27FC236}">
                <a16:creationId xmlns:a16="http://schemas.microsoft.com/office/drawing/2014/main" id="{93E2BB34-58C8-6542-88D0-3D0AEF1107EC}"/>
              </a:ext>
            </a:extLst>
          </p:cNvPr>
          <p:cNvPicPr>
            <a:picLocks noChangeAspect="1"/>
          </p:cNvPicPr>
          <p:nvPr userDrawn="1"/>
        </p:nvPicPr>
        <p:blipFill>
          <a:blip r:embed="rId4"/>
          <a:stretch>
            <a:fillRect/>
          </a:stretch>
        </p:blipFill>
        <p:spPr>
          <a:xfrm rot="19281127">
            <a:off x="8365514" y="4935"/>
            <a:ext cx="4216203" cy="2259148"/>
          </a:xfrm>
          <a:prstGeom prst="rect">
            <a:avLst/>
          </a:prstGeom>
          <a:ln w="12700">
            <a:miter lim="400000"/>
          </a:ln>
        </p:spPr>
      </p:pic>
      <p:pic>
        <p:nvPicPr>
          <p:cNvPr id="10" name="Image" descr="Image">
            <a:extLst>
              <a:ext uri="{FF2B5EF4-FFF2-40B4-BE49-F238E27FC236}">
                <a16:creationId xmlns:a16="http://schemas.microsoft.com/office/drawing/2014/main" id="{3428A6E4-7215-4C4E-BCF9-B56464F2C760}"/>
              </a:ext>
            </a:extLst>
          </p:cNvPr>
          <p:cNvPicPr>
            <a:picLocks noChangeAspect="1"/>
          </p:cNvPicPr>
          <p:nvPr userDrawn="1"/>
        </p:nvPicPr>
        <p:blipFill>
          <a:blip r:embed="rId5"/>
          <a:stretch>
            <a:fillRect/>
          </a:stretch>
        </p:blipFill>
        <p:spPr>
          <a:xfrm rot="5603342">
            <a:off x="15221767" y="9619808"/>
            <a:ext cx="3454030" cy="4152292"/>
          </a:xfrm>
          <a:prstGeom prst="rect">
            <a:avLst/>
          </a:prstGeom>
          <a:ln w="12700">
            <a:miter lim="400000"/>
          </a:ln>
        </p:spPr>
      </p:pic>
      <p:pic>
        <p:nvPicPr>
          <p:cNvPr id="11" name="Image" descr="Image">
            <a:extLst>
              <a:ext uri="{FF2B5EF4-FFF2-40B4-BE49-F238E27FC236}">
                <a16:creationId xmlns:a16="http://schemas.microsoft.com/office/drawing/2014/main" id="{D333D9D1-6847-C646-9B64-FA8E30481B7E}"/>
              </a:ext>
            </a:extLst>
          </p:cNvPr>
          <p:cNvPicPr>
            <a:picLocks noChangeAspect="1"/>
          </p:cNvPicPr>
          <p:nvPr userDrawn="1"/>
        </p:nvPicPr>
        <p:blipFill>
          <a:blip r:embed="rId6"/>
          <a:stretch>
            <a:fillRect/>
          </a:stretch>
        </p:blipFill>
        <p:spPr>
          <a:xfrm>
            <a:off x="21204972" y="4413753"/>
            <a:ext cx="4152346" cy="4152292"/>
          </a:xfrm>
          <a:prstGeom prst="rect">
            <a:avLst/>
          </a:prstGeom>
          <a:ln w="12700">
            <a:miter lim="400000"/>
          </a:ln>
        </p:spPr>
      </p:pic>
      <p:pic>
        <p:nvPicPr>
          <p:cNvPr id="16" name="Image" descr="Image">
            <a:extLst>
              <a:ext uri="{FF2B5EF4-FFF2-40B4-BE49-F238E27FC236}">
                <a16:creationId xmlns:a16="http://schemas.microsoft.com/office/drawing/2014/main" id="{F7FE3A73-4A78-BE44-B94A-20C639FF45F9}"/>
              </a:ext>
            </a:extLst>
          </p:cNvPr>
          <p:cNvPicPr>
            <a:picLocks noChangeAspect="1"/>
          </p:cNvPicPr>
          <p:nvPr userDrawn="1"/>
        </p:nvPicPr>
        <p:blipFill>
          <a:blip r:embed="rId7"/>
          <a:stretch>
            <a:fillRect/>
          </a:stretch>
        </p:blipFill>
        <p:spPr>
          <a:xfrm rot="3133949">
            <a:off x="1477640" y="11620859"/>
            <a:ext cx="4484137" cy="2402713"/>
          </a:xfrm>
          <a:prstGeom prst="rect">
            <a:avLst/>
          </a:prstGeom>
          <a:ln w="12700">
            <a:miter lim="400000"/>
          </a:ln>
        </p:spPr>
      </p:pic>
    </p:spTree>
    <p:extLst>
      <p:ext uri="{BB962C8B-B14F-4D97-AF65-F5344CB8AC3E}">
        <p14:creationId xmlns:p14="http://schemas.microsoft.com/office/powerpoint/2010/main" val="159848948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py page">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8"/>
            <a:ext cx="21823362" cy="8239125"/>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68000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py page - blank">
    <p:bg>
      <p:bgPr>
        <a:solidFill>
          <a:srgbClr val="FFFFFF"/>
        </a:solidFill>
        <a:effectLst/>
      </p:bgPr>
    </p:bg>
    <p:spTree>
      <p:nvGrpSpPr>
        <p:cNvPr id="1" name=""/>
        <p:cNvGrpSpPr/>
        <p:nvPr/>
      </p:nvGrpSpPr>
      <p:grpSpPr>
        <a:xfrm>
          <a:off x="0" y="0"/>
          <a:ext cx="0" cy="0"/>
          <a:chOff x="0" y="0"/>
          <a:chExt cx="0" cy="0"/>
        </a:xfrm>
      </p:grpSpPr>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2" name="Rectangle 1">
            <a:extLst>
              <a:ext uri="{FF2B5EF4-FFF2-40B4-BE49-F238E27FC236}">
                <a16:creationId xmlns:a16="http://schemas.microsoft.com/office/drawing/2014/main" id="{FD7FAA21-7ED8-4211-922F-7D14E9B55FA3}"/>
              </a:ext>
            </a:extLst>
          </p:cNvPr>
          <p:cNvSpPr/>
          <p:nvPr userDrawn="1"/>
        </p:nvSpPr>
        <p:spPr>
          <a:xfrm>
            <a:off x="1002900" y="2135112"/>
            <a:ext cx="22378200" cy="12346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5E5E5E"/>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2914554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py page with figur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9"/>
            <a:ext cx="21823362" cy="7256414"/>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a:extLst>
              <a:ext uri="{FF2B5EF4-FFF2-40B4-BE49-F238E27FC236}">
                <a16:creationId xmlns:a16="http://schemas.microsoft.com/office/drawing/2014/main" id="{C951A4FB-EFBC-4F0E-8165-409D1527CE0B}"/>
              </a:ext>
            </a:extLst>
          </p:cNvPr>
          <p:cNvSpPr/>
          <p:nvPr userDrawn="1"/>
        </p:nvSpPr>
        <p:spPr>
          <a:xfrm>
            <a:off x="-1" y="10576390"/>
            <a:ext cx="24384004" cy="3162296"/>
          </a:xfrm>
          <a:prstGeom prst="rect">
            <a:avLst/>
          </a:prstGeom>
          <a:solidFill>
            <a:srgbClr val="8CBEB9"/>
          </a:solidFill>
          <a:ln w="12700">
            <a:miter lim="400000"/>
          </a:ln>
        </p:spPr>
        <p:txBody>
          <a:bodyPr lIns="50800" tIns="50800" rIns="50800" bIns="50800" anchor="ctr"/>
          <a:lstStyle/>
          <a:p>
            <a:pPr defTabSz="825500">
              <a:defRPr sz="3200">
                <a:solidFill>
                  <a:srgbClr val="FFFFFF"/>
                </a:solidFill>
              </a:defRPr>
            </a:pPr>
            <a:endParaRPr dirty="0"/>
          </a:p>
        </p:txBody>
      </p:sp>
      <p:pic>
        <p:nvPicPr>
          <p:cNvPr id="9" name="Image" descr="Image">
            <a:extLst>
              <a:ext uri="{FF2B5EF4-FFF2-40B4-BE49-F238E27FC236}">
                <a16:creationId xmlns:a16="http://schemas.microsoft.com/office/drawing/2014/main" id="{24CBC1CB-AFCB-4671-AC03-64C98205C032}"/>
              </a:ext>
            </a:extLst>
          </p:cNvPr>
          <p:cNvPicPr>
            <a:picLocks noChangeAspect="1"/>
          </p:cNvPicPr>
          <p:nvPr userDrawn="1"/>
        </p:nvPicPr>
        <p:blipFill>
          <a:blip r:embed="rId3"/>
          <a:stretch>
            <a:fillRect/>
          </a:stretch>
        </p:blipFill>
        <p:spPr>
          <a:xfrm>
            <a:off x="18224760" y="5720305"/>
            <a:ext cx="4652140" cy="5317960"/>
          </a:xfrm>
          <a:prstGeom prst="rect">
            <a:avLst/>
          </a:prstGeom>
          <a:ln w="12700">
            <a:miter lim="400000"/>
          </a:ln>
        </p:spPr>
      </p:pic>
      <p:pic>
        <p:nvPicPr>
          <p:cNvPr id="10" name="Image" descr="Image">
            <a:extLst>
              <a:ext uri="{FF2B5EF4-FFF2-40B4-BE49-F238E27FC236}">
                <a16:creationId xmlns:a16="http://schemas.microsoft.com/office/drawing/2014/main" id="{CB55E406-86B0-4FF7-9F88-37B9E5179AA0}"/>
              </a:ext>
            </a:extLst>
          </p:cNvPr>
          <p:cNvPicPr>
            <a:picLocks noChangeAspect="1"/>
          </p:cNvPicPr>
          <p:nvPr userDrawn="1"/>
        </p:nvPicPr>
        <p:blipFill>
          <a:blip r:embed="rId4"/>
          <a:stretch>
            <a:fillRect/>
          </a:stretch>
        </p:blipFill>
        <p:spPr>
          <a:xfrm>
            <a:off x="13605372" y="4099407"/>
            <a:ext cx="5900115" cy="8997485"/>
          </a:xfrm>
          <a:prstGeom prst="rect">
            <a:avLst/>
          </a:prstGeom>
          <a:ln w="12700">
            <a:miter lim="400000"/>
          </a:ln>
        </p:spPr>
      </p:pic>
    </p:spTree>
    <p:extLst>
      <p:ext uri="{BB962C8B-B14F-4D97-AF65-F5344CB8AC3E}">
        <p14:creationId xmlns:p14="http://schemas.microsoft.com/office/powerpoint/2010/main" val="168653273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py page with large circl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8"/>
            <a:ext cx="21823362" cy="8239125"/>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Image" descr="Image">
            <a:extLst>
              <a:ext uri="{FF2B5EF4-FFF2-40B4-BE49-F238E27FC236}">
                <a16:creationId xmlns:a16="http://schemas.microsoft.com/office/drawing/2014/main" id="{F3BD7D97-478A-46BB-8387-351AE580400E}"/>
              </a:ext>
            </a:extLst>
          </p:cNvPr>
          <p:cNvPicPr>
            <a:picLocks noChangeAspect="1"/>
          </p:cNvPicPr>
          <p:nvPr userDrawn="1"/>
        </p:nvPicPr>
        <p:blipFill>
          <a:blip r:embed="rId3"/>
          <a:stretch>
            <a:fillRect/>
          </a:stretch>
        </p:blipFill>
        <p:spPr>
          <a:xfrm>
            <a:off x="14419530" y="3053341"/>
            <a:ext cx="4346994" cy="4465780"/>
          </a:xfrm>
          <a:prstGeom prst="rect">
            <a:avLst/>
          </a:prstGeom>
          <a:ln w="12700">
            <a:miter lim="400000"/>
          </a:ln>
        </p:spPr>
      </p:pic>
      <p:pic>
        <p:nvPicPr>
          <p:cNvPr id="9" name="Image" descr="Image">
            <a:extLst>
              <a:ext uri="{FF2B5EF4-FFF2-40B4-BE49-F238E27FC236}">
                <a16:creationId xmlns:a16="http://schemas.microsoft.com/office/drawing/2014/main" id="{8CC4B47D-3DAB-4822-9A17-4D9F50556D9A}"/>
              </a:ext>
            </a:extLst>
          </p:cNvPr>
          <p:cNvPicPr>
            <a:picLocks noChangeAspect="1"/>
          </p:cNvPicPr>
          <p:nvPr userDrawn="1"/>
        </p:nvPicPr>
        <p:blipFill>
          <a:blip r:embed="rId4"/>
          <a:stretch>
            <a:fillRect/>
          </a:stretch>
        </p:blipFill>
        <p:spPr>
          <a:xfrm>
            <a:off x="19031157" y="5277482"/>
            <a:ext cx="4073993" cy="4465779"/>
          </a:xfrm>
          <a:prstGeom prst="rect">
            <a:avLst/>
          </a:prstGeom>
          <a:ln w="12700">
            <a:miter lim="400000"/>
          </a:ln>
        </p:spPr>
      </p:pic>
      <p:pic>
        <p:nvPicPr>
          <p:cNvPr id="10" name="Image" descr="Image">
            <a:extLst>
              <a:ext uri="{FF2B5EF4-FFF2-40B4-BE49-F238E27FC236}">
                <a16:creationId xmlns:a16="http://schemas.microsoft.com/office/drawing/2014/main" id="{EC833BA8-877D-451A-A712-6A9F5F33D16F}"/>
              </a:ext>
            </a:extLst>
          </p:cNvPr>
          <p:cNvPicPr>
            <a:picLocks noChangeAspect="1"/>
          </p:cNvPicPr>
          <p:nvPr userDrawn="1"/>
        </p:nvPicPr>
        <p:blipFill>
          <a:blip r:embed="rId5"/>
          <a:stretch>
            <a:fillRect/>
          </a:stretch>
        </p:blipFill>
        <p:spPr>
          <a:xfrm>
            <a:off x="15258730" y="8015851"/>
            <a:ext cx="3552858" cy="3398081"/>
          </a:xfrm>
          <a:prstGeom prst="rect">
            <a:avLst/>
          </a:prstGeom>
          <a:ln w="12700">
            <a:miter lim="400000"/>
          </a:ln>
        </p:spPr>
      </p:pic>
    </p:spTree>
    <p:extLst>
      <p:ext uri="{BB962C8B-B14F-4D97-AF65-F5344CB8AC3E}">
        <p14:creationId xmlns:p14="http://schemas.microsoft.com/office/powerpoint/2010/main" val="9742677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py page with small circl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8"/>
            <a:ext cx="21823362" cy="8239125"/>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Image" descr="Image">
            <a:extLst>
              <a:ext uri="{FF2B5EF4-FFF2-40B4-BE49-F238E27FC236}">
                <a16:creationId xmlns:a16="http://schemas.microsoft.com/office/drawing/2014/main" id="{F3BD7D97-478A-46BB-8387-351AE580400E}"/>
              </a:ext>
            </a:extLst>
          </p:cNvPr>
          <p:cNvPicPr>
            <a:picLocks noChangeAspect="1"/>
          </p:cNvPicPr>
          <p:nvPr userDrawn="1"/>
        </p:nvPicPr>
        <p:blipFill>
          <a:blip r:embed="rId3"/>
          <a:stretch>
            <a:fillRect/>
          </a:stretch>
        </p:blipFill>
        <p:spPr>
          <a:xfrm>
            <a:off x="18704072" y="6327135"/>
            <a:ext cx="2646211" cy="2718521"/>
          </a:xfrm>
          <a:prstGeom prst="rect">
            <a:avLst/>
          </a:prstGeom>
          <a:ln w="12700">
            <a:miter lim="400000"/>
          </a:ln>
        </p:spPr>
      </p:pic>
      <p:pic>
        <p:nvPicPr>
          <p:cNvPr id="9" name="Image" descr="Image">
            <a:extLst>
              <a:ext uri="{FF2B5EF4-FFF2-40B4-BE49-F238E27FC236}">
                <a16:creationId xmlns:a16="http://schemas.microsoft.com/office/drawing/2014/main" id="{8CC4B47D-3DAB-4822-9A17-4D9F50556D9A}"/>
              </a:ext>
            </a:extLst>
          </p:cNvPr>
          <p:cNvPicPr>
            <a:picLocks noChangeAspect="1"/>
          </p:cNvPicPr>
          <p:nvPr userDrawn="1"/>
        </p:nvPicPr>
        <p:blipFill>
          <a:blip r:embed="rId4"/>
          <a:stretch>
            <a:fillRect/>
          </a:stretch>
        </p:blipFill>
        <p:spPr>
          <a:xfrm>
            <a:off x="20901078" y="8270553"/>
            <a:ext cx="2480022" cy="2718520"/>
          </a:xfrm>
          <a:prstGeom prst="rect">
            <a:avLst/>
          </a:prstGeom>
          <a:ln w="12700">
            <a:miter lim="400000"/>
          </a:ln>
        </p:spPr>
      </p:pic>
      <p:pic>
        <p:nvPicPr>
          <p:cNvPr id="10" name="Image" descr="Image">
            <a:extLst>
              <a:ext uri="{FF2B5EF4-FFF2-40B4-BE49-F238E27FC236}">
                <a16:creationId xmlns:a16="http://schemas.microsoft.com/office/drawing/2014/main" id="{EC833BA8-877D-451A-A712-6A9F5F33D16F}"/>
              </a:ext>
            </a:extLst>
          </p:cNvPr>
          <p:cNvPicPr>
            <a:picLocks noChangeAspect="1"/>
          </p:cNvPicPr>
          <p:nvPr userDrawn="1"/>
        </p:nvPicPr>
        <p:blipFill>
          <a:blip r:embed="rId5"/>
          <a:stretch>
            <a:fillRect/>
          </a:stretch>
        </p:blipFill>
        <p:spPr>
          <a:xfrm>
            <a:off x="18382293" y="9355902"/>
            <a:ext cx="2162785" cy="2068565"/>
          </a:xfrm>
          <a:prstGeom prst="rect">
            <a:avLst/>
          </a:prstGeom>
          <a:ln w="12700">
            <a:miter lim="400000"/>
          </a:ln>
        </p:spPr>
      </p:pic>
    </p:spTree>
    <p:extLst>
      <p:ext uri="{BB962C8B-B14F-4D97-AF65-F5344CB8AC3E}">
        <p14:creationId xmlns:p14="http://schemas.microsoft.com/office/powerpoint/2010/main" val="31891855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365D"/>
        </a:solidFill>
        <a:effectLst/>
      </p:bgPr>
    </p:bg>
    <p:spTree>
      <p:nvGrpSpPr>
        <p:cNvPr id="1" name=""/>
        <p:cNvGrpSpPr/>
        <p:nvPr/>
      </p:nvGrpSpPr>
      <p:grpSpPr>
        <a:xfrm>
          <a:off x="0" y="0"/>
          <a:ext cx="0" cy="0"/>
          <a:chOff x="0" y="0"/>
          <a:chExt cx="0" cy="0"/>
        </a:xfrm>
      </p:grpSpPr>
      <p:sp>
        <p:nvSpPr>
          <p:cNvPr id="2" name="Divider page"/>
          <p:cNvSpPr txBox="1">
            <a:spLocks noGrp="1"/>
          </p:cNvSpPr>
          <p:nvPr>
            <p:ph type="title" hasCustomPrompt="1"/>
          </p:nvPr>
        </p:nvSpPr>
        <p:spPr>
          <a:xfrm>
            <a:off x="1663695" y="2584433"/>
            <a:ext cx="21971006" cy="4648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Divider page</a:t>
            </a:r>
          </a:p>
        </p:txBody>
      </p:sp>
      <p:pic>
        <p:nvPicPr>
          <p:cNvPr id="3" name="Image" descr="Image"/>
          <p:cNvPicPr>
            <a:picLocks noChangeAspect="1"/>
          </p:cNvPicPr>
          <p:nvPr/>
        </p:nvPicPr>
        <p:blipFill>
          <a:blip r:embed="rId13"/>
          <a:stretch>
            <a:fillRect/>
          </a:stretch>
        </p:blipFill>
        <p:spPr>
          <a:xfrm rot="19281127">
            <a:off x="20320449" y="6456536"/>
            <a:ext cx="4216202" cy="2259147"/>
          </a:xfrm>
          <a:prstGeom prst="rect">
            <a:avLst/>
          </a:prstGeom>
          <a:ln w="12700">
            <a:miter lim="400000"/>
          </a:ln>
        </p:spPr>
      </p:pic>
      <p:pic>
        <p:nvPicPr>
          <p:cNvPr id="4" name="Image" descr="Image"/>
          <p:cNvPicPr>
            <a:picLocks noChangeAspect="1"/>
          </p:cNvPicPr>
          <p:nvPr/>
        </p:nvPicPr>
        <p:blipFill>
          <a:blip r:embed="rId14"/>
          <a:stretch>
            <a:fillRect/>
          </a:stretch>
        </p:blipFill>
        <p:spPr>
          <a:xfrm rot="20045788">
            <a:off x="3182167" y="10889808"/>
            <a:ext cx="3454030" cy="4152292"/>
          </a:xfrm>
          <a:prstGeom prst="rect">
            <a:avLst/>
          </a:prstGeom>
          <a:ln w="12700">
            <a:miter lim="400000"/>
          </a:ln>
        </p:spPr>
      </p:pic>
      <p:pic>
        <p:nvPicPr>
          <p:cNvPr id="5" name="Image" descr="Image"/>
          <p:cNvPicPr>
            <a:picLocks noChangeAspect="1"/>
          </p:cNvPicPr>
          <p:nvPr/>
        </p:nvPicPr>
        <p:blipFill>
          <a:blip r:embed="rId15"/>
          <a:stretch>
            <a:fillRect/>
          </a:stretch>
        </p:blipFill>
        <p:spPr>
          <a:xfrm>
            <a:off x="15362972" y="11517878"/>
            <a:ext cx="4152346" cy="4152292"/>
          </a:xfrm>
          <a:prstGeom prst="rect">
            <a:avLst/>
          </a:prstGeom>
          <a:ln w="12700">
            <a:miter lim="400000"/>
          </a:ln>
        </p:spPr>
      </p:pic>
      <p:pic>
        <p:nvPicPr>
          <p:cNvPr id="6" name="Image" descr="Image"/>
          <p:cNvPicPr>
            <a:picLocks noChangeAspect="1"/>
          </p:cNvPicPr>
          <p:nvPr/>
        </p:nvPicPr>
        <p:blipFill>
          <a:blip r:embed="rId16"/>
          <a:stretch>
            <a:fillRect/>
          </a:stretch>
        </p:blipFill>
        <p:spPr>
          <a:xfrm rot="8641063">
            <a:off x="7624440" y="-718444"/>
            <a:ext cx="4484137" cy="2402714"/>
          </a:xfrm>
          <a:prstGeom prst="rect">
            <a:avLst/>
          </a:prstGeom>
          <a:ln w="12700">
            <a:miter lim="400000"/>
          </a:ln>
        </p:spPr>
      </p:pic>
      <p:pic>
        <p:nvPicPr>
          <p:cNvPr id="7" name="LH&amp;CP_Logos_Primary logo WO 1.png" descr="LH&amp;CP_Logos_Primary logo WO 1.png"/>
          <p:cNvPicPr>
            <a:picLocks noChangeAspect="1"/>
          </p:cNvPicPr>
          <p:nvPr/>
        </p:nvPicPr>
        <p:blipFill>
          <a:blip r:embed="rId17"/>
          <a:stretch>
            <a:fillRect/>
          </a:stretch>
        </p:blipFill>
        <p:spPr>
          <a:xfrm>
            <a:off x="19217997" y="592270"/>
            <a:ext cx="4264572" cy="1542842"/>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65" r:id="rId1"/>
    <p:sldLayoutId id="2147483650" r:id="rId2"/>
    <p:sldLayoutId id="2147483664" r:id="rId3"/>
    <p:sldLayoutId id="2147483662" r:id="rId4"/>
    <p:sldLayoutId id="2147483669" r:id="rId5"/>
    <p:sldLayoutId id="2147483671" r:id="rId6"/>
    <p:sldLayoutId id="2147483668" r:id="rId7"/>
    <p:sldLayoutId id="2147483666" r:id="rId8"/>
    <p:sldLayoutId id="2147483667" r:id="rId9"/>
    <p:sldLayoutId id="2147483670" r:id="rId10"/>
    <p:sldLayoutId id="2147483661" r:id="rId11"/>
  </p:sldLayoutIdLst>
  <p:transition spd="med"/>
  <p:txStyles>
    <p:titleStyle>
      <a:lvl1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1pPr>
      <a:lvl2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2pPr>
      <a:lvl3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3pPr>
      <a:lvl4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4pPr>
      <a:lvl5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5pPr>
      <a:lvl6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6pPr>
      <a:lvl7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7pPr>
      <a:lvl8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9pPr>
    </p:titleStyle>
    <p:bodyStyle>
      <a:lvl1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kingsfund.org.uk/publications/population-health-approach?gclid=EAIaIQobChMI8dWWp_ig-wIVCLbtCh2IKQ7REAAYASAAEgL2w_D_BwE"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le 2"/>
          <p:cNvSpPr txBox="1">
            <a:spLocks noGrp="1"/>
          </p:cNvSpPr>
          <p:nvPr>
            <p:ph type="title"/>
          </p:nvPr>
        </p:nvSpPr>
        <p:spPr>
          <a:prstGeom prst="rect">
            <a:avLst/>
          </a:prstGeom>
        </p:spPr>
        <p:txBody>
          <a:bodyPr>
            <a:normAutofit/>
          </a:bodyPr>
          <a:lstStyle/>
          <a:p>
            <a:r>
              <a:rPr lang="en-GB" sz="11500" dirty="0"/>
              <a:t>Public Involvement Workshop</a:t>
            </a:r>
            <a:endParaRPr sz="11500" dirty="0"/>
          </a:p>
        </p:txBody>
      </p:sp>
      <p:sp>
        <p:nvSpPr>
          <p:cNvPr id="188" name="Text Placeholder 3"/>
          <p:cNvSpPr>
            <a:spLocks noGrp="1"/>
          </p:cNvSpPr>
          <p:nvPr>
            <p:ph type="body" sz="quarter"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r>
              <a:rPr lang="en-GB" sz="7200" dirty="0"/>
              <a:t>Primary Care V1.1</a:t>
            </a:r>
            <a:endParaRPr sz="7200" dirty="0"/>
          </a:p>
        </p:txBody>
      </p:sp>
      <p:sp>
        <p:nvSpPr>
          <p:cNvPr id="186" name="Text Placeholder 1"/>
          <p:cNvSpPr txBox="1">
            <a:spLocks noGrp="1"/>
          </p:cNvSpPr>
          <p:nvPr>
            <p:ph type="body" sz="quarter" idx="1"/>
          </p:nvPr>
        </p:nvSpPr>
        <p:spPr>
          <a:xfrm>
            <a:off x="1663697" y="7203806"/>
            <a:ext cx="21971004" cy="864191"/>
          </a:xfrm>
          <a:prstGeom prst="rect">
            <a:avLst/>
          </a:prstGeom>
        </p:spPr>
        <p:txBody>
          <a:bodyPr>
            <a:normAutofit lnSpcReduction="10000"/>
          </a:bodyPr>
          <a:lstStyle/>
          <a:p>
            <a:r>
              <a:rPr lang="en-GB" sz="5400" dirty="0"/>
              <a:t>Feb 2023</a:t>
            </a:r>
            <a:endParaRPr sz="54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 (3)</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5400" dirty="0">
                <a:latin typeface="Arial" panose="020B0604020202020204" pitchFamily="34" charset="0"/>
                <a:ea typeface="Calibri" panose="020F0502020204030204" pitchFamily="34" charset="0"/>
                <a:cs typeface="Arial" panose="020B0604020202020204" pitchFamily="34" charset="0"/>
              </a:rPr>
              <a:t>How we will meet these needs in Leeds?</a:t>
            </a:r>
          </a:p>
          <a:p>
            <a:pPr marL="0" indent="0">
              <a:buNone/>
            </a:pPr>
            <a:endParaRPr lang="en-GB" sz="4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pic>
        <p:nvPicPr>
          <p:cNvPr id="2" name="Picture 1" descr="An image showing the different population boards and care delivery board:&#10;&#10;Population boards: maternity, children, healthy adults, long-term conditions, people with a learning disability and neurodiversity, mental health, cancer, frailty and end of life&#10;&#10;Care delivery boards - planned care, same-day response&#10;&#10;These boards are supported by Local care partnerships, expert advisory groups (focused on tackling health inequalities, person centred care, clinical and professional forums), enabler boards (informatics, workforce and estates), the primary care board and a clinical executive group">
            <a:extLst>
              <a:ext uri="{FF2B5EF4-FFF2-40B4-BE49-F238E27FC236}">
                <a16:creationId xmlns:a16="http://schemas.microsoft.com/office/drawing/2014/main" id="{9DBD44AC-2A6C-1856-1B62-C1C061507F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011" y="4566553"/>
            <a:ext cx="23509724" cy="5107168"/>
          </a:xfrm>
          <a:prstGeom prst="rect">
            <a:avLst/>
          </a:prstGeom>
          <a:noFill/>
        </p:spPr>
      </p:pic>
    </p:spTree>
    <p:extLst>
      <p:ext uri="{BB962C8B-B14F-4D97-AF65-F5344CB8AC3E}">
        <p14:creationId xmlns:p14="http://schemas.microsoft.com/office/powerpoint/2010/main" val="12128907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 (4)</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3525939"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5400" dirty="0">
                <a:latin typeface="Arial" panose="020B0604020202020204" pitchFamily="34" charset="0"/>
                <a:cs typeface="Arial" panose="020B0604020202020204" pitchFamily="34" charset="0"/>
              </a:rPr>
              <a:t>Boards will be made up of senior representatives from across the health and care partnership.</a:t>
            </a:r>
          </a:p>
          <a:p>
            <a:pPr marL="0" indent="0">
              <a:buNone/>
            </a:pPr>
            <a:endParaRPr lang="en-GB" sz="5400" dirty="0">
              <a:latin typeface="Arial" panose="020B0604020202020204" pitchFamily="34" charset="0"/>
              <a:cs typeface="Arial" panose="020B0604020202020204" pitchFamily="34" charset="0"/>
            </a:endParaRPr>
          </a:p>
          <a:p>
            <a:pPr marL="0" indent="0">
              <a:buNone/>
            </a:pPr>
            <a:r>
              <a:rPr lang="en-GB" sz="5400" dirty="0">
                <a:latin typeface="Arial" panose="020B0604020202020204" pitchFamily="34" charset="0"/>
                <a:cs typeface="Arial" panose="020B0604020202020204" pitchFamily="34" charset="0"/>
              </a:rPr>
              <a:t>The boards will be </a:t>
            </a:r>
            <a:endParaRPr lang="en-GB" sz="3200" b="0" i="0" u="none" strike="noStrike" baseline="0" dirty="0">
              <a:solidFill>
                <a:srgbClr val="000000"/>
              </a:solidFill>
              <a:latin typeface="Arial" panose="020B0604020202020204" pitchFamily="34" charset="0"/>
            </a:endParaRPr>
          </a:p>
          <a:p>
            <a:r>
              <a:rPr lang="en-GB" sz="4800" b="1" i="0" u="none" strike="noStrike" baseline="0" dirty="0">
                <a:solidFill>
                  <a:srgbClr val="000000"/>
                </a:solidFill>
                <a:latin typeface="Arial" panose="020B0604020202020204" pitchFamily="34" charset="0"/>
              </a:rPr>
              <a:t>Broad enough </a:t>
            </a:r>
            <a:r>
              <a:rPr lang="en-GB" sz="4800" b="0" i="0" u="none" strike="noStrike" baseline="0" dirty="0">
                <a:solidFill>
                  <a:srgbClr val="000000"/>
                </a:solidFill>
                <a:latin typeface="Arial" panose="020B0604020202020204" pitchFamily="34" charset="0"/>
              </a:rPr>
              <a:t>(to represent all partners)</a:t>
            </a:r>
          </a:p>
          <a:p>
            <a:r>
              <a:rPr lang="en-GB" sz="4800" b="1" i="0" u="none" strike="noStrike" baseline="0" dirty="0">
                <a:solidFill>
                  <a:srgbClr val="000000"/>
                </a:solidFill>
                <a:latin typeface="Arial" panose="020B0604020202020204" pitchFamily="34" charset="0"/>
              </a:rPr>
              <a:t>Senior enough </a:t>
            </a:r>
            <a:r>
              <a:rPr lang="en-GB" sz="4800" b="0" i="0" u="none" strike="noStrike" baseline="0" dirty="0">
                <a:solidFill>
                  <a:srgbClr val="000000"/>
                </a:solidFill>
                <a:latin typeface="Arial" panose="020B0604020202020204" pitchFamily="34" charset="0"/>
              </a:rPr>
              <a:t>(to take critical decisions)</a:t>
            </a:r>
          </a:p>
          <a:p>
            <a:r>
              <a:rPr lang="en-GB" sz="4800" b="1" i="0" u="none" strike="noStrike" baseline="0" dirty="0">
                <a:solidFill>
                  <a:srgbClr val="000000"/>
                </a:solidFill>
                <a:latin typeface="Arial" panose="020B0604020202020204" pitchFamily="34" charset="0"/>
              </a:rPr>
              <a:t>Small enough </a:t>
            </a:r>
            <a:r>
              <a:rPr lang="en-GB" sz="4800" b="0" i="0" u="none" strike="noStrike" baseline="0" dirty="0">
                <a:solidFill>
                  <a:srgbClr val="000000"/>
                </a:solidFill>
                <a:latin typeface="Arial" panose="020B0604020202020204" pitchFamily="34" charset="0"/>
              </a:rPr>
              <a:t>(to make these decisions)</a:t>
            </a:r>
          </a:p>
          <a:p>
            <a:pPr marL="0" indent="0">
              <a:buNone/>
            </a:pPr>
            <a:endParaRPr lang="en-GB" sz="4800" dirty="0">
              <a:latin typeface="Arial" panose="020B0604020202020204" pitchFamily="34" charset="0"/>
              <a:cs typeface="Arial" panose="020B0604020202020204" pitchFamily="34" charset="0"/>
            </a:endParaRPr>
          </a:p>
        </p:txBody>
      </p:sp>
      <p:pic>
        <p:nvPicPr>
          <p:cNvPr id="7" name="Picture 6" descr="Image showing the different organisations that make up the population board including:&#10;&#10;Chair&#10;Leeds Teaching Hospitals Trust&#10;Leeds Community Healthcare&#10;Local authority&#10;Integrated Care Board in Leeds&#10;Public Health&#10;Third sector&#10;General Practice&#10;Leeds and York Partnership Foundation Trust&#10;two clinical leads&#10;Citizen rep">
            <a:extLst>
              <a:ext uri="{FF2B5EF4-FFF2-40B4-BE49-F238E27FC236}">
                <a16:creationId xmlns:a16="http://schemas.microsoft.com/office/drawing/2014/main" id="{872BA932-470B-4CA4-943C-1ECDC2FB834B}"/>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4377993" y="2972260"/>
            <a:ext cx="9264711" cy="9361507"/>
          </a:xfrm>
          <a:prstGeom prst="rect">
            <a:avLst/>
          </a:prstGeom>
        </p:spPr>
      </p:pic>
    </p:spTree>
    <p:extLst>
      <p:ext uri="{BB962C8B-B14F-4D97-AF65-F5344CB8AC3E}">
        <p14:creationId xmlns:p14="http://schemas.microsoft.com/office/powerpoint/2010/main" val="83678902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 (5)</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7" y="3036888"/>
            <a:ext cx="20028968"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000" dirty="0">
                <a:latin typeface="Arial" panose="020B0604020202020204" pitchFamily="34" charset="0"/>
                <a:cs typeface="Arial" panose="020B0604020202020204" pitchFamily="34" charset="0"/>
              </a:rPr>
              <a:t>The Primary Care Board</a:t>
            </a:r>
          </a:p>
          <a:p>
            <a:pPr marL="0" indent="0">
              <a:spcAft>
                <a:spcPts val="0"/>
              </a:spcAft>
              <a:buNone/>
            </a:pPr>
            <a:r>
              <a:rPr lang="en-GB" sz="3600" b="1" dirty="0">
                <a:solidFill>
                  <a:schemeClr val="tx1">
                    <a:lumMod val="75000"/>
                  </a:schemeClr>
                </a:solidFill>
                <a:effectLst/>
                <a:latin typeface="Arial" panose="020B0604020202020204" pitchFamily="34" charset="0"/>
                <a:ea typeface="Calibri" panose="020F0502020204030204" pitchFamily="34" charset="0"/>
                <a:cs typeface="Arial" panose="020B0604020202020204" pitchFamily="34" charset="0"/>
              </a:rPr>
              <a:t>Primary care services provide the first point of contact in the healthcare system, acting as the ‘front door’ of the NHS. Primary care includes general practice, community pharmacy, dental, and optometry (eye health) services.</a:t>
            </a:r>
            <a:endParaRPr lang="en-GB" sz="3600" b="1" dirty="0">
              <a:solidFill>
                <a:schemeClr val="tx1">
                  <a:lumMod val="75000"/>
                </a:schemeClr>
              </a:solidFill>
              <a:latin typeface="Arial" panose="020B0604020202020204" pitchFamily="34" charset="0"/>
              <a:cs typeface="Arial" panose="020B0604020202020204" pitchFamily="34" charset="0"/>
            </a:endParaRPr>
          </a:p>
          <a:p>
            <a:r>
              <a:rPr lang="en-GB" sz="3300" dirty="0">
                <a:solidFill>
                  <a:schemeClr val="tx1">
                    <a:lumMod val="75000"/>
                  </a:schemeClr>
                </a:solidFill>
                <a:latin typeface="Arial" panose="020B0604020202020204" pitchFamily="34" charset="0"/>
                <a:cs typeface="Arial" panose="020B0604020202020204" pitchFamily="34" charset="0"/>
              </a:rPr>
              <a:t>Your local GP practice provides a wide range of health services, including medical advice, vaccinations, examinations and treatment, prescriptions for medicines, referrals to other health services and social services. In Leeds, there are 92 GP practices, which care for around 900,000 people. Every practice in Leeds is a member of a primary care network (PCN). This is a group of practices which works together and with community, mental health, social care, pharmacy, hospital and voluntary organisations in their local areas. </a:t>
            </a:r>
          </a:p>
          <a:p>
            <a:r>
              <a:rPr lang="en-GB" sz="3300" dirty="0">
                <a:solidFill>
                  <a:schemeClr val="tx1">
                    <a:lumMod val="75000"/>
                  </a:schemeClr>
                </a:solidFill>
                <a:latin typeface="Arial" panose="020B0604020202020204" pitchFamily="34" charset="0"/>
                <a:cs typeface="Arial" panose="020B0604020202020204" pitchFamily="34" charset="0"/>
              </a:rPr>
              <a:t>Community pharmacists are highly trained healthcare professionals who play a key role in providing quality healthcare to patients. As well as ensuring the safe supply and use of medicines, pharmacists can advise on common problems such as coughs, colds, aches and pains, as well as healthy eating and stopping smoking. They can also help you decide whether you need to see a doctor. </a:t>
            </a:r>
          </a:p>
          <a:p>
            <a:r>
              <a:rPr lang="en-GB" sz="3300" dirty="0">
                <a:solidFill>
                  <a:schemeClr val="tx1">
                    <a:lumMod val="75000"/>
                  </a:schemeClr>
                </a:solidFill>
                <a:latin typeface="Arial" panose="020B0604020202020204" pitchFamily="34" charset="0"/>
                <a:cs typeface="Arial" panose="020B0604020202020204" pitchFamily="34" charset="0"/>
              </a:rPr>
              <a:t>Dentists work to prevent and treat dental and oral disease, correct dental irregularities (particularly in children) and treat dental and facial injuries. </a:t>
            </a:r>
          </a:p>
          <a:p>
            <a:r>
              <a:rPr lang="en-GB" sz="3300" dirty="0">
                <a:solidFill>
                  <a:schemeClr val="tx1">
                    <a:lumMod val="75000"/>
                  </a:schemeClr>
                </a:solidFill>
                <a:latin typeface="Arial" panose="020B0604020202020204" pitchFamily="34" charset="0"/>
                <a:cs typeface="Arial" panose="020B0604020202020204" pitchFamily="34" charset="0"/>
              </a:rPr>
              <a:t>Opticians provide eye health services for patients.</a:t>
            </a:r>
          </a:p>
          <a:p>
            <a:pPr marL="0" indent="0">
              <a:buNone/>
            </a:pPr>
            <a:endParaRPr lang="en-GB" sz="4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72BA932-470B-4CA4-943C-1ECDC2FB834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509454" y="2780875"/>
            <a:ext cx="2332026" cy="2356390"/>
          </a:xfrm>
          <a:prstGeom prst="rect">
            <a:avLst/>
          </a:prstGeom>
        </p:spPr>
      </p:pic>
    </p:spTree>
    <p:extLst>
      <p:ext uri="{BB962C8B-B14F-4D97-AF65-F5344CB8AC3E}">
        <p14:creationId xmlns:p14="http://schemas.microsoft.com/office/powerpoint/2010/main" val="348995346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 (6)</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7" y="3036888"/>
            <a:ext cx="19646583"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000" dirty="0">
                <a:latin typeface="Arial" panose="020B0604020202020204" pitchFamily="34" charset="0"/>
                <a:cs typeface="Arial" panose="020B0604020202020204" pitchFamily="34" charset="0"/>
              </a:rPr>
              <a:t>The Primary Care Board - functions</a:t>
            </a:r>
          </a:p>
          <a:p>
            <a:pPr marL="0" indent="0">
              <a:buNone/>
            </a:pPr>
            <a:r>
              <a:rPr lang="en-GB" sz="3600" dirty="0">
                <a:latin typeface="Arial" panose="020B0604020202020204" pitchFamily="34" charset="0"/>
                <a:cs typeface="Arial" panose="020B0604020202020204" pitchFamily="34" charset="0"/>
              </a:rPr>
              <a:t>NHS England has formally delegated specific duties relating to Primary Medical Services i.e. those services that are delivered through the national GP contract. </a:t>
            </a: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Areas that the Board will be responsible for include:</a:t>
            </a:r>
          </a:p>
          <a:p>
            <a:r>
              <a:rPr lang="en-GB" sz="3200" dirty="0">
                <a:latin typeface="Arial" panose="020B0604020202020204" pitchFamily="34" charset="0"/>
                <a:cs typeface="Arial" panose="020B0604020202020204" pitchFamily="34" charset="0"/>
              </a:rPr>
              <a:t>Permanent practice closures</a:t>
            </a:r>
          </a:p>
          <a:p>
            <a:r>
              <a:rPr lang="en-GB" sz="3200" dirty="0">
                <a:latin typeface="Arial" panose="020B0604020202020204" pitchFamily="34" charset="0"/>
                <a:cs typeface="Arial" panose="020B0604020202020204" pitchFamily="34" charset="0"/>
              </a:rPr>
              <a:t>Procurements </a:t>
            </a:r>
          </a:p>
          <a:p>
            <a:r>
              <a:rPr lang="en-GB" sz="3200" dirty="0">
                <a:latin typeface="Arial" panose="020B0604020202020204" pitchFamily="34" charset="0"/>
                <a:cs typeface="Arial" panose="020B0604020202020204" pitchFamily="34" charset="0"/>
              </a:rPr>
              <a:t>Practice Mergers</a:t>
            </a:r>
          </a:p>
          <a:p>
            <a:r>
              <a:rPr lang="en-GB" sz="3200" dirty="0">
                <a:latin typeface="Arial" panose="020B0604020202020204" pitchFamily="34" charset="0"/>
                <a:cs typeface="Arial" panose="020B0604020202020204" pitchFamily="34" charset="0"/>
              </a:rPr>
              <a:t>Local incentive schemes </a:t>
            </a:r>
          </a:p>
          <a:p>
            <a:r>
              <a:rPr lang="en-GB" sz="3200" dirty="0">
                <a:latin typeface="Arial" panose="020B0604020202020204" pitchFamily="34" charset="0"/>
                <a:cs typeface="Arial" panose="020B0604020202020204" pitchFamily="34" charset="0"/>
              </a:rPr>
              <a:t>Contract Assurance and associated actions </a:t>
            </a:r>
          </a:p>
          <a:p>
            <a:r>
              <a:rPr lang="en-GB" sz="3200" dirty="0">
                <a:latin typeface="Arial" panose="020B0604020202020204" pitchFamily="34" charset="0"/>
                <a:cs typeface="Arial" panose="020B0604020202020204" pitchFamily="34" charset="0"/>
              </a:rPr>
              <a:t>List closure applications</a:t>
            </a:r>
          </a:p>
          <a:p>
            <a:r>
              <a:rPr lang="en-GB" sz="3200" dirty="0">
                <a:latin typeface="Arial" panose="020B0604020202020204" pitchFamily="34" charset="0"/>
                <a:cs typeface="Arial" panose="020B0604020202020204" pitchFamily="34" charset="0"/>
              </a:rPr>
              <a:t>Practice Boundary Changes</a:t>
            </a:r>
          </a:p>
          <a:p>
            <a:r>
              <a:rPr lang="en-GB" sz="3200" dirty="0">
                <a:latin typeface="Arial" panose="020B0604020202020204" pitchFamily="34" charset="0"/>
                <a:cs typeface="Arial" panose="020B0604020202020204" pitchFamily="34" charset="0"/>
              </a:rPr>
              <a:t>Contract variations</a:t>
            </a: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In some cases, the final decision will rest with the Leeds Committee of the Integrated Care Board particularly practice closures or mergers. </a:t>
            </a:r>
          </a:p>
        </p:txBody>
      </p:sp>
      <p:pic>
        <p:nvPicPr>
          <p:cNvPr id="7" name="Picture 6">
            <a:extLst>
              <a:ext uri="{FF2B5EF4-FFF2-40B4-BE49-F238E27FC236}">
                <a16:creationId xmlns:a16="http://schemas.microsoft.com/office/drawing/2014/main" id="{872BA932-470B-4CA4-943C-1ECDC2FB834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509454" y="2780875"/>
            <a:ext cx="2332026" cy="2356390"/>
          </a:xfrm>
          <a:prstGeom prst="rect">
            <a:avLst/>
          </a:prstGeom>
        </p:spPr>
      </p:pic>
    </p:spTree>
    <p:extLst>
      <p:ext uri="{BB962C8B-B14F-4D97-AF65-F5344CB8AC3E}">
        <p14:creationId xmlns:p14="http://schemas.microsoft.com/office/powerpoint/2010/main" val="120457821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 (7)</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7" y="3036888"/>
            <a:ext cx="19646583"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000" dirty="0">
                <a:latin typeface="Arial" panose="020B0604020202020204" pitchFamily="34" charset="0"/>
                <a:cs typeface="Arial" panose="020B0604020202020204" pitchFamily="34" charset="0"/>
              </a:rPr>
              <a:t>The Primary Care Board – programme areas</a:t>
            </a:r>
          </a:p>
          <a:p>
            <a:pPr marL="0" indent="0">
              <a:buNone/>
            </a:pPr>
            <a:endParaRPr lang="en-GB" sz="4800" dirty="0">
              <a:latin typeface="Arial" panose="020B0604020202020204" pitchFamily="34" charset="0"/>
              <a:cs typeface="Arial" panose="020B0604020202020204" pitchFamily="34" charset="0"/>
            </a:endParaRPr>
          </a:p>
          <a:p>
            <a:pPr marL="0" indent="0">
              <a:buNone/>
            </a:pPr>
            <a:r>
              <a:rPr lang="en-GB" sz="4800" dirty="0">
                <a:latin typeface="Arial" panose="020B0604020202020204" pitchFamily="34" charset="0"/>
                <a:cs typeface="Arial" panose="020B0604020202020204" pitchFamily="34" charset="0"/>
              </a:rPr>
              <a:t>The Primary Care Board has oversight and assurance of a number of key programme areas which includes:</a:t>
            </a:r>
          </a:p>
          <a:p>
            <a:r>
              <a:rPr lang="en-GB" sz="4800" dirty="0">
                <a:latin typeface="Arial" panose="020B0604020202020204" pitchFamily="34" charset="0"/>
                <a:cs typeface="Arial" panose="020B0604020202020204" pitchFamily="34" charset="0"/>
              </a:rPr>
              <a:t>Primary Care Access </a:t>
            </a:r>
          </a:p>
          <a:p>
            <a:r>
              <a:rPr lang="en-GB" sz="4800" dirty="0">
                <a:latin typeface="Arial" panose="020B0604020202020204" pitchFamily="34" charset="0"/>
                <a:cs typeface="Arial" panose="020B0604020202020204" pitchFamily="34" charset="0"/>
              </a:rPr>
              <a:t>Provider Relationships (the contracts we hold)</a:t>
            </a:r>
          </a:p>
          <a:p>
            <a:r>
              <a:rPr lang="en-GB" sz="4800" dirty="0">
                <a:latin typeface="Arial" panose="020B0604020202020204" pitchFamily="34" charset="0"/>
                <a:cs typeface="Arial" panose="020B0604020202020204" pitchFamily="34" charset="0"/>
              </a:rPr>
              <a:t>Primary Care Network Development </a:t>
            </a:r>
          </a:p>
          <a:p>
            <a:r>
              <a:rPr lang="en-GB" sz="4800" dirty="0">
                <a:latin typeface="Arial" panose="020B0604020202020204" pitchFamily="34" charset="0"/>
                <a:cs typeface="Arial" panose="020B0604020202020204" pitchFamily="34" charset="0"/>
              </a:rPr>
              <a:t>Increasing and developing the Workforce </a:t>
            </a:r>
          </a:p>
          <a:p>
            <a:r>
              <a:rPr lang="en-GB" sz="4800" dirty="0">
                <a:latin typeface="Arial" panose="020B0604020202020204" pitchFamily="34" charset="0"/>
                <a:cs typeface="Arial" panose="020B0604020202020204" pitchFamily="34" charset="0"/>
              </a:rPr>
              <a:t>Estates and Digital </a:t>
            </a:r>
          </a:p>
          <a:p>
            <a:r>
              <a:rPr lang="en-GB" sz="4800" dirty="0">
                <a:latin typeface="Arial" panose="020B0604020202020204" pitchFamily="34" charset="0"/>
                <a:cs typeface="Arial" panose="020B0604020202020204" pitchFamily="34" charset="0"/>
              </a:rPr>
              <a:t>Improving Outcomes </a:t>
            </a:r>
          </a:p>
          <a:p>
            <a:r>
              <a:rPr lang="en-GB" sz="4800" dirty="0">
                <a:latin typeface="Arial" panose="020B0604020202020204" pitchFamily="34" charset="0"/>
                <a:cs typeface="Arial" panose="020B0604020202020204" pitchFamily="34" charset="0"/>
              </a:rPr>
              <a:t>Improving Quality and Patient Experience </a:t>
            </a:r>
          </a:p>
          <a:p>
            <a:pPr marL="0" indent="0">
              <a:buNone/>
            </a:pPr>
            <a:endParaRPr lang="en-GB" sz="6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72BA932-470B-4CA4-943C-1ECDC2FB834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509454" y="2780875"/>
            <a:ext cx="2332026" cy="2356390"/>
          </a:xfrm>
          <a:prstGeom prst="rect">
            <a:avLst/>
          </a:prstGeom>
        </p:spPr>
      </p:pic>
    </p:spTree>
    <p:extLst>
      <p:ext uri="{BB962C8B-B14F-4D97-AF65-F5344CB8AC3E}">
        <p14:creationId xmlns:p14="http://schemas.microsoft.com/office/powerpoint/2010/main" val="292084390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 (8)</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7" y="3036888"/>
            <a:ext cx="11832619"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000" dirty="0">
                <a:latin typeface="Arial" panose="020B0604020202020204" pitchFamily="34" charset="0"/>
                <a:cs typeface="Arial" panose="020B0604020202020204" pitchFamily="34" charset="0"/>
              </a:rPr>
              <a:t>The Primary Care Board – involvement and experience</a:t>
            </a:r>
          </a:p>
          <a:p>
            <a:pPr marL="0" indent="0">
              <a:buNone/>
            </a:pPr>
            <a:endParaRPr lang="en-GB" sz="3800" dirty="0">
              <a:latin typeface="Arial" panose="020B0604020202020204" pitchFamily="34" charset="0"/>
              <a:cs typeface="Arial" panose="020B0604020202020204" pitchFamily="34" charset="0"/>
            </a:endParaRPr>
          </a:p>
          <a:p>
            <a:pPr marL="0" indent="0">
              <a:buNone/>
            </a:pPr>
            <a:r>
              <a:rPr lang="en-GB" sz="3800" dirty="0">
                <a:latin typeface="Arial" panose="020B0604020202020204" pitchFamily="34" charset="0"/>
                <a:cs typeface="Arial" panose="020B0604020202020204" pitchFamily="34" charset="0"/>
              </a:rPr>
              <a:t>Engagement with patients regarding primary care can happen at a number of levels such as:</a:t>
            </a:r>
          </a:p>
          <a:p>
            <a:r>
              <a:rPr lang="en-GB" sz="3800" dirty="0">
                <a:latin typeface="Arial" panose="020B0604020202020204" pitchFamily="34" charset="0"/>
                <a:cs typeface="Arial" panose="020B0604020202020204" pitchFamily="34" charset="0"/>
              </a:rPr>
              <a:t>Routine / ongoing engagement through practices Patient Participation Groups</a:t>
            </a:r>
          </a:p>
          <a:p>
            <a:r>
              <a:rPr lang="en-GB" sz="3800" dirty="0">
                <a:latin typeface="Arial" panose="020B0604020202020204" pitchFamily="34" charset="0"/>
                <a:cs typeface="Arial" panose="020B0604020202020204" pitchFamily="34" charset="0"/>
              </a:rPr>
              <a:t>due to a specific issues affecting an individual practice or Primary Care Network </a:t>
            </a:r>
          </a:p>
          <a:p>
            <a:r>
              <a:rPr lang="en-GB" sz="3800" dirty="0">
                <a:latin typeface="Arial" panose="020B0604020202020204" pitchFamily="34" charset="0"/>
                <a:cs typeface="Arial" panose="020B0604020202020204" pitchFamily="34" charset="0"/>
              </a:rPr>
              <a:t>changes to a service affecting the whole City </a:t>
            </a:r>
          </a:p>
          <a:p>
            <a:pPr marL="0" indent="0">
              <a:buNone/>
            </a:pPr>
            <a:endParaRPr lang="en-GB" sz="3800" dirty="0">
              <a:latin typeface="Arial" panose="020B0604020202020204" pitchFamily="34" charset="0"/>
              <a:cs typeface="Arial" panose="020B0604020202020204" pitchFamily="34" charset="0"/>
            </a:endParaRPr>
          </a:p>
          <a:p>
            <a:pPr marL="0" indent="0">
              <a:buNone/>
            </a:pPr>
            <a:r>
              <a:rPr lang="en-GB" sz="3800" dirty="0">
                <a:latin typeface="Arial" panose="020B0604020202020204" pitchFamily="34" charset="0"/>
                <a:cs typeface="Arial" panose="020B0604020202020204" pitchFamily="34" charset="0"/>
              </a:rPr>
              <a:t>We monitor patient experience through the annual patient survey and through other feedback mechanisms such as complaints, friends and family test, care opinion and nhs.uk </a:t>
            </a:r>
          </a:p>
          <a:p>
            <a:pPr marL="0" indent="0">
              <a:buNone/>
            </a:pPr>
            <a:endParaRPr lang="en-GB" sz="6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72BA932-470B-4CA4-943C-1ECDC2FB834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509454" y="2780875"/>
            <a:ext cx="2332026" cy="2356390"/>
          </a:xfrm>
          <a:prstGeom prst="rect">
            <a:avLst/>
          </a:prstGeom>
        </p:spPr>
      </p:pic>
      <p:pic>
        <p:nvPicPr>
          <p:cNvPr id="2" name="Picture 1">
            <a:extLst>
              <a:ext uri="{FF2B5EF4-FFF2-40B4-BE49-F238E27FC236}">
                <a16:creationId xmlns:a16="http://schemas.microsoft.com/office/drawing/2014/main" id="{E6B9024A-0DEC-82FC-1F5D-3D2500D7DC2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45550" y="2820786"/>
            <a:ext cx="6530306" cy="4411287"/>
          </a:xfrm>
          <a:prstGeom prst="rect">
            <a:avLst/>
          </a:prstGeom>
        </p:spPr>
      </p:pic>
      <p:sp>
        <p:nvSpPr>
          <p:cNvPr id="4" name="Speech Bubble: Oval 3" descr="Text box with a case study: After a very short wait on the phone at 8am I was given the option of either a face to face or telephone appointment. The admin staff were friendly and helpful. My telephone appointment went smoothly and I received appropriate treatment from the doctor who was professional and obviously cared &#10;">
            <a:extLst>
              <a:ext uri="{FF2B5EF4-FFF2-40B4-BE49-F238E27FC236}">
                <a16:creationId xmlns:a16="http://schemas.microsoft.com/office/drawing/2014/main" id="{281E51AD-5C9D-D3CF-EDD5-31845F2E71A1}"/>
              </a:ext>
            </a:extLst>
          </p:cNvPr>
          <p:cNvSpPr/>
          <p:nvPr/>
        </p:nvSpPr>
        <p:spPr>
          <a:xfrm>
            <a:off x="12192000" y="7441097"/>
            <a:ext cx="6727767" cy="3454117"/>
          </a:xfrm>
          <a:prstGeom prst="wedgeEllipseCallout">
            <a:avLst>
              <a:gd name="adj1" fmla="val -31953"/>
              <a:gd name="adj2" fmla="val 68276"/>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After a very short wait on the phone at 8am I was given the option of either a face to face or telephone appointment. The admin staff were friendly and helpful. My telephone appointment went smoothly and I received appropriate treatment from the doctor who was professional and obviously cared </a:t>
            </a:r>
          </a:p>
        </p:txBody>
      </p:sp>
      <p:sp>
        <p:nvSpPr>
          <p:cNvPr id="6" name="Speech Bubble: Oval 5" descr="Text box with a case study: The telephone line is always engaged, no on line appointments available.  I do not know what the answer to the problem is, but surely, if a system is not working you need to look for a solution to provide a better one.  I don't like to complain as I appreciate that you do a wonderful job overall and been tested to your maximum over the past few years.&#10;">
            <a:extLst>
              <a:ext uri="{FF2B5EF4-FFF2-40B4-BE49-F238E27FC236}">
                <a16:creationId xmlns:a16="http://schemas.microsoft.com/office/drawing/2014/main" id="{45CBF1C2-1421-2332-6246-CF4D9350C6E2}"/>
              </a:ext>
            </a:extLst>
          </p:cNvPr>
          <p:cNvSpPr/>
          <p:nvPr/>
        </p:nvSpPr>
        <p:spPr>
          <a:xfrm>
            <a:off x="17749736" y="9541474"/>
            <a:ext cx="6091744" cy="3597052"/>
          </a:xfrm>
          <a:prstGeom prst="wedgeEllipseCallout">
            <a:avLst>
              <a:gd name="adj1" fmla="val 34280"/>
              <a:gd name="adj2" fmla="val -84342"/>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telephone line is always engaged, no on line appointments available.  I do not know what the answer to the problem is, but surely, if a system is not working you need to look for a solution to provide a better one.  I don't like to complain as I appreciate that you do a wonderful job overall and been tested to your maximum over the past few years.</a:t>
            </a:r>
          </a:p>
        </p:txBody>
      </p:sp>
    </p:spTree>
    <p:extLst>
      <p:ext uri="{BB962C8B-B14F-4D97-AF65-F5344CB8AC3E}">
        <p14:creationId xmlns:p14="http://schemas.microsoft.com/office/powerpoint/2010/main" val="24188667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 (9)</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5400" dirty="0">
                <a:latin typeface="Arial" panose="020B0604020202020204" pitchFamily="34" charset="0"/>
                <a:cs typeface="Arial" panose="020B0604020202020204" pitchFamily="34" charset="0"/>
              </a:rPr>
              <a:t>It is essential that we involve people in this decision-making process. This workshop builds on our involvement so far and gives us an opportunity to plan future involvement together.</a:t>
            </a:r>
            <a:endParaRPr lang="en-GB" sz="5400" b="0" i="0" u="none" strike="noStrike" baseline="0" dirty="0">
              <a:latin typeface="Arial" panose="020B0604020202020204" pitchFamily="34" charset="0"/>
            </a:endParaRPr>
          </a:p>
          <a:p>
            <a:pPr marL="0" indent="0">
              <a:buNone/>
            </a:pP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658525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primary care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spcAft>
                <a:spcPts val="0"/>
              </a:spcAft>
              <a:buNone/>
            </a:pPr>
            <a:r>
              <a:rPr lang="en-GB" sz="5400" dirty="0">
                <a:latin typeface="Arial" panose="020B0604020202020204" pitchFamily="34" charset="0"/>
                <a:cs typeface="Arial" panose="020B0604020202020204" pitchFamily="34" charset="0"/>
              </a:rPr>
              <a:t>In Leeds we want to commission (plan and pay for) and provide care that is:</a:t>
            </a:r>
          </a:p>
          <a:p>
            <a:pPr>
              <a:spcAft>
                <a:spcPts val="0"/>
              </a:spcAft>
            </a:pPr>
            <a:r>
              <a:rPr lang="en-GB" sz="5400" dirty="0">
                <a:latin typeface="Arial" panose="020B0604020202020204" pitchFamily="34" charset="0"/>
                <a:cs typeface="Arial" panose="020B0604020202020204" pitchFamily="34" charset="0"/>
              </a:rPr>
              <a:t>Safe</a:t>
            </a:r>
          </a:p>
          <a:p>
            <a:pPr>
              <a:spcAft>
                <a:spcPts val="0"/>
              </a:spcAft>
            </a:pPr>
            <a:r>
              <a:rPr lang="en-GB" sz="5400" dirty="0">
                <a:latin typeface="Arial" panose="020B0604020202020204" pitchFamily="34" charset="0"/>
                <a:cs typeface="Arial" panose="020B0604020202020204" pitchFamily="34" charset="0"/>
              </a:rPr>
              <a:t>Sustainable</a:t>
            </a:r>
          </a:p>
          <a:p>
            <a:pPr>
              <a:spcAft>
                <a:spcPts val="0"/>
              </a:spcAft>
            </a:pPr>
            <a:r>
              <a:rPr lang="en-GB" sz="5400" dirty="0">
                <a:latin typeface="Arial" panose="020B0604020202020204" pitchFamily="34" charset="0"/>
                <a:cs typeface="Arial" panose="020B0604020202020204" pitchFamily="34" charset="0"/>
              </a:rPr>
              <a:t>Patient-centred</a:t>
            </a:r>
          </a:p>
          <a:p>
            <a:pPr>
              <a:spcAft>
                <a:spcPts val="0"/>
              </a:spcAft>
            </a:pPr>
            <a:r>
              <a:rPr lang="en-GB" sz="5400" dirty="0">
                <a:latin typeface="Arial" panose="020B0604020202020204" pitchFamily="34" charset="0"/>
                <a:cs typeface="Arial" panose="020B0604020202020204" pitchFamily="34" charset="0"/>
              </a:rPr>
              <a:t>Value for money</a:t>
            </a:r>
          </a:p>
          <a:p>
            <a:pPr marL="0" indent="0">
              <a:spcAft>
                <a:spcPts val="0"/>
              </a:spcAft>
              <a:buNone/>
            </a:pPr>
            <a:endParaRPr lang="en-GB" sz="2400" dirty="0">
              <a:latin typeface="Arial" panose="020B0604020202020204" pitchFamily="34" charset="0"/>
              <a:cs typeface="Arial" panose="020B0604020202020204" pitchFamily="34" charset="0"/>
            </a:endParaRPr>
          </a:p>
          <a:p>
            <a:pPr marL="0" indent="0">
              <a:spcAft>
                <a:spcPts val="0"/>
              </a:spcAft>
              <a:buNone/>
            </a:pPr>
            <a:r>
              <a:rPr lang="en-GB" sz="5400" dirty="0">
                <a:latin typeface="Arial" panose="020B0604020202020204" pitchFamily="34" charset="0"/>
                <a:cs typeface="Arial" panose="020B0604020202020204" pitchFamily="34" charset="0"/>
              </a:rPr>
              <a:t>We cannot do this without understanding the needs, preferences and experiences of people in our population.</a:t>
            </a:r>
          </a:p>
          <a:p>
            <a:pPr marL="0" indent="0">
              <a:spcAft>
                <a:spcPts val="0"/>
              </a:spcAft>
              <a:buNone/>
            </a:pPr>
            <a:endParaRPr lang="en-GB" sz="2400" dirty="0">
              <a:latin typeface="Arial" panose="020B0604020202020204" pitchFamily="34" charset="0"/>
              <a:cs typeface="Arial" panose="020B0604020202020204" pitchFamily="34" charset="0"/>
            </a:endParaRPr>
          </a:p>
          <a:p>
            <a:pPr marL="0" indent="0">
              <a:spcAft>
                <a:spcPts val="0"/>
              </a:spcAft>
              <a:buNone/>
            </a:pPr>
            <a:r>
              <a:rPr lang="en-GB" sz="5400" dirty="0">
                <a:latin typeface="Arial" panose="020B0604020202020204" pitchFamily="34" charset="0"/>
                <a:cs typeface="Arial" panose="020B0604020202020204" pitchFamily="34" charset="0"/>
              </a:rPr>
              <a:t>We are committed to 'starting with what we know' about people's experiences and engaging on the gaps in our knowledge.</a:t>
            </a:r>
          </a:p>
          <a:p>
            <a:pPr marL="0" indent="0">
              <a:spcAft>
                <a:spcPts val="0"/>
              </a:spcAft>
              <a:buNone/>
            </a:pPr>
            <a:endParaRPr lang="en-GB" sz="5400" dirty="0">
              <a:latin typeface="Arial" panose="020B0604020202020204" pitchFamily="34" charset="0"/>
              <a:cs typeface="Arial" panose="020B0604020202020204" pitchFamily="34" charset="0"/>
            </a:endParaRPr>
          </a:p>
          <a:p>
            <a:pPr marL="0" indent="0">
              <a:spcAft>
                <a:spcPts val="0"/>
              </a:spcAft>
              <a:buNone/>
            </a:pPr>
            <a:endParaRPr lang="en-GB" sz="5400" b="0" i="0" u="none" strike="noStrike" baseline="0" dirty="0">
              <a:solidFill>
                <a:srgbClr val="000000"/>
              </a:solidFill>
              <a:latin typeface="Arial" panose="020B0604020202020204" pitchFamily="34" charset="0"/>
            </a:endParaRPr>
          </a:p>
          <a:p>
            <a:pPr marL="0" indent="0">
              <a:spcAft>
                <a:spcPts val="0"/>
              </a:spcAft>
              <a:buNone/>
            </a:pP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8254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primary care (2)</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Each board in Leeds is working with partners to review what we already know (an insight review). </a:t>
            </a:r>
            <a:r>
              <a:rPr lang="en-GB" sz="5400" dirty="0">
                <a:latin typeface="Arial" panose="020B0604020202020204" pitchFamily="34" charset="0"/>
                <a:cs typeface="Arial" panose="020B0604020202020204" pitchFamily="34" charset="0"/>
              </a:rPr>
              <a:t>Our findings will be written into an insight report which will be used by the board to understand the needs of the population and make decisions.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5400" dirty="0">
                <a:latin typeface="Arial" panose="020B0604020202020204" pitchFamily="34" charset="0"/>
                <a:cs typeface="Arial" panose="020B0604020202020204" pitchFamily="34" charset="0"/>
              </a:rPr>
              <a:t>The insight report will:</a:t>
            </a:r>
          </a:p>
          <a:p>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Look at what we already know about people's needs, preferences and experiences</a:t>
            </a:r>
            <a:endParaRPr lang="en-GB" sz="5000" dirty="0">
              <a:latin typeface="Arial" panose="020B0604020202020204" pitchFamily="34" charset="0"/>
              <a:cs typeface="Arial" panose="020B0604020202020204" pitchFamily="34" charset="0"/>
            </a:endParaRPr>
          </a:p>
          <a:p>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Identify the key themes (the things people often tell us about their care)</a:t>
            </a:r>
          </a:p>
          <a:p>
            <a:r>
              <a:rPr lang="en-GB" sz="5000" dirty="0">
                <a:latin typeface="Arial" panose="020B0604020202020204" pitchFamily="34" charset="0"/>
                <a:cs typeface="Arial" panose="020B0604020202020204" pitchFamily="34" charset="0"/>
              </a:rPr>
              <a:t>Highlight the gaps in our knowledge (the areas or communities we know least about)</a:t>
            </a:r>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409365719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primary care (3)</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3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Our insight review for primary care suggest the following themes:</a:t>
            </a:r>
          </a:p>
          <a:p>
            <a:pPr>
              <a:lnSpc>
                <a:spcPct val="115000"/>
              </a:lnSpc>
            </a:pP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majority of people value and are </a:t>
            </a: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satisfied</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with their use of general practice but numbers of people who are satisfied has reduced in the last three years</a:t>
            </a:r>
          </a:p>
          <a:p>
            <a:pPr>
              <a:lnSpc>
                <a:spcPct val="115000"/>
              </a:lnSpc>
            </a:pP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People raise concerns about </a:t>
            </a: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timely care</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saying that they often struggle to get through on the phone to make an appointment and that they wait too long for an appointment</a:t>
            </a:r>
          </a:p>
          <a:p>
            <a:pPr>
              <a:lnSpc>
                <a:spcPct val="115000"/>
              </a:lnSpc>
            </a:pP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Non-English speakers and people who are deaf or hard of hearing report difficulties booking and using translation services at the GP practice (</a:t>
            </a: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health inequalities</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lack of </a:t>
            </a: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alternative formats such as easy read, plain English, BSL and in different languages make it difficult for some communities to understand and make decisions about their health. (</a:t>
            </a: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health inequalities</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Increasing use of digital technology is making it difficult for some communities to access health services. (</a:t>
            </a: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health inequaliti</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es)</a:t>
            </a:r>
          </a:p>
          <a:p>
            <a:pPr>
              <a:lnSpc>
                <a:spcPct val="115000"/>
              </a:lnSpc>
            </a:pP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People report finding health services in Leeds complicated and difficult to understand and navigate. People often don’t know where is the best place to access care or when services are open. (</a:t>
            </a: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joint working/information/choice</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People have a mixed experience of </a:t>
            </a: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person-centred</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care at GP practices. Some communities are less likely to receive person-centred care (</a:t>
            </a: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health inequalities</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People with mental health difficulties find it particularly difficult to access primary care (</a:t>
            </a:r>
            <a:r>
              <a:rPr lang="en-GB"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health inequalities</a:t>
            </a: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46595911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Recording </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037570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6600" dirty="0">
                <a:latin typeface="Arial" panose="020B0604020202020204" pitchFamily="34" charset="0"/>
                <a:cs typeface="Arial" panose="020B0604020202020204" pitchFamily="34" charset="0"/>
              </a:rPr>
              <a:t>We are recording this session so that we can share the discussion with people who are unable to attend the meeting. </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66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6600" dirty="0">
                <a:latin typeface="Arial" panose="020B0604020202020204" pitchFamily="34" charset="0"/>
                <a:cs typeface="Arial" panose="020B0604020202020204" pitchFamily="34" charset="0"/>
              </a:rPr>
              <a:t>It will be available shortly on the Leeds Health and Care Partnership Website</a:t>
            </a:r>
            <a:endParaRPr kumimoji="0" lang="en-GB" sz="8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1026" name="Picture 2" descr="Recording Image">
            <a:extLst>
              <a:ext uri="{FF2B5EF4-FFF2-40B4-BE49-F238E27FC236}">
                <a16:creationId xmlns:a16="http://schemas.microsoft.com/office/drawing/2014/main" id="{62177AE2-1D3B-485E-9342-E95925F8AE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388"/>
          <a:stretch/>
        </p:blipFill>
        <p:spPr bwMode="auto">
          <a:xfrm>
            <a:off x="12373583" y="3122113"/>
            <a:ext cx="10375707" cy="483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55000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primary care (4)</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r>
              <a:rPr kumimoji="0" lang="en-GB" sz="4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Our insight review for primary care suggest the following gaps:</a:t>
            </a: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sz="4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a:spcAft>
                <a:spcPts val="0"/>
              </a:spcAft>
            </a:pPr>
            <a:r>
              <a:rPr lang="en-GB"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People not registered with a GP practi</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ce. This insight was gathered from a range of  sources which may include communities not currently registered with a GP practice. However, it may be useful to target communities less likely to be registered to understand their needs and preferences</a:t>
            </a:r>
          </a:p>
          <a:p>
            <a:pPr>
              <a:spcAft>
                <a:spcPts val="0"/>
              </a:spcAft>
            </a:pPr>
            <a:r>
              <a:rPr lang="en-GB"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Peoples’ understanding of how and when services work together</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There is an assumption that services work together, and this approach is valued by patients. However, people are often unclear about when, why and where this happens</a:t>
            </a:r>
          </a:p>
          <a:p>
            <a:pPr>
              <a:spcAft>
                <a:spcPts val="0"/>
              </a:spcAft>
            </a:pPr>
            <a:r>
              <a:rPr lang="en-GB"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Peoples’ views on opening times</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Insight suggests that many people value their GP practice being open outside traditional working hours. However, it is unclear what specific times they would like to access primary care and to what extent services would be used on evenings, weekends and bank holidays</a:t>
            </a: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9165911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primary care (5)</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Groupwork</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Do you agree with the themes and gaps?</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Have we missed any themes or gaps in our insight?</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How do we prioritise and plan involvement work on the gaps?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050" name="Picture 2">
            <a:extLst>
              <a:ext uri="{FF2B5EF4-FFF2-40B4-BE49-F238E27FC236}">
                <a16:creationId xmlns:a16="http://schemas.microsoft.com/office/drawing/2014/main" id="{D9AD44F3-7B31-439E-8797-C003CB96DB34}"/>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12198" r="11464" b="10121"/>
          <a:stretch/>
        </p:blipFill>
        <p:spPr bwMode="auto">
          <a:xfrm>
            <a:off x="13540902" y="3874882"/>
            <a:ext cx="9915727" cy="67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669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Key areas of work for Primary Care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8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The Leeds Primary Care Board brings together partners from across the city so that we can improve care, design more joined-up and sustainable primary care services and make better use of public resources. We have worked with our partners and local people to identify key areas to work on. These areas are:</a:t>
            </a:r>
          </a:p>
          <a:p>
            <a:pPr>
              <a:defRPr/>
            </a:pPr>
            <a:r>
              <a:rPr kumimoji="0" lang="en-GB" sz="48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Improving access to primary care services</a:t>
            </a:r>
          </a:p>
          <a:p>
            <a:pPr>
              <a:defRPr/>
            </a:pPr>
            <a:r>
              <a:rPr kumimoji="0" lang="en-GB" sz="48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Implementing the GP contract including any contractual changes i.e. mergers</a:t>
            </a:r>
          </a:p>
          <a:p>
            <a:pPr>
              <a:defRPr/>
            </a:pPr>
            <a:r>
              <a:rPr kumimoji="0" lang="en-GB" sz="48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Supporting the development of Primary Care Networks</a:t>
            </a:r>
          </a:p>
          <a:p>
            <a:pPr>
              <a:defRPr/>
            </a:pPr>
            <a:r>
              <a:rPr kumimoji="0" lang="en-GB" sz="48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Supporting the development and growth of the workforce</a:t>
            </a:r>
          </a:p>
          <a:p>
            <a:pPr>
              <a:defRPr/>
            </a:pPr>
            <a:r>
              <a:rPr kumimoji="0" lang="en-GB" sz="48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Supporting the development of Estates and Digital</a:t>
            </a:r>
          </a:p>
          <a:p>
            <a:pPr>
              <a:defRPr/>
            </a:pPr>
            <a:r>
              <a:rPr kumimoji="0" lang="en-GB" sz="48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Improving Outcomes for the population</a:t>
            </a:r>
          </a:p>
          <a:p>
            <a:pPr>
              <a:defRPr/>
            </a:pPr>
            <a:r>
              <a:rPr kumimoji="0" lang="en-GB" sz="48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Improving Quality and Patient Experience</a:t>
            </a:r>
            <a:endParaRPr lang="en-GB" sz="48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12307448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7200" dirty="0"/>
              <a:t>Key areas of work for primary care (2)</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Groupwork</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Do these key areas reflect what matters to you/your family/the people you represent?</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How would you like us to demonstrate improvements against these key areas?</a:t>
            </a:r>
          </a:p>
          <a:p>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050" name="Picture 2">
            <a:extLst>
              <a:ext uri="{FF2B5EF4-FFF2-40B4-BE49-F238E27FC236}">
                <a16:creationId xmlns:a16="http://schemas.microsoft.com/office/drawing/2014/main" id="{D9AD44F3-7B31-439E-8797-C003CB96DB34}"/>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12198" r="11464" b="10121"/>
          <a:stretch/>
        </p:blipFill>
        <p:spPr bwMode="auto">
          <a:xfrm>
            <a:off x="13540902" y="3874882"/>
            <a:ext cx="9915727" cy="67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62088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7200" dirty="0"/>
              <a:t>Public representation and assurance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We have a legal and a moral duty to involve people in the decisions we make.</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60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We want patients, carers and the public to be assured that we are putting people at the heart of our decision-making. We call this approach 'public assurance'.</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20129412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kumimoji="0" lang="en-GB" sz="7200" b="1" i="0" u="none" strike="noStrike" kern="0" cap="none" spc="130" normalizeH="0" baseline="0" noProof="0" dirty="0">
                <a:ln>
                  <a:noFill/>
                </a:ln>
                <a:solidFill>
                  <a:srgbClr val="1B365D"/>
                </a:solidFill>
                <a:effectLst/>
                <a:uLnTx/>
                <a:uFillTx/>
                <a:latin typeface="Helvetica Neue"/>
                <a:sym typeface="Helvetica Neue"/>
              </a:rPr>
              <a:t>Public representation and assurance (2)</a:t>
            </a:r>
            <a:endParaRPr lang="en-GB" sz="7200" dirty="0"/>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2125190"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For the public to feel assured we need to demonstrate we have:</a:t>
            </a:r>
            <a:endParaRPr kumimoji="0" lang="en-GB"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 name="table" descr="Listened: We have listened and understood people's needs by using existing insight or carrying out involvement activities.&#10;&#10;Acted: we have acted on feedback and used it to shape local services and plans.&#10;&#10;Fed back: we have fed back to people and proactively told people how we have used their feedback">
            <a:extLst>
              <a:ext uri="{FF2B5EF4-FFF2-40B4-BE49-F238E27FC236}">
                <a16:creationId xmlns:a16="http://schemas.microsoft.com/office/drawing/2014/main" id="{EECEF7AD-C9F0-21C6-08D3-DB922C3BE41F}"/>
              </a:ext>
            </a:extLst>
          </p:cNvPr>
          <p:cNvPicPr>
            <a:picLocks noChangeAspect="1"/>
          </p:cNvPicPr>
          <p:nvPr/>
        </p:nvPicPr>
        <p:blipFill rotWithShape="1">
          <a:blip r:embed="rId2"/>
          <a:srcRect r="16785"/>
          <a:stretch/>
        </p:blipFill>
        <p:spPr>
          <a:xfrm>
            <a:off x="-433808" y="4530770"/>
            <a:ext cx="18160342" cy="8354373"/>
          </a:xfrm>
          <a:prstGeom prst="rect">
            <a:avLst/>
          </a:prstGeom>
        </p:spPr>
      </p:pic>
      <p:pic>
        <p:nvPicPr>
          <p:cNvPr id="6" name="table" descr="Transparent and accountable">
            <a:extLst>
              <a:ext uri="{FF2B5EF4-FFF2-40B4-BE49-F238E27FC236}">
                <a16:creationId xmlns:a16="http://schemas.microsoft.com/office/drawing/2014/main" id="{3C13E304-3613-D629-7142-3208CA5DEA67}"/>
              </a:ext>
            </a:extLst>
          </p:cNvPr>
          <p:cNvPicPr>
            <a:picLocks noChangeAspect="1"/>
          </p:cNvPicPr>
          <p:nvPr/>
        </p:nvPicPr>
        <p:blipFill rotWithShape="1">
          <a:blip r:embed="rId2"/>
          <a:srcRect l="83478"/>
          <a:stretch/>
        </p:blipFill>
        <p:spPr>
          <a:xfrm rot="5400000">
            <a:off x="19034863" y="4710572"/>
            <a:ext cx="2805704" cy="6500886"/>
          </a:xfrm>
          <a:prstGeom prst="rect">
            <a:avLst/>
          </a:prstGeom>
        </p:spPr>
      </p:pic>
    </p:spTree>
    <p:extLst>
      <p:ext uri="{BB962C8B-B14F-4D97-AF65-F5344CB8AC3E}">
        <p14:creationId xmlns:p14="http://schemas.microsoft.com/office/powerpoint/2010/main" val="218575888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kumimoji="0" lang="en-GB" sz="7200" b="1" i="0" u="none" strike="noStrike" kern="0" cap="none" spc="130" normalizeH="0" baseline="0" noProof="0" dirty="0">
                <a:ln>
                  <a:noFill/>
                </a:ln>
                <a:solidFill>
                  <a:srgbClr val="1B365D"/>
                </a:solidFill>
                <a:effectLst/>
                <a:uLnTx/>
                <a:uFillTx/>
                <a:latin typeface="Helvetica Neue"/>
                <a:sym typeface="Helvetica Neue"/>
              </a:rPr>
              <a:t>Public representation and assurance (3)</a:t>
            </a:r>
            <a:endParaRPr lang="en-GB" sz="7200" dirty="0"/>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8"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There are lots of ways we provide assurance that we have involved people in our work:</a:t>
            </a:r>
          </a:p>
          <a:p>
            <a:r>
              <a:rPr lang="en-GB" sz="4800" dirty="0">
                <a:latin typeface="Arial" panose="020B0604020202020204" pitchFamily="34" charset="0"/>
                <a:cs typeface="Arial" panose="020B0604020202020204" pitchFamily="34" charset="0"/>
              </a:rPr>
              <a:t>Insight reviews</a:t>
            </a:r>
          </a:p>
          <a:p>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Insight reports</a:t>
            </a:r>
          </a:p>
          <a:p>
            <a:r>
              <a:rPr lang="en-GB" sz="4800" dirty="0">
                <a:latin typeface="Arial" panose="020B0604020202020204" pitchFamily="34" charset="0"/>
                <a:cs typeface="Arial" panose="020B0604020202020204" pitchFamily="34" charset="0"/>
              </a:rPr>
              <a:t>Workshops</a:t>
            </a:r>
          </a:p>
          <a:p>
            <a:pPr marL="0" indent="0">
              <a:buNone/>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indent="0">
              <a:buNone/>
            </a:pPr>
            <a:r>
              <a:rPr lang="en-GB" sz="4800" dirty="0">
                <a:latin typeface="Arial" panose="020B0604020202020204" pitchFamily="34" charset="0"/>
                <a:cs typeface="Arial" panose="020B0604020202020204" pitchFamily="34" charset="0"/>
              </a:rPr>
              <a:t>We want to continue and build on our public assurance work. This will involve working with our partners and local people to create new ways to represent the views of patients, their families and staff on our boards.</a:t>
            </a: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indent="0">
              <a:buNone/>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4" name="Picture 3" descr="Image showing the different organisations that make up the population board including:&#10;&#10;Chair&#10;Leeds Teaching Hospitals Trust&#10;Leeds Community Healthcare&#10;Local authority&#10;Integrated Care Board in Leeds&#10;Public Health&#10;Third sector&#10;General Practice&#10;Leeds and York Partnership Foundation Trust&#10;two clinical leads&#10;Citizen rep (which is circled to highlight the area of conversation we are focussed on)">
            <a:extLst>
              <a:ext uri="{FF2B5EF4-FFF2-40B4-BE49-F238E27FC236}">
                <a16:creationId xmlns:a16="http://schemas.microsoft.com/office/drawing/2014/main" id="{5195C5B0-2992-4791-A655-9B2D4972BD54}"/>
              </a:ext>
            </a:extLst>
          </p:cNvPr>
          <p:cNvPicPr>
            <a:picLocks noChangeAspect="1"/>
          </p:cNvPicPr>
          <p:nvPr/>
        </p:nvPicPr>
        <p:blipFill>
          <a:blip r:embed="rId2"/>
          <a:stretch>
            <a:fillRect/>
          </a:stretch>
        </p:blipFill>
        <p:spPr>
          <a:xfrm>
            <a:off x="14377993" y="2972260"/>
            <a:ext cx="9264711" cy="9361507"/>
          </a:xfrm>
          <a:prstGeom prst="rect">
            <a:avLst/>
          </a:prstGeom>
        </p:spPr>
      </p:pic>
      <p:sp>
        <p:nvSpPr>
          <p:cNvPr id="8" name="Oval 7">
            <a:extLst>
              <a:ext uri="{FF2B5EF4-FFF2-40B4-BE49-F238E27FC236}">
                <a16:creationId xmlns:a16="http://schemas.microsoft.com/office/drawing/2014/main" id="{A3C36612-E0CF-4788-ACC7-BD590787D3EE}"/>
              </a:ext>
              <a:ext uri="{C183D7F6-B498-43B3-948B-1728B52AA6E4}">
                <adec:decorative xmlns:adec="http://schemas.microsoft.com/office/drawing/2017/decorative" val="1"/>
              </a:ext>
            </a:extLst>
          </p:cNvPr>
          <p:cNvSpPr/>
          <p:nvPr/>
        </p:nvSpPr>
        <p:spPr>
          <a:xfrm>
            <a:off x="20212809" y="3455010"/>
            <a:ext cx="2187033" cy="2187033"/>
          </a:xfrm>
          <a:prstGeom prst="ellipse">
            <a:avLst/>
          </a:prstGeom>
          <a:solidFill>
            <a:schemeClr val="bg1">
              <a:alpha val="0"/>
            </a:schemeClr>
          </a:solidFill>
          <a:ln w="142875"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5322355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7200" dirty="0"/>
              <a:t>Public representation and assurance (4)</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Groupwork</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What do you think of the ways we are already involving people (insight reviews/workshops)?</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What does public representation look like for you?</a:t>
            </a:r>
          </a:p>
          <a:p>
            <a:r>
              <a:rPr lang="en-GB" sz="5400" dirty="0">
                <a:latin typeface="Arial" panose="020B0604020202020204" pitchFamily="34" charset="0"/>
                <a:cs typeface="Arial" panose="020B0604020202020204" pitchFamily="34" charset="0"/>
              </a:rPr>
              <a:t>What would make you feel confident that we are listening, acting and feeding back?</a:t>
            </a: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050" name="Picture 2">
            <a:extLst>
              <a:ext uri="{FF2B5EF4-FFF2-40B4-BE49-F238E27FC236}">
                <a16:creationId xmlns:a16="http://schemas.microsoft.com/office/drawing/2014/main" id="{D9AD44F3-7B31-439E-8797-C003CB96DB34}"/>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12198" r="11464" b="10121"/>
          <a:stretch/>
        </p:blipFill>
        <p:spPr bwMode="auto">
          <a:xfrm>
            <a:off x="13540902" y="3874882"/>
            <a:ext cx="9915727" cy="67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75648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6000" dirty="0"/>
              <a:t>Next steps</a:t>
            </a:r>
          </a:p>
        </p:txBody>
      </p:sp>
      <p:sp>
        <p:nvSpPr>
          <p:cNvPr id="6" name="Text Placeholder 6">
            <a:extLst>
              <a:ext uri="{FF2B5EF4-FFF2-40B4-BE49-F238E27FC236}">
                <a16:creationId xmlns:a16="http://schemas.microsoft.com/office/drawing/2014/main" id="{F5C14773-6859-4F04-BA87-0AE63D759BB1}"/>
              </a:ext>
            </a:extLst>
          </p:cNvPr>
          <p:cNvSpPr txBox="1">
            <a:spLocks/>
          </p:cNvSpPr>
          <p:nvPr/>
        </p:nvSpPr>
        <p:spPr>
          <a:xfrm>
            <a:off x="1201738" y="3036888"/>
            <a:ext cx="21823363"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r>
              <a:rPr lang="en-GB" sz="6000" dirty="0">
                <a:latin typeface="Arial" panose="020B0604020202020204" pitchFamily="34" charset="0"/>
                <a:cs typeface="Arial" panose="020B0604020202020204" pitchFamily="34" charset="0"/>
              </a:rPr>
              <a:t>Evaluation of the session</a:t>
            </a:r>
          </a:p>
          <a:p>
            <a:r>
              <a:rPr lang="en-GB" sz="6000" dirty="0">
                <a:latin typeface="Arial" panose="020B0604020202020204" pitchFamily="34" charset="0"/>
                <a:cs typeface="Arial" panose="020B0604020202020204" pitchFamily="34" charset="0"/>
              </a:rPr>
              <a:t>Update insight report based on todays feedback</a:t>
            </a:r>
          </a:p>
          <a:p>
            <a:r>
              <a:rPr lang="en-GB" sz="6000" dirty="0">
                <a:latin typeface="Arial" panose="020B0604020202020204" pitchFamily="34" charset="0"/>
                <a:cs typeface="Arial" panose="020B0604020202020204" pitchFamily="34" charset="0"/>
              </a:rPr>
              <a:t>Use feedback to develop an approach to representation </a:t>
            </a:r>
          </a:p>
          <a:p>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Begin planning involvement on the gaps in our knowledge</a:t>
            </a: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74361106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F7873C-0646-4F51-A6ED-7841B9D7FEED}"/>
              </a:ext>
            </a:extLst>
          </p:cNvPr>
          <p:cNvSpPr txBox="1"/>
          <p:nvPr/>
        </p:nvSpPr>
        <p:spPr>
          <a:xfrm>
            <a:off x="1712068" y="2996118"/>
            <a:ext cx="9085635" cy="3599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rm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11500" b="1" i="0" u="none" strike="noStrike" cap="none" spc="0" normalizeH="0" baseline="0" dirty="0">
                <a:ln>
                  <a:noFill/>
                </a:ln>
                <a:solidFill>
                  <a:schemeClr val="bg1"/>
                </a:solidFill>
                <a:effectLst/>
                <a:uFillTx/>
                <a:latin typeface="Helvetica Neue Medium"/>
                <a:ea typeface="Helvetica Neue Medium"/>
                <a:cs typeface="Helvetica Neue Medium"/>
                <a:sym typeface="Helvetica Neue Medium"/>
              </a:rPr>
              <a:t>Thank you</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Welcome and Introductions</a:t>
            </a:r>
          </a:p>
        </p:txBody>
      </p:sp>
      <p:sp>
        <p:nvSpPr>
          <p:cNvPr id="4" name="Text Placeholder 6">
            <a:extLst>
              <a:ext uri="{FF2B5EF4-FFF2-40B4-BE49-F238E27FC236}">
                <a16:creationId xmlns:a16="http://schemas.microsoft.com/office/drawing/2014/main" id="{233D1DDF-C3B3-4417-AF52-3304AF6F3886}"/>
              </a:ext>
            </a:extLst>
          </p:cNvPr>
          <p:cNvSpPr txBox="1">
            <a:spLocks/>
          </p:cNvSpPr>
          <p:nvPr/>
        </p:nvSpPr>
        <p:spPr>
          <a:xfrm>
            <a:off x="1201738" y="3036888"/>
            <a:ext cx="8208269"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600" b="1" dirty="0">
                <a:latin typeface="Arial" panose="020B0604020202020204" pitchFamily="34" charset="0"/>
                <a:cs typeface="Arial" panose="020B0604020202020204" pitchFamily="34" charset="0"/>
              </a:rPr>
              <a:t>Gaynor Connor</a:t>
            </a:r>
          </a:p>
          <a:p>
            <a:pPr marL="0" indent="0">
              <a:buNone/>
            </a:pPr>
            <a:r>
              <a:rPr lang="en-GB" sz="6600" dirty="0">
                <a:effectLst/>
                <a:latin typeface="Arial" panose="020B0604020202020204" pitchFamily="34" charset="0"/>
                <a:ea typeface="Calibri" panose="020F0502020204030204" pitchFamily="34" charset="0"/>
                <a:cs typeface="Arial" panose="020B0604020202020204" pitchFamily="34" charset="0"/>
              </a:rPr>
              <a:t>Director of Primary Care and Same Day Response and chair of the Primary Care Board</a:t>
            </a:r>
          </a:p>
          <a:p>
            <a:pPr marL="0" indent="0">
              <a:buNone/>
            </a:pPr>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2C4A119-6B9B-8DA2-D56F-12A512EBBD7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0604" y="3399944"/>
            <a:ext cx="6340462" cy="8271126"/>
          </a:xfrm>
          <a:prstGeom prst="rect">
            <a:avLst/>
          </a:prstGeom>
        </p:spPr>
      </p:pic>
    </p:spTree>
    <p:extLst>
      <p:ext uri="{BB962C8B-B14F-4D97-AF65-F5344CB8AC3E}">
        <p14:creationId xmlns:p14="http://schemas.microsoft.com/office/powerpoint/2010/main" val="19923725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Aim and objectives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600" b="1" dirty="0">
                <a:latin typeface="Arial" panose="020B0604020202020204" pitchFamily="34" charset="0"/>
                <a:cs typeface="Arial" panose="020B0604020202020204" pitchFamily="34" charset="0"/>
              </a:rPr>
              <a:t>Aim</a:t>
            </a:r>
          </a:p>
          <a:p>
            <a:pPr marL="0" indent="0">
              <a:buNone/>
            </a:pPr>
            <a:r>
              <a:rPr lang="en-GB" sz="5400" dirty="0">
                <a:latin typeface="Arial" panose="020B0604020202020204" pitchFamily="34" charset="0"/>
                <a:cs typeface="Arial" panose="020B0604020202020204" pitchFamily="34" charset="0"/>
              </a:rPr>
              <a:t>To develop our approach to public involvement in the board</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6600" b="1" dirty="0">
                <a:latin typeface="Arial" panose="020B0604020202020204" pitchFamily="34" charset="0"/>
                <a:cs typeface="Arial" panose="020B0604020202020204" pitchFamily="34" charset="0"/>
              </a:rPr>
              <a:t>Objectives</a:t>
            </a: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Introduce population health and the board</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Review and agree the findings of the insight report</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Review the aims </a:t>
            </a:r>
            <a:r>
              <a:rPr lang="en-GB" sz="5400" dirty="0">
                <a:latin typeface="Arial" panose="020B0604020202020204" pitchFamily="34" charset="0"/>
                <a:ea typeface="Calibri" panose="020F0502020204030204" pitchFamily="34" charset="0"/>
                <a:cs typeface="Arial" panose="020B0604020202020204" pitchFamily="34" charset="0"/>
              </a:rPr>
              <a:t>of</a:t>
            </a:r>
            <a:r>
              <a:rPr lang="en-GB" sz="5400" dirty="0">
                <a:effectLst/>
                <a:latin typeface="Arial" panose="020B0604020202020204" pitchFamily="34" charset="0"/>
                <a:ea typeface="Calibri" panose="020F0502020204030204" pitchFamily="34" charset="0"/>
                <a:cs typeface="Arial" panose="020B0604020202020204" pitchFamily="34" charset="0"/>
              </a:rPr>
              <a:t> the board</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Begin planning involvement on the gaps in our knowledge</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Agree how we represent people at the board and provide public assurance</a:t>
            </a:r>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2151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Outcomes of the workshop</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2274950"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000" dirty="0">
                <a:latin typeface="Arial" panose="020B0604020202020204" pitchFamily="34" charset="0"/>
                <a:cs typeface="Arial" panose="020B0604020202020204" pitchFamily="34" charset="0"/>
              </a:rPr>
              <a:t>By the end of the workshop participants should have had an opportunity to:</a:t>
            </a:r>
          </a:p>
          <a:p>
            <a:r>
              <a:rPr lang="en-GB" sz="5000" dirty="0">
                <a:effectLst/>
                <a:latin typeface="Arial" panose="020B0604020202020204" pitchFamily="34" charset="0"/>
                <a:ea typeface="Calibri" panose="020F0502020204030204" pitchFamily="34" charset="0"/>
                <a:cs typeface="Arial" panose="020B0604020202020204" pitchFamily="34" charset="0"/>
              </a:rPr>
              <a:t>Understand the role</a:t>
            </a:r>
            <a:r>
              <a:rPr lang="en-GB" sz="5000" dirty="0">
                <a:latin typeface="Arial" panose="020B0604020202020204" pitchFamily="34" charset="0"/>
                <a:ea typeface="Calibri" panose="020F0502020204030204" pitchFamily="34" charset="0"/>
                <a:cs typeface="Arial" panose="020B0604020202020204" pitchFamily="34" charset="0"/>
              </a:rPr>
              <a:t> of the board</a:t>
            </a:r>
          </a:p>
          <a:p>
            <a:r>
              <a:rPr lang="en-GB" sz="5000" dirty="0">
                <a:latin typeface="Arial" panose="020B0604020202020204" pitchFamily="34" charset="0"/>
                <a:ea typeface="Calibri" panose="020F0502020204030204" pitchFamily="34" charset="0"/>
                <a:cs typeface="Arial" panose="020B0604020202020204" pitchFamily="34" charset="0"/>
              </a:rPr>
              <a:t>Discuss the findings of the draft insight report</a:t>
            </a:r>
          </a:p>
          <a:p>
            <a:r>
              <a:rPr lang="en-GB" sz="5000" dirty="0">
                <a:latin typeface="Arial" panose="020B0604020202020204" pitchFamily="34" charset="0"/>
                <a:ea typeface="Calibri" panose="020F0502020204030204" pitchFamily="34" charset="0"/>
                <a:cs typeface="Arial" panose="020B0604020202020204" pitchFamily="34" charset="0"/>
              </a:rPr>
              <a:t>Influence the draft insight report</a:t>
            </a:r>
          </a:p>
          <a:p>
            <a:r>
              <a:rPr lang="en-GB" sz="5000" dirty="0">
                <a:latin typeface="Arial" panose="020B0604020202020204" pitchFamily="34" charset="0"/>
                <a:ea typeface="Calibri" panose="020F0502020204030204" pitchFamily="34" charset="0"/>
                <a:cs typeface="Arial" panose="020B0604020202020204" pitchFamily="34" charset="0"/>
              </a:rPr>
              <a:t>Discuss gaps in our knowledge</a:t>
            </a:r>
          </a:p>
          <a:p>
            <a:r>
              <a:rPr lang="en-GB" sz="5000" dirty="0">
                <a:latin typeface="Arial" panose="020B0604020202020204" pitchFamily="34" charset="0"/>
                <a:ea typeface="Calibri" panose="020F0502020204030204" pitchFamily="34" charset="0"/>
                <a:cs typeface="Arial" panose="020B0604020202020204" pitchFamily="34" charset="0"/>
              </a:rPr>
              <a:t>Suggest other gaps</a:t>
            </a:r>
          </a:p>
          <a:p>
            <a:r>
              <a:rPr lang="en-GB" sz="5000" dirty="0">
                <a:latin typeface="Arial" panose="020B0604020202020204" pitchFamily="34" charset="0"/>
                <a:ea typeface="Calibri" panose="020F0502020204030204" pitchFamily="34" charset="0"/>
                <a:cs typeface="Arial" panose="020B0604020202020204" pitchFamily="34" charset="0"/>
              </a:rPr>
              <a:t>Discuss our aims for primary care in Leeds</a:t>
            </a:r>
          </a:p>
          <a:p>
            <a:r>
              <a:rPr lang="en-GB" sz="5000" dirty="0">
                <a:latin typeface="Arial" panose="020B0604020202020204" pitchFamily="34" charset="0"/>
                <a:ea typeface="Calibri" panose="020F0502020204030204" pitchFamily="34" charset="0"/>
                <a:cs typeface="Arial" panose="020B0604020202020204" pitchFamily="34" charset="0"/>
              </a:rPr>
              <a:t>Explore ways we can provide assurance that people's voices are heard at the board</a:t>
            </a:r>
          </a:p>
          <a:p>
            <a:r>
              <a:rPr lang="en-GB" sz="5000" dirty="0">
                <a:latin typeface="Arial" panose="020B0604020202020204" pitchFamily="34" charset="0"/>
                <a:ea typeface="Calibri" panose="020F0502020204030204" pitchFamily="34" charset="0"/>
                <a:cs typeface="Arial" panose="020B0604020202020204" pitchFamily="34" charset="0"/>
              </a:rPr>
              <a:t>Influence our approach to public representation and assurance on the board</a:t>
            </a: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6173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Agenda</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Population Health </a:t>
            </a:r>
            <a:r>
              <a:rPr lang="en-GB" sz="5800" dirty="0">
                <a:latin typeface="Arial" panose="020B0604020202020204" pitchFamily="34" charset="0"/>
                <a:ea typeface="Calibri" panose="020F0502020204030204" pitchFamily="34" charset="0"/>
                <a:cs typeface="Arial" panose="020B0604020202020204" pitchFamily="34" charset="0"/>
              </a:rPr>
              <a:t>- What are population health boards and how do they link to the Primary Care Board</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Experience of primary care </a:t>
            </a:r>
            <a:r>
              <a:rPr lang="en-GB" sz="5800" dirty="0">
                <a:latin typeface="Arial" panose="020B0604020202020204" pitchFamily="34" charset="0"/>
                <a:ea typeface="Calibri" panose="020F0502020204030204" pitchFamily="34" charset="0"/>
                <a:cs typeface="Arial" panose="020B0604020202020204" pitchFamily="34" charset="0"/>
              </a:rPr>
              <a:t>- What do we know about the experiences of people using primary care and their family? (our insight)</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Aims of the board </a:t>
            </a:r>
            <a:r>
              <a:rPr lang="en-GB" sz="5800" dirty="0">
                <a:latin typeface="Arial" panose="020B0604020202020204" pitchFamily="34" charset="0"/>
                <a:ea typeface="Calibri" panose="020F0502020204030204" pitchFamily="34" charset="0"/>
                <a:cs typeface="Arial" panose="020B0604020202020204" pitchFamily="34" charset="0"/>
              </a:rPr>
              <a:t>- How do we want things to be different for using primary care and their families? </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Public representation and assurance </a:t>
            </a:r>
            <a:r>
              <a:rPr lang="en-GB" sz="5800" dirty="0">
                <a:latin typeface="Arial" panose="020B0604020202020204" pitchFamily="34" charset="0"/>
                <a:ea typeface="Calibri" panose="020F0502020204030204" pitchFamily="34" charset="0"/>
                <a:cs typeface="Arial" panose="020B0604020202020204" pitchFamily="34" charset="0"/>
              </a:rPr>
              <a:t>– What does public representation look like on the board?</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Next steps </a:t>
            </a:r>
            <a:r>
              <a:rPr lang="en-GB" sz="5800" dirty="0">
                <a:latin typeface="Arial" panose="020B0604020202020204" pitchFamily="34" charset="0"/>
                <a:ea typeface="Calibri" panose="020F0502020204030204" pitchFamily="34" charset="0"/>
                <a:cs typeface="Arial" panose="020B0604020202020204" pitchFamily="34" charset="0"/>
              </a:rPr>
              <a:t>- What happens next?</a:t>
            </a:r>
          </a:p>
          <a:p>
            <a:pPr marL="1143000" indent="-1143000">
              <a:buFont typeface="+mj-lt"/>
              <a:buAutoNum type="arabicPeriod"/>
            </a:pPr>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4859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Ground rules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r>
              <a:rPr lang="en-GB" sz="7200" dirty="0">
                <a:latin typeface="Arial" panose="020B0604020202020204" pitchFamily="34" charset="0"/>
                <a:cs typeface="Arial" panose="020B0604020202020204" pitchFamily="34" charset="0"/>
              </a:rPr>
              <a:t>Don't zoom and drive!</a:t>
            </a:r>
          </a:p>
          <a:p>
            <a:r>
              <a:rPr lang="en-GB" sz="7200" dirty="0">
                <a:latin typeface="Arial" panose="020B0604020202020204" pitchFamily="34" charset="0"/>
                <a:cs typeface="Arial" panose="020B0604020202020204" pitchFamily="34" charset="0"/>
              </a:rPr>
              <a:t>Stick to the agenda</a:t>
            </a:r>
          </a:p>
          <a:p>
            <a:r>
              <a:rPr lang="en-GB" sz="7200" dirty="0">
                <a:latin typeface="Arial" panose="020B0604020202020204" pitchFamily="34" charset="0"/>
                <a:cs typeface="Arial" panose="020B0604020202020204" pitchFamily="34" charset="0"/>
              </a:rPr>
              <a:t>Be honest</a:t>
            </a:r>
          </a:p>
          <a:p>
            <a:r>
              <a:rPr lang="en-GB" sz="7200" dirty="0">
                <a:latin typeface="Arial" panose="020B0604020202020204" pitchFamily="34" charset="0"/>
                <a:cs typeface="Arial" panose="020B0604020202020204" pitchFamily="34" charset="0"/>
              </a:rPr>
              <a:t>Be open to new ideas</a:t>
            </a:r>
          </a:p>
          <a:p>
            <a:r>
              <a:rPr lang="en-GB" sz="7200" dirty="0">
                <a:latin typeface="Arial" panose="020B0604020202020204" pitchFamily="34" charset="0"/>
                <a:cs typeface="Arial" panose="020B0604020202020204" pitchFamily="34" charset="0"/>
              </a:rPr>
              <a:t>Listen to others</a:t>
            </a:r>
          </a:p>
          <a:p>
            <a:r>
              <a:rPr lang="en-GB" sz="7200" dirty="0">
                <a:latin typeface="Arial" panose="020B0604020202020204" pitchFamily="34" charset="0"/>
                <a:cs typeface="Arial" panose="020B0604020202020204" pitchFamily="34" charset="0"/>
              </a:rPr>
              <a:t>Respect confidentiality</a:t>
            </a:r>
          </a:p>
          <a:p>
            <a:r>
              <a:rPr lang="en-GB" sz="7200" dirty="0">
                <a:latin typeface="Arial" panose="020B0604020202020204" pitchFamily="34" charset="0"/>
                <a:cs typeface="Arial" panose="020B0604020202020204" pitchFamily="34" charset="0"/>
              </a:rPr>
              <a:t>Don’t judge</a:t>
            </a:r>
          </a:p>
          <a:p>
            <a:r>
              <a:rPr lang="en-GB" sz="7200" dirty="0">
                <a:latin typeface="Arial" panose="020B0604020202020204" pitchFamily="34" charset="0"/>
                <a:cs typeface="Arial" panose="020B0604020202020204" pitchFamily="34" charset="0"/>
              </a:rPr>
              <a:t>Enjoy</a:t>
            </a:r>
          </a:p>
          <a:p>
            <a:pPr marL="0" indent="0">
              <a:buNone/>
            </a:pPr>
            <a:endParaRPr lang="en-GB" sz="4800" dirty="0">
              <a:latin typeface="Arial" panose="020B0604020202020204" pitchFamily="34" charset="0"/>
              <a:cs typeface="Arial" panose="020B0604020202020204" pitchFamily="34" charset="0"/>
            </a:endParaRPr>
          </a:p>
          <a:p>
            <a:pPr marL="0" indent="0">
              <a:buNone/>
            </a:pPr>
            <a:endParaRPr lang="en-GB" sz="900" dirty="0">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0192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4800" dirty="0">
                <a:latin typeface="Arial" panose="020B0604020202020204" pitchFamily="34" charset="0"/>
                <a:cs typeface="Arial" panose="020B0604020202020204" pitchFamily="34" charset="0"/>
              </a:rPr>
              <a:t>Population health moves away from 'traditional' thinking about commissioning (planning and paying for) and providing services.</a:t>
            </a:r>
          </a:p>
          <a:p>
            <a:pPr marL="0" indent="0">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4800" dirty="0">
                <a:latin typeface="Arial" panose="020B0604020202020204" pitchFamily="34" charset="0"/>
                <a:ea typeface="Calibri" panose="020F0502020204030204" pitchFamily="34" charset="0"/>
                <a:cs typeface="Arial" panose="020B0604020202020204" pitchFamily="34" charset="0"/>
              </a:rPr>
              <a:t>It thinks less about organisations and pathways and more about people, or 'populations'.</a:t>
            </a:r>
          </a:p>
          <a:p>
            <a:pPr marL="0" indent="0">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4800" dirty="0">
                <a:latin typeface="Arial" panose="020B0604020202020204" pitchFamily="34" charset="0"/>
                <a:ea typeface="Calibri" panose="020F0502020204030204" pitchFamily="34" charset="0"/>
                <a:cs typeface="Arial" panose="020B0604020202020204" pitchFamily="34" charset="0"/>
              </a:rPr>
              <a:t>It focuses on: </a:t>
            </a:r>
          </a:p>
          <a:p>
            <a:r>
              <a:rPr lang="en-GB" sz="4800" dirty="0">
                <a:latin typeface="Arial" panose="020B0604020202020204" pitchFamily="34" charset="0"/>
                <a:ea typeface="Calibri" panose="020F0502020204030204" pitchFamily="34" charset="0"/>
                <a:cs typeface="Arial" panose="020B0604020202020204" pitchFamily="34" charset="0"/>
              </a:rPr>
              <a:t>The needs of people – what is important to people</a:t>
            </a:r>
          </a:p>
          <a:p>
            <a:r>
              <a:rPr lang="en-GB" sz="4800" dirty="0">
                <a:latin typeface="Arial" panose="020B0604020202020204" pitchFamily="34" charset="0"/>
                <a:ea typeface="Calibri" panose="020F0502020204030204" pitchFamily="34" charset="0"/>
                <a:cs typeface="Arial" panose="020B0604020202020204" pitchFamily="34" charset="0"/>
              </a:rPr>
              <a:t>Prevention – helping people stay well</a:t>
            </a:r>
          </a:p>
          <a:p>
            <a:r>
              <a:rPr lang="en-GB" sz="4800" dirty="0">
                <a:latin typeface="Arial" panose="020B0604020202020204" pitchFamily="34" charset="0"/>
                <a:ea typeface="Calibri" panose="020F0502020204030204" pitchFamily="34" charset="0"/>
                <a:cs typeface="Arial" panose="020B0604020202020204" pitchFamily="34" charset="0"/>
              </a:rPr>
              <a:t>Outcomes – the difference care makes</a:t>
            </a:r>
          </a:p>
          <a:p>
            <a:r>
              <a:rPr lang="en-GB" sz="4800" dirty="0">
                <a:latin typeface="Arial" panose="020B0604020202020204" pitchFamily="34" charset="0"/>
                <a:ea typeface="Calibri" panose="020F0502020204030204" pitchFamily="34" charset="0"/>
                <a:cs typeface="Arial" panose="020B0604020202020204" pitchFamily="34" charset="0"/>
              </a:rPr>
              <a:t>Reducing health inequalities</a:t>
            </a:r>
          </a:p>
          <a:p>
            <a:r>
              <a:rPr lang="en-GB" sz="4800" dirty="0">
                <a:latin typeface="Arial" panose="020B0604020202020204" pitchFamily="34" charset="0"/>
                <a:ea typeface="Calibri" panose="020F0502020204030204" pitchFamily="34" charset="0"/>
                <a:cs typeface="Arial" panose="020B0604020202020204" pitchFamily="34" charset="0"/>
              </a:rPr>
              <a:t>Working as partners rather than as organisations (system working)</a:t>
            </a:r>
          </a:p>
          <a:p>
            <a:r>
              <a:rPr lang="en-GB" sz="4800" dirty="0">
                <a:latin typeface="Arial" panose="020B0604020202020204" pitchFamily="34" charset="0"/>
                <a:ea typeface="Calibri" panose="020F0502020204030204" pitchFamily="34" charset="0"/>
                <a:cs typeface="Arial" panose="020B0604020202020204" pitchFamily="34" charset="0"/>
              </a:rPr>
              <a:t>The 'wider determinants of health' such as housing and transport</a:t>
            </a:r>
          </a:p>
          <a:p>
            <a:pPr marL="0" indent="0">
              <a:buNone/>
            </a:pPr>
            <a:endParaRPr lang="en-GB" sz="900" dirty="0">
              <a:latin typeface="Arial" panose="020B0604020202020204" pitchFamily="34" charset="0"/>
              <a:ea typeface="Calibri" panose="020F0502020204030204" pitchFamily="34" charset="0"/>
              <a:cs typeface="Arial" panose="020B0604020202020204" pitchFamily="34" charset="0"/>
            </a:endParaRPr>
          </a:p>
          <a:p>
            <a:pPr marL="0" indent="0" algn="r">
              <a:buNone/>
            </a:pPr>
            <a:r>
              <a:rPr lang="en-GB" sz="2000" dirty="0">
                <a:latin typeface="Arial" panose="020B0604020202020204" pitchFamily="34" charset="0"/>
                <a:ea typeface="Calibri" panose="020F0502020204030204" pitchFamily="34" charset="0"/>
                <a:cs typeface="Arial" panose="020B0604020202020204" pitchFamily="34" charset="0"/>
                <a:hlinkClick r:id="rId2"/>
              </a:rPr>
              <a:t>https://www.kingsfund.org.uk/publications/population-health-approach?gclid=EAIaIQobChMI8dWWp_ig-wIVCLbtCh2IKQ7REAAYASAAEgL2w_D_BwE</a:t>
            </a:r>
            <a:r>
              <a:rPr lang="en-GB" sz="2000" dirty="0">
                <a:latin typeface="Arial" panose="020B0604020202020204" pitchFamily="34" charset="0"/>
                <a:ea typeface="Calibri" panose="020F0502020204030204" pitchFamily="34" charset="0"/>
                <a:cs typeface="Arial" panose="020B0604020202020204" pitchFamily="34" charset="0"/>
              </a:rPr>
              <a:t> </a:t>
            </a:r>
          </a:p>
          <a:p>
            <a:endParaRPr lang="en-GB" sz="4800" dirty="0">
              <a:latin typeface="Arial" panose="020B0604020202020204" pitchFamily="34" charset="0"/>
              <a:ea typeface="Calibri" panose="020F0502020204030204" pitchFamily="34" charset="0"/>
              <a:cs typeface="Arial" panose="020B0604020202020204" pitchFamily="34" charset="0"/>
            </a:endParaRPr>
          </a:p>
          <a:p>
            <a:endParaRPr lang="en-GB" sz="4800" dirty="0">
              <a:latin typeface="Arial" panose="020B0604020202020204" pitchFamily="34" charset="0"/>
              <a:ea typeface="Calibri" panose="020F0502020204030204" pitchFamily="34" charset="0"/>
              <a:cs typeface="Arial" panose="020B0604020202020204" pitchFamily="34" charset="0"/>
            </a:endParaRPr>
          </a:p>
          <a:p>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8380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 (2)</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5400" dirty="0">
                <a:latin typeface="Arial" panose="020B0604020202020204" pitchFamily="34" charset="0"/>
                <a:ea typeface="Calibri" panose="020F0502020204030204" pitchFamily="34" charset="0"/>
                <a:cs typeface="Arial" panose="020B0604020202020204" pitchFamily="34" charset="0"/>
              </a:rPr>
              <a:t>How the Leeds population would look if we organised by need.</a:t>
            </a:r>
          </a:p>
          <a:p>
            <a:pPr marL="0" indent="0">
              <a:buNone/>
            </a:pPr>
            <a:r>
              <a:rPr lang="en-GB" sz="4800" dirty="0">
                <a:latin typeface="Arial" panose="020B0604020202020204" pitchFamily="34" charset="0"/>
                <a:ea typeface="Calibri" panose="020F0502020204030204" pitchFamily="34" charset="0"/>
                <a:cs typeface="Arial" panose="020B0604020202020204" pitchFamily="34" charset="0"/>
              </a:rPr>
              <a:t> </a:t>
            </a:r>
          </a:p>
          <a:p>
            <a:endParaRPr lang="en-GB" sz="4800" dirty="0">
              <a:latin typeface="Arial" panose="020B0604020202020204" pitchFamily="34" charset="0"/>
              <a:ea typeface="Calibri" panose="020F0502020204030204" pitchFamily="34" charset="0"/>
              <a:cs typeface="Arial" panose="020B0604020202020204" pitchFamily="34" charset="0"/>
            </a:endParaRPr>
          </a:p>
          <a:p>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pic>
        <p:nvPicPr>
          <p:cNvPr id="4" name="Picture 3" descr="An image of blocks showing a visual representation of the population of Leeds if broken down by the nine different population segments&#10;&#10;Healthy adults is the largest, followed by long term conditions, children, frailty, adult cancer, maternity, serious mental illness, people with learning disability and end of life">
            <a:extLst>
              <a:ext uri="{FF2B5EF4-FFF2-40B4-BE49-F238E27FC236}">
                <a16:creationId xmlns:a16="http://schemas.microsoft.com/office/drawing/2014/main" id="{C46F392D-0A71-40EF-9C81-BC2083886DBD}"/>
              </a:ext>
            </a:extLst>
          </p:cNvPr>
          <p:cNvPicPr>
            <a:picLocks noChangeAspect="1"/>
          </p:cNvPicPr>
          <p:nvPr/>
        </p:nvPicPr>
        <p:blipFill>
          <a:blip r:embed="rId2"/>
          <a:stretch>
            <a:fillRect/>
          </a:stretch>
        </p:blipFill>
        <p:spPr>
          <a:xfrm>
            <a:off x="5273749" y="4442554"/>
            <a:ext cx="14089254" cy="8442589"/>
          </a:xfrm>
          <a:prstGeom prst="rect">
            <a:avLst/>
          </a:prstGeom>
        </p:spPr>
      </p:pic>
    </p:spTree>
    <p:extLst>
      <p:ext uri="{BB962C8B-B14F-4D97-AF65-F5344CB8AC3E}">
        <p14:creationId xmlns:p14="http://schemas.microsoft.com/office/powerpoint/2010/main" val="2684787903"/>
      </p:ext>
    </p:extLst>
  </p:cSld>
  <p:clrMapOvr>
    <a:masterClrMapping/>
  </p:clrMapOvr>
  <p:transition spd="med"/>
</p:sld>
</file>

<file path=ppt/theme/theme1.xml><?xml version="1.0" encoding="utf-8"?>
<a:theme xmlns:a="http://schemas.openxmlformats.org/drawingml/2006/main" name="21_BasicWhite">
  <a:themeElements>
    <a:clrScheme name="Custom 2">
      <a:dk1>
        <a:srgbClr val="5E5E5E"/>
      </a:dk1>
      <a:lt1>
        <a:srgbClr val="FFFFFF"/>
      </a:lt1>
      <a:dk2>
        <a:srgbClr val="A7A7A7"/>
      </a:dk2>
      <a:lt2>
        <a:srgbClr val="535353"/>
      </a:lt2>
      <a:accent1>
        <a:srgbClr val="17385D"/>
      </a:accent1>
      <a:accent2>
        <a:srgbClr val="127C79"/>
      </a:accent2>
      <a:accent3>
        <a:srgbClr val="FAAFA5"/>
      </a:accent3>
      <a:accent4>
        <a:srgbClr val="F8EA2D"/>
      </a:accent4>
      <a:accent5>
        <a:srgbClr val="8CBDB8"/>
      </a:accent5>
      <a:accent6>
        <a:srgbClr val="F09550"/>
      </a:accent6>
      <a:hlink>
        <a:srgbClr val="17385D"/>
      </a:hlink>
      <a:folHlink>
        <a:srgbClr val="127C79"/>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5400" cap="flat">
          <a:solidFill>
            <a:schemeClr val="accent2"/>
          </a:solidFill>
          <a:prstDash val="solid"/>
          <a:round/>
        </a:ln>
        <a:effectLst/>
        <a:sp3d/>
      </a:spPr>
      <a:bodyPr rot="0" spcFirstLastPara="1" vertOverflow="overflow" horzOverflow="overflow" vert="horz" wrap="square" lIns="50800" tIns="50800" rIns="50800" bIns="50800" numCol="1" spcCol="38100" rtlCol="0" anchor="ctr">
        <a:no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Leeds Heath &amp; Care Partnership_PowerPoint Template v2" id="{561DBA7D-9DEA-4972-A356-D3F24189FE84}" vid="{08E9DDF9-C330-465B-BDB9-5832BD71E673}"/>
    </a:ext>
  </a:ext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CFA6261A34A24B84B0EEDEC2D82986" ma:contentTypeVersion="14" ma:contentTypeDescription="Create a new document." ma:contentTypeScope="" ma:versionID="cd89598d868cc954ac65e0046637a4b2">
  <xsd:schema xmlns:xsd="http://www.w3.org/2001/XMLSchema" xmlns:xs="http://www.w3.org/2001/XMLSchema" xmlns:p="http://schemas.microsoft.com/office/2006/metadata/properties" xmlns:ns1="http://schemas.microsoft.com/sharepoint/v3" xmlns:ns2="313c7ca4-223d-4177-ba59-8e8564ea9d3b" xmlns:ns3="e2833e5a-7f95-4127-9792-b4a899f994a0" targetNamespace="http://schemas.microsoft.com/office/2006/metadata/properties" ma:root="true" ma:fieldsID="b52e8eba816e1b2b082e41d0ca1e86a2" ns1:_="" ns2:_="" ns3:_="">
    <xsd:import namespace="http://schemas.microsoft.com/sharepoint/v3"/>
    <xsd:import namespace="313c7ca4-223d-4177-ba59-8e8564ea9d3b"/>
    <xsd:import namespace="e2833e5a-7f95-4127-9792-b4a899f994a0"/>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3c7ca4-223d-4177-ba59-8e8564ea9d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833e5a-7f95-4127-9792-b4a899f994a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1A44E3-3771-421E-B117-7D4B7D56F5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3c7ca4-223d-4177-ba59-8e8564ea9d3b"/>
    <ds:schemaRef ds:uri="e2833e5a-7f95-4127-9792-b4a899f99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BF215E-4098-4CBC-9B9D-EE14EDDB4FC1}">
  <ds:schemaRefs>
    <ds:schemaRef ds:uri="http://www.w3.org/XML/1998/namespace"/>
    <ds:schemaRef ds:uri="http://schemas.microsoft.com/office/2006/documentManagement/types"/>
    <ds:schemaRef ds:uri="http://purl.org/dc/dcmitype/"/>
    <ds:schemaRef ds:uri="http://purl.org/dc/terms/"/>
    <ds:schemaRef ds:uri="http://schemas.microsoft.com/office/2006/metadata/properties"/>
    <ds:schemaRef ds:uri="313c7ca4-223d-4177-ba59-8e8564ea9d3b"/>
    <ds:schemaRef ds:uri="e2833e5a-7f95-4127-9792-b4a899f994a0"/>
    <ds:schemaRef ds:uri="http://schemas.microsoft.com/office/infopath/2007/PartnerControls"/>
    <ds:schemaRef ds:uri="http://schemas.openxmlformats.org/package/2006/metadata/core-properties"/>
    <ds:schemaRef ds:uri="http://schemas.microsoft.com/sharepoint/v3"/>
    <ds:schemaRef ds:uri="http://purl.org/dc/elements/1.1/"/>
  </ds:schemaRefs>
</ds:datastoreItem>
</file>

<file path=customXml/itemProps3.xml><?xml version="1.0" encoding="utf-8"?>
<ds:datastoreItem xmlns:ds="http://schemas.openxmlformats.org/officeDocument/2006/customXml" ds:itemID="{65A99B41-A3B6-40F6-894A-1C8CA4BE0BDE}">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Leeds Heath &amp; Care Partnership_PowerPoint Template v2</Template>
  <TotalTime>1779</TotalTime>
  <Words>2159</Words>
  <Application>Microsoft Office PowerPoint</Application>
  <PresentationFormat>Custom</PresentationFormat>
  <Paragraphs>224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Courier New</vt:lpstr>
      <vt:lpstr>Helvetica Neue</vt:lpstr>
      <vt:lpstr>Helvetica Neue Medium</vt:lpstr>
      <vt:lpstr>Wingdings</vt:lpstr>
      <vt:lpstr>21_BasicWhite</vt:lpstr>
      <vt:lpstr>Public Involvement Workshop</vt:lpstr>
      <vt:lpstr>Recording </vt:lpstr>
      <vt:lpstr>Welcome and Introductions</vt:lpstr>
      <vt:lpstr>Aim and objectives</vt:lpstr>
      <vt:lpstr>Outcomes of the workshop</vt:lpstr>
      <vt:lpstr>Agenda</vt:lpstr>
      <vt:lpstr>Ground rules</vt:lpstr>
      <vt:lpstr>Population health</vt:lpstr>
      <vt:lpstr>Population health (2)</vt:lpstr>
      <vt:lpstr>Population health (3)</vt:lpstr>
      <vt:lpstr>Population health (4)</vt:lpstr>
      <vt:lpstr>Population health (5)</vt:lpstr>
      <vt:lpstr>Population health (6)</vt:lpstr>
      <vt:lpstr>Population health (7)</vt:lpstr>
      <vt:lpstr>Population health (8)</vt:lpstr>
      <vt:lpstr>Population health (9)</vt:lpstr>
      <vt:lpstr>Experience of primary care</vt:lpstr>
      <vt:lpstr>Experience of primary care (2)</vt:lpstr>
      <vt:lpstr>Experience of primary care (3)</vt:lpstr>
      <vt:lpstr>Experience of primary care (4)</vt:lpstr>
      <vt:lpstr>Experience of primary care (5)</vt:lpstr>
      <vt:lpstr>Key areas of work for Primary Care</vt:lpstr>
      <vt:lpstr>Key areas of work for primary care (2)</vt:lpstr>
      <vt:lpstr>Public representation and assurance</vt:lpstr>
      <vt:lpstr>Public representation and assurance (2)</vt:lpstr>
      <vt:lpstr>Public representation and assurance (3)</vt:lpstr>
      <vt:lpstr>Public representation and assurance (4)</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Involvement in the Population Boards</dc:title>
  <dc:creator>BRIDLE, Chris (NHS WEST YORKSHIRE ICB - 15F)</dc:creator>
  <cp:lastModifiedBy>STEWART, Adam (NHS WEST YORKSHIRE ICB - 15F)</cp:lastModifiedBy>
  <cp:revision>21</cp:revision>
  <dcterms:created xsi:type="dcterms:W3CDTF">2022-09-06T10:06:53Z</dcterms:created>
  <dcterms:modified xsi:type="dcterms:W3CDTF">2023-03-01T08:47:15Z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0x010100BCCFA6261A34A24B84B0EEDEC2D82986</vt:lpwstr>
  </property>
</Properties>
</file>