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320" r:id="rId6"/>
    <p:sldId id="288" r:id="rId7"/>
    <p:sldId id="289" r:id="rId8"/>
    <p:sldId id="290" r:id="rId9"/>
    <p:sldId id="293" r:id="rId10"/>
    <p:sldId id="319" r:id="rId11"/>
    <p:sldId id="291" r:id="rId12"/>
    <p:sldId id="294" r:id="rId13"/>
    <p:sldId id="295" r:id="rId14"/>
    <p:sldId id="296" r:id="rId15"/>
    <p:sldId id="317" r:id="rId16"/>
    <p:sldId id="298" r:id="rId17"/>
    <p:sldId id="299" r:id="rId18"/>
    <p:sldId id="300" r:id="rId19"/>
    <p:sldId id="301" r:id="rId20"/>
    <p:sldId id="321" r:id="rId21"/>
    <p:sldId id="302" r:id="rId22"/>
    <p:sldId id="303" r:id="rId23"/>
    <p:sldId id="305" r:id="rId24"/>
    <p:sldId id="306" r:id="rId25"/>
    <p:sldId id="307" r:id="rId26"/>
    <p:sldId id="308" r:id="rId27"/>
    <p:sldId id="310" r:id="rId28"/>
    <p:sldId id="312" r:id="rId29"/>
    <p:sldId id="318" r:id="rId30"/>
    <p:sldId id="313" r:id="rId31"/>
    <p:sldId id="283" r:id="rId32"/>
    <p:sldId id="270"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AB2F"/>
    <a:srgbClr val="FF9900"/>
    <a:srgbClr val="8CBDB8"/>
    <a:srgbClr val="8CBEB9"/>
    <a:srgbClr val="F8EA2D"/>
    <a:srgbClr val="FAAFA5"/>
    <a:srgbClr val="E6E6E6"/>
    <a:srgbClr val="F09550"/>
    <a:srgbClr val="127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
          <a:latin typeface="Helvetica Neue Medium"/>
          <a:ea typeface="Helvetica Neue Medium"/>
          <a:cs typeface="Helvetica Neue Medium"/>
        </a:font>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96"/>
  </p:normalViewPr>
  <p:slideViewPr>
    <p:cSldViewPr snapToGrid="0" snapToObjects="1">
      <p:cViewPr varScale="1">
        <p:scale>
          <a:sx n="33" d="100"/>
          <a:sy n="33" d="100"/>
        </p:scale>
        <p:origin x="696" y="72"/>
      </p:cViewPr>
      <p:guideLst/>
    </p:cSldViewPr>
  </p:slideViewPr>
  <p:notesTextViewPr>
    <p:cViewPr>
      <p:scale>
        <a:sx n="1" d="1"/>
        <a:sy n="1" d="1"/>
      </p:scale>
      <p:origin x="0" y="0"/>
    </p:cViewPr>
  </p:notesTextViewPr>
  <p:notesViewPr>
    <p:cSldViewPr snapToGrid="0" snapToObjects="1">
      <p:cViewPr varScale="1">
        <p:scale>
          <a:sx n="51" d="100"/>
          <a:sy n="51" d="100"/>
        </p:scale>
        <p:origin x="263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84" name="Shape 18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The Headrow 2">
    <p:bg>
      <p:bgPr>
        <a:solidFill>
          <a:srgbClr val="FFFFFF"/>
        </a:solidFill>
        <a:effectLst/>
      </p:bgPr>
    </p:bg>
    <p:spTree>
      <p:nvGrpSpPr>
        <p:cNvPr id="1" name=""/>
        <p:cNvGrpSpPr/>
        <p:nvPr/>
      </p:nvGrpSpPr>
      <p:grpSpPr>
        <a:xfrm>
          <a:off x="0" y="0"/>
          <a:ext cx="0" cy="0"/>
          <a:chOff x="0" y="0"/>
          <a:chExt cx="0" cy="0"/>
        </a:xfrm>
      </p:grpSpPr>
      <p:pic>
        <p:nvPicPr>
          <p:cNvPr id="16" name="Image" descr="Image"/>
          <p:cNvPicPr>
            <a:picLocks noChangeAspect="1"/>
          </p:cNvPicPr>
          <p:nvPr/>
        </p:nvPicPr>
        <p:blipFill rotWithShape="1">
          <a:blip r:embed="rId2"/>
          <a:srcRect l="6358" r="7145"/>
          <a:stretch/>
        </p:blipFill>
        <p:spPr>
          <a:xfrm>
            <a:off x="-1" y="5637749"/>
            <a:ext cx="24416669" cy="7677952"/>
          </a:xfrm>
          <a:prstGeom prst="rect">
            <a:avLst/>
          </a:prstGeom>
          <a:ln w="12700">
            <a:miter lim="400000"/>
          </a:ln>
        </p:spPr>
      </p:pic>
      <p:pic>
        <p:nvPicPr>
          <p:cNvPr id="17" name="LH&amp;CP_Logos_Primary Logo.png" descr="LH&amp;CP_Logos_Primary Logo.png"/>
          <p:cNvPicPr>
            <a:picLocks noChangeAspect="1"/>
          </p:cNvPicPr>
          <p:nvPr/>
        </p:nvPicPr>
        <p:blipFill>
          <a:blip r:embed="rId3"/>
          <a:stretch>
            <a:fillRect/>
          </a:stretch>
        </p:blipFill>
        <p:spPr>
          <a:xfrm>
            <a:off x="16857039" y="135114"/>
            <a:ext cx="7301437" cy="2641522"/>
          </a:xfrm>
          <a:prstGeom prst="rect">
            <a:avLst/>
          </a:prstGeom>
          <a:ln w="12700">
            <a:miter lim="400000"/>
          </a:ln>
        </p:spPr>
      </p:pic>
      <p:sp>
        <p:nvSpPr>
          <p:cNvPr id="18"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9"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rPr dirty="0"/>
              <a:t>Presentation Title</a:t>
            </a:r>
          </a:p>
        </p:txBody>
      </p:sp>
      <p:sp>
        <p:nvSpPr>
          <p:cNvPr id="20"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22"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sp>
        <p:nvSpPr>
          <p:cNvPr id="9" name="Rectangle 8">
            <a:extLst>
              <a:ext uri="{FF2B5EF4-FFF2-40B4-BE49-F238E27FC236}">
                <a16:creationId xmlns:a16="http://schemas.microsoft.com/office/drawing/2014/main" id="{5B0B230D-1157-D944-A779-FC9B81409AFD}"/>
              </a:ext>
            </a:extLst>
          </p:cNvPr>
          <p:cNvSpPr/>
          <p:nvPr userDrawn="1"/>
        </p:nvSpPr>
        <p:spPr>
          <a:xfrm>
            <a:off x="-1" y="12434193"/>
            <a:ext cx="24416669" cy="1281807"/>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endParaRPr>
          </a:p>
        </p:txBody>
      </p:sp>
      <p:pic>
        <p:nvPicPr>
          <p:cNvPr id="10" name="Picture 9">
            <a:extLst>
              <a:ext uri="{FF2B5EF4-FFF2-40B4-BE49-F238E27FC236}">
                <a16:creationId xmlns:a16="http://schemas.microsoft.com/office/drawing/2014/main" id="{69B54FA6-4772-0C4E-8C71-FE5C01D51A47}"/>
              </a:ext>
            </a:extLst>
          </p:cNvPr>
          <p:cNvPicPr>
            <a:picLocks noChangeAspect="1"/>
          </p:cNvPicPr>
          <p:nvPr userDrawn="1"/>
        </p:nvPicPr>
        <p:blipFill>
          <a:blip r:embed="rId4"/>
          <a:stretch>
            <a:fillRect/>
          </a:stretch>
        </p:blipFill>
        <p:spPr>
          <a:xfrm>
            <a:off x="20067484" y="12767760"/>
            <a:ext cx="3727633" cy="476391"/>
          </a:xfrm>
          <a:prstGeom prst="rect">
            <a:avLst/>
          </a:prstGeom>
        </p:spPr>
      </p:pic>
    </p:spTree>
    <p:extLst>
      <p:ext uri="{BB962C8B-B14F-4D97-AF65-F5344CB8AC3E}">
        <p14:creationId xmlns:p14="http://schemas.microsoft.com/office/powerpoint/2010/main" val="407013591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l with figur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dirty="0"/>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sp>
        <p:nvSpPr>
          <p:cNvPr id="9" name="Rounded Rectangle">
            <a:extLst>
              <a:ext uri="{FF2B5EF4-FFF2-40B4-BE49-F238E27FC236}">
                <a16:creationId xmlns:a16="http://schemas.microsoft.com/office/drawing/2014/main" id="{060BCEC3-CC3D-4724-9E86-34184085B5C3}"/>
              </a:ext>
            </a:extLst>
          </p:cNvPr>
          <p:cNvSpPr/>
          <p:nvPr/>
        </p:nvSpPr>
        <p:spPr>
          <a:xfrm>
            <a:off x="1396635" y="2960422"/>
            <a:ext cx="21590731" cy="8473946"/>
          </a:xfrm>
          <a:prstGeom prst="roundRect">
            <a:avLst>
              <a:gd name="adj" fmla="val 10874"/>
            </a:avLst>
          </a:prstGeom>
          <a:solidFill>
            <a:srgbClr val="007A78"/>
          </a:solidFill>
          <a:ln w="12700" cap="flat">
            <a:noFill/>
            <a:miter lim="400000"/>
          </a:ln>
          <a:effectLst/>
        </p:spPr>
        <p:txBody>
          <a:bodyPr wrap="square" lIns="50800" tIns="50800" rIns="50800" bIns="50800" numCol="1" anchor="t">
            <a:noAutofit/>
          </a:bodyPr>
          <a:lstStyle/>
          <a:p>
            <a:pPr indent="457200" algn="l" defTabSz="825500">
              <a:spcBef>
                <a:spcPts val="200"/>
              </a:spcBef>
              <a:defRPr sz="2800">
                <a:solidFill>
                  <a:srgbClr val="FFFFFF"/>
                </a:solidFill>
              </a:defRPr>
            </a:pPr>
            <a:endParaRPr dirty="0"/>
          </a:p>
        </p:txBody>
      </p:sp>
      <p:pic>
        <p:nvPicPr>
          <p:cNvPr id="11" name="Image" descr="Image">
            <a:extLst>
              <a:ext uri="{FF2B5EF4-FFF2-40B4-BE49-F238E27FC236}">
                <a16:creationId xmlns:a16="http://schemas.microsoft.com/office/drawing/2014/main" id="{AC6B74D1-A736-43F1-9C15-959C4C627D3E}"/>
              </a:ext>
            </a:extLst>
          </p:cNvPr>
          <p:cNvPicPr>
            <a:picLocks noChangeAspect="1"/>
          </p:cNvPicPr>
          <p:nvPr userDrawn="1"/>
        </p:nvPicPr>
        <p:blipFill>
          <a:blip r:embed="rId3"/>
          <a:stretch>
            <a:fillRect/>
          </a:stretch>
        </p:blipFill>
        <p:spPr>
          <a:xfrm>
            <a:off x="15315423" y="3854684"/>
            <a:ext cx="6451444" cy="6685420"/>
          </a:xfrm>
          <a:prstGeom prst="rect">
            <a:avLst/>
          </a:prstGeom>
          <a:ln w="12700">
            <a:miter lim="400000"/>
          </a:ln>
        </p:spPr>
      </p:pic>
      <p:sp>
        <p:nvSpPr>
          <p:cNvPr id="12" name="Text Placeholder 2">
            <a:extLst>
              <a:ext uri="{FF2B5EF4-FFF2-40B4-BE49-F238E27FC236}">
                <a16:creationId xmlns:a16="http://schemas.microsoft.com/office/drawing/2014/main" id="{51BFC2D6-0E49-421D-87F9-B08067B38A92}"/>
              </a:ext>
            </a:extLst>
          </p:cNvPr>
          <p:cNvSpPr>
            <a:spLocks noGrp="1"/>
          </p:cNvSpPr>
          <p:nvPr>
            <p:ph type="body" sz="quarter" idx="10"/>
          </p:nvPr>
        </p:nvSpPr>
        <p:spPr>
          <a:xfrm>
            <a:off x="1967345" y="3175896"/>
            <a:ext cx="12607638" cy="8100117"/>
          </a:xfrm>
          <a:prstGeom prst="rect">
            <a:avLst/>
          </a:prstGeom>
        </p:spPr>
        <p:txBody>
          <a:bodyPr/>
          <a:lstStyle>
            <a:lvl1pPr marL="571500" indent="-571500">
              <a:spcAft>
                <a:spcPts val="600"/>
              </a:spcAft>
              <a:buFont typeface="Arial" panose="020B0604020202020204" pitchFamily="34" charset="0"/>
              <a:buChar char="•"/>
              <a:defRPr sz="4000" b="0" i="0">
                <a:solidFill>
                  <a:schemeClr val="bg1"/>
                </a:solidFill>
              </a:defRPr>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solidFill>
                  <a:schemeClr val="bg1"/>
                </a:solidFill>
              </a:defRPr>
            </a:lvl3pPr>
            <a:lvl4pPr marL="3233738" indent="-817563">
              <a:spcAft>
                <a:spcPts val="600"/>
              </a:spcAft>
              <a:buFont typeface="Wingdings" panose="05000000000000000000" pitchFamily="2" charset="2"/>
              <a:buChar char="§"/>
              <a:tabLst>
                <a:tab pos="1698625" algn="l"/>
              </a:tabLst>
              <a:defRPr sz="4000" b="0" i="0">
                <a:solidFill>
                  <a:schemeClr val="bg1"/>
                </a:solidFill>
              </a:defRPr>
            </a:lvl4pPr>
            <a:lvl5pPr marL="4081463" indent="-685800">
              <a:spcAft>
                <a:spcPts val="600"/>
              </a:spcAft>
              <a:buFont typeface="Arial" panose="020B0604020202020204" pitchFamily="34" charset="0"/>
              <a:buChar char="•"/>
              <a:defRPr sz="4000" b="0" i="0">
                <a:solidFill>
                  <a:schemeClr val="bg1"/>
                </a:solidFill>
              </a:defRPr>
            </a:lvl5pPr>
            <a:lvl6pPr marL="4930775" indent="-815975">
              <a:spcAft>
                <a:spcPts val="600"/>
              </a:spcAft>
              <a:buFont typeface="Courier New" panose="02070309020205020404" pitchFamily="49" charset="0"/>
              <a:buChar char="o"/>
              <a:defRPr sz="4000" b="0">
                <a:solidFill>
                  <a:schemeClr val="bg1"/>
                </a:solidFill>
              </a:defRPr>
            </a:lvl6pPr>
            <a:lvl7pPr marL="5649913" indent="-719138">
              <a:spcAft>
                <a:spcPts val="600"/>
              </a:spcAft>
              <a:buFont typeface="Wingdings" panose="05000000000000000000" pitchFamily="2" charset="2"/>
              <a:buChar char="§"/>
              <a:defRPr sz="4000" b="0">
                <a:solidFill>
                  <a:schemeClr val="bg1"/>
                </a:solidFill>
              </a:defRPr>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467020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Author page">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rot="14045469">
            <a:off x="13521038" y="11207687"/>
            <a:ext cx="5228797" cy="2801723"/>
          </a:xfrm>
          <a:prstGeom prst="rect">
            <a:avLst/>
          </a:prstGeom>
          <a:ln w="12700">
            <a:miter lim="400000"/>
          </a:ln>
        </p:spPr>
      </p:pic>
      <p:pic>
        <p:nvPicPr>
          <p:cNvPr id="172" name="Image" descr="Image"/>
          <p:cNvPicPr>
            <a:picLocks noChangeAspect="1"/>
          </p:cNvPicPr>
          <p:nvPr/>
        </p:nvPicPr>
        <p:blipFill>
          <a:blip r:embed="rId3"/>
          <a:stretch>
            <a:fillRect/>
          </a:stretch>
        </p:blipFill>
        <p:spPr>
          <a:xfrm rot="20072924">
            <a:off x="19223834" y="4499392"/>
            <a:ext cx="6773049" cy="3629169"/>
          </a:xfrm>
          <a:prstGeom prst="rect">
            <a:avLst/>
          </a:prstGeom>
          <a:ln w="12700">
            <a:miter lim="400000"/>
          </a:ln>
        </p:spPr>
      </p:pic>
      <p:pic>
        <p:nvPicPr>
          <p:cNvPr id="173" name="Image" descr="Image"/>
          <p:cNvPicPr>
            <a:picLocks noChangeAspect="1"/>
          </p:cNvPicPr>
          <p:nvPr/>
        </p:nvPicPr>
        <p:blipFill>
          <a:blip r:embed="rId4"/>
          <a:stretch>
            <a:fillRect/>
          </a:stretch>
        </p:blipFill>
        <p:spPr>
          <a:xfrm>
            <a:off x="12974336" y="1348925"/>
            <a:ext cx="4508016" cy="4507940"/>
          </a:xfrm>
          <a:prstGeom prst="rect">
            <a:avLst/>
          </a:prstGeom>
          <a:ln w="12700">
            <a:miter lim="400000"/>
          </a:ln>
        </p:spPr>
      </p:pic>
      <p:pic>
        <p:nvPicPr>
          <p:cNvPr id="174" name="LH&amp;CP_Logos_Primary logo WO 1.png" descr="LH&amp;CP_Logos_Primary logo WO 1.png"/>
          <p:cNvPicPr>
            <a:picLocks noChangeAspect="1"/>
          </p:cNvPicPr>
          <p:nvPr/>
        </p:nvPicPr>
        <p:blipFill>
          <a:blip r:embed="rId5"/>
          <a:stretch>
            <a:fillRect/>
          </a:stretch>
        </p:blipFill>
        <p:spPr>
          <a:xfrm>
            <a:off x="773439" y="10783423"/>
            <a:ext cx="6104170" cy="2208374"/>
          </a:xfrm>
          <a:prstGeom prst="rect">
            <a:avLst/>
          </a:prstGeom>
          <a:ln w="12700">
            <a:miter lim="400000"/>
          </a:ln>
        </p:spPr>
      </p:pic>
      <p:sp>
        <p:nvSpPr>
          <p:cNvPr id="175" name="Author name"/>
          <p:cNvSpPr txBox="1">
            <a:spLocks noGrp="1"/>
          </p:cNvSpPr>
          <p:nvPr>
            <p:ph type="title" hasCustomPrompt="1"/>
          </p:nvPr>
        </p:nvSpPr>
        <p:spPr>
          <a:xfrm>
            <a:off x="1663695" y="2026872"/>
            <a:ext cx="21971006" cy="4648203"/>
          </a:xfrm>
          <a:prstGeom prst="rect">
            <a:avLst/>
          </a:prstGeom>
        </p:spPr>
        <p:txBody>
          <a:bodyPr/>
          <a:lstStyle/>
          <a:p>
            <a:r>
              <a:t>Author name</a:t>
            </a:r>
          </a:p>
        </p:txBody>
      </p:sp>
      <p:sp>
        <p:nvSpPr>
          <p:cNvPr id="176" name="Body Level One…"/>
          <p:cNvSpPr txBox="1">
            <a:spLocks noGrp="1"/>
          </p:cNvSpPr>
          <p:nvPr>
            <p:ph type="body" sz="quarter" idx="1" hasCustomPrompt="1"/>
          </p:nvPr>
        </p:nvSpPr>
        <p:spPr>
          <a:xfrm>
            <a:off x="1663695" y="7048941"/>
            <a:ext cx="21971001" cy="864192"/>
          </a:xfrm>
          <a:prstGeom prst="rect">
            <a:avLst/>
          </a:prstGeom>
        </p:spPr>
        <p:txBody>
          <a:bodyPr>
            <a:normAutofit/>
          </a:bodyPr>
          <a:lstStyle>
            <a:lvl1pPr>
              <a:defRPr sz="4000" b="0">
                <a:solidFill>
                  <a:srgbClr val="FFFFFF"/>
                </a:solidFill>
                <a:latin typeface="Helvetica Neue Medium"/>
                <a:ea typeface="Helvetica Neue Medium"/>
                <a:cs typeface="Helvetica Neue Medium"/>
                <a:sym typeface="Helvetica Neue Medium"/>
              </a:defRPr>
            </a:lvl1pPr>
            <a:lvl2pPr>
              <a:defRPr sz="4000" b="0">
                <a:solidFill>
                  <a:srgbClr val="FFFFFF"/>
                </a:solidFill>
                <a:latin typeface="Helvetica Neue Medium"/>
                <a:ea typeface="Helvetica Neue Medium"/>
                <a:cs typeface="Helvetica Neue Medium"/>
                <a:sym typeface="Helvetica Neue Medium"/>
              </a:defRPr>
            </a:lvl2pPr>
            <a:lvl3pPr>
              <a:defRPr sz="4000" b="0">
                <a:solidFill>
                  <a:srgbClr val="FFFFFF"/>
                </a:solidFill>
                <a:latin typeface="Helvetica Neue Medium"/>
                <a:ea typeface="Helvetica Neue Medium"/>
                <a:cs typeface="Helvetica Neue Medium"/>
                <a:sym typeface="Helvetica Neue Medium"/>
              </a:defRPr>
            </a:lvl3pPr>
            <a:lvl4pPr>
              <a:defRPr sz="4000" b="0">
                <a:solidFill>
                  <a:srgbClr val="FFFFFF"/>
                </a:solidFill>
                <a:latin typeface="Helvetica Neue Medium"/>
                <a:ea typeface="Helvetica Neue Medium"/>
                <a:cs typeface="Helvetica Neue Medium"/>
                <a:sym typeface="Helvetica Neue Medium"/>
              </a:defRPr>
            </a:lvl4pPr>
            <a:lvl5pPr>
              <a:defRPr sz="4000" b="0">
                <a:solidFill>
                  <a:srgbClr val="FFFFFF"/>
                </a:solidFill>
                <a:latin typeface="Helvetica Neue Medium"/>
                <a:ea typeface="Helvetica Neue Medium"/>
                <a:cs typeface="Helvetica Neue Medium"/>
                <a:sym typeface="Helvetica Neue Medium"/>
              </a:defRPr>
            </a:lvl5pPr>
          </a:lstStyle>
          <a:p>
            <a:r>
              <a:t>Thank you</a:t>
            </a:r>
          </a:p>
          <a:p>
            <a:pPr lvl="1"/>
            <a:endParaRPr/>
          </a:p>
          <a:p>
            <a:pPr lvl="2"/>
            <a:endParaRPr/>
          </a:p>
          <a:p>
            <a:pPr lvl="3"/>
            <a:endParaRPr/>
          </a:p>
          <a:p>
            <a:pPr lvl="4"/>
            <a:endParaRPr/>
          </a:p>
        </p:txBody>
      </p:sp>
      <p:sp>
        <p:nvSpPr>
          <p:cNvPr id="177"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 Middleton Park 1">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a:srcRect l="9456" r="23485" b="17847"/>
          <a:stretch/>
        </p:blipFill>
        <p:spPr>
          <a:xfrm>
            <a:off x="0" y="7831238"/>
            <a:ext cx="24416669" cy="5902125"/>
          </a:xfrm>
          <a:prstGeom prst="rect">
            <a:avLst/>
          </a:prstGeom>
          <a:ln w="12700">
            <a:miter lim="400000"/>
          </a:ln>
        </p:spPr>
      </p:pic>
      <p:sp>
        <p:nvSpPr>
          <p:cNvPr id="30"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t>Presentation Title</a:t>
            </a:r>
          </a:p>
        </p:txBody>
      </p:sp>
      <p:pic>
        <p:nvPicPr>
          <p:cNvPr id="32" name="Image" descr="Image"/>
          <p:cNvPicPr>
            <a:picLocks noChangeAspect="1"/>
          </p:cNvPicPr>
          <p:nvPr/>
        </p:nvPicPr>
        <p:blipFill>
          <a:blip r:embed="rId3"/>
          <a:stretch>
            <a:fillRect/>
          </a:stretch>
        </p:blipFill>
        <p:spPr>
          <a:xfrm>
            <a:off x="20113265" y="12785880"/>
            <a:ext cx="3636071" cy="444704"/>
          </a:xfrm>
          <a:prstGeom prst="rect">
            <a:avLst/>
          </a:prstGeom>
          <a:ln w="12700">
            <a:miter lim="400000"/>
          </a:ln>
        </p:spPr>
      </p:pic>
      <p:pic>
        <p:nvPicPr>
          <p:cNvPr id="33" name="LH&amp;CP_Logos_Primary Logo.png" descr="LH&amp;CP_Logos_Primary Logo.png"/>
          <p:cNvPicPr>
            <a:picLocks noChangeAspect="1"/>
          </p:cNvPicPr>
          <p:nvPr/>
        </p:nvPicPr>
        <p:blipFill>
          <a:blip r:embed="rId4"/>
          <a:stretch>
            <a:fillRect/>
          </a:stretch>
        </p:blipFill>
        <p:spPr>
          <a:xfrm>
            <a:off x="16857039" y="135114"/>
            <a:ext cx="7301436" cy="2641522"/>
          </a:xfrm>
          <a:prstGeom prst="rect">
            <a:avLst/>
          </a:prstGeom>
          <a:ln w="12700">
            <a:miter lim="400000"/>
          </a:ln>
        </p:spPr>
      </p:pic>
      <p:sp>
        <p:nvSpPr>
          <p:cNvPr id="34"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Title Slide - Middleton Park 2">
    <p:bg>
      <p:bgPr>
        <a:solidFill>
          <a:srgbClr val="FFFFFF"/>
        </a:solidFill>
        <a:effectLst/>
      </p:bgPr>
    </p:bg>
    <p:spTree>
      <p:nvGrpSpPr>
        <p:cNvPr id="1" name=""/>
        <p:cNvGrpSpPr/>
        <p:nvPr/>
      </p:nvGrpSpPr>
      <p:grpSpPr>
        <a:xfrm>
          <a:off x="0" y="0"/>
          <a:ext cx="0" cy="0"/>
          <a:chOff x="0" y="0"/>
          <a:chExt cx="0" cy="0"/>
        </a:xfrm>
      </p:grpSpPr>
      <p:pic>
        <p:nvPicPr>
          <p:cNvPr id="29" name="Image" descr="Image"/>
          <p:cNvPicPr>
            <a:picLocks noChangeAspect="1"/>
          </p:cNvPicPr>
          <p:nvPr/>
        </p:nvPicPr>
        <p:blipFill rotWithShape="1">
          <a:blip r:embed="rId2"/>
          <a:srcRect l="9456" r="23485" b="17847"/>
          <a:stretch/>
        </p:blipFill>
        <p:spPr>
          <a:xfrm>
            <a:off x="0" y="7831238"/>
            <a:ext cx="24416669" cy="5902125"/>
          </a:xfrm>
          <a:prstGeom prst="rect">
            <a:avLst/>
          </a:prstGeom>
          <a:ln w="12700">
            <a:miter lim="400000"/>
          </a:ln>
        </p:spPr>
      </p:pic>
      <p:sp>
        <p:nvSpPr>
          <p:cNvPr id="2" name="Rectangle 1">
            <a:extLst>
              <a:ext uri="{FF2B5EF4-FFF2-40B4-BE49-F238E27FC236}">
                <a16:creationId xmlns:a16="http://schemas.microsoft.com/office/drawing/2014/main" id="{5ABEFCAE-CED6-E04A-86F1-57DE45B8C44F}"/>
              </a:ext>
            </a:extLst>
          </p:cNvPr>
          <p:cNvSpPr/>
          <p:nvPr userDrawn="1"/>
        </p:nvSpPr>
        <p:spPr>
          <a:xfrm>
            <a:off x="-1" y="12434193"/>
            <a:ext cx="24416669" cy="1281807"/>
          </a:xfrm>
          <a:prstGeom prst="rect">
            <a:avLst/>
          </a:prstGeom>
          <a:solidFill>
            <a:srgbClr val="8CB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endParaRPr>
          </a:p>
        </p:txBody>
      </p:sp>
      <p:sp>
        <p:nvSpPr>
          <p:cNvPr id="30" name="Body Level One…"/>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t>Author and Date</a:t>
            </a:r>
          </a:p>
          <a:p>
            <a:pPr lvl="1"/>
            <a:endParaRPr/>
          </a:p>
          <a:p>
            <a:pPr lvl="2"/>
            <a:endParaRPr/>
          </a:p>
          <a:p>
            <a:pPr lvl="3"/>
            <a:endParaRPr/>
          </a:p>
          <a:p>
            <a:pPr lvl="4"/>
            <a:endParaRPr/>
          </a:p>
        </p:txBody>
      </p:sp>
      <p:sp>
        <p:nvSpPr>
          <p:cNvPr id="31" name="Presentation Title"/>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t>Presentation Title</a:t>
            </a:r>
          </a:p>
        </p:txBody>
      </p:sp>
      <p:pic>
        <p:nvPicPr>
          <p:cNvPr id="33" name="LH&amp;CP_Logos_Primary Logo.png" descr="LH&amp;CP_Logos_Primary Logo.png"/>
          <p:cNvPicPr>
            <a:picLocks noChangeAspect="1"/>
          </p:cNvPicPr>
          <p:nvPr/>
        </p:nvPicPr>
        <p:blipFill>
          <a:blip r:embed="rId3"/>
          <a:stretch>
            <a:fillRect/>
          </a:stretch>
        </p:blipFill>
        <p:spPr>
          <a:xfrm>
            <a:off x="16857039" y="135114"/>
            <a:ext cx="7301436" cy="2641522"/>
          </a:xfrm>
          <a:prstGeom prst="rect">
            <a:avLst/>
          </a:prstGeom>
          <a:ln w="12700">
            <a:miter lim="400000"/>
          </a:ln>
        </p:spPr>
      </p:pic>
      <p:sp>
        <p:nvSpPr>
          <p:cNvPr id="34" name="Text Placeholder 4"/>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sp>
        <p:nvSpPr>
          <p:cNvPr id="35"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pic>
        <p:nvPicPr>
          <p:cNvPr id="9" name="Picture 8">
            <a:extLst>
              <a:ext uri="{FF2B5EF4-FFF2-40B4-BE49-F238E27FC236}">
                <a16:creationId xmlns:a16="http://schemas.microsoft.com/office/drawing/2014/main" id="{88F901E0-C1A8-4148-830D-31FE69A02855}"/>
              </a:ext>
            </a:extLst>
          </p:cNvPr>
          <p:cNvPicPr>
            <a:picLocks noChangeAspect="1"/>
          </p:cNvPicPr>
          <p:nvPr userDrawn="1"/>
        </p:nvPicPr>
        <p:blipFill>
          <a:blip r:embed="rId4"/>
          <a:stretch>
            <a:fillRect/>
          </a:stretch>
        </p:blipFill>
        <p:spPr>
          <a:xfrm>
            <a:off x="20067484" y="12767760"/>
            <a:ext cx="3727633" cy="476391"/>
          </a:xfrm>
          <a:prstGeom prst="rect">
            <a:avLst/>
          </a:prstGeom>
        </p:spPr>
      </p:pic>
    </p:spTree>
    <p:extLst>
      <p:ext uri="{BB962C8B-B14F-4D97-AF65-F5344CB8AC3E}">
        <p14:creationId xmlns:p14="http://schemas.microsoft.com/office/powerpoint/2010/main" val="197805997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with shapes">
    <p:bg>
      <p:bgPr>
        <a:solidFill>
          <a:srgbClr val="1B365D">
            <a:alpha val="0"/>
          </a:srgbClr>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pic>
        <p:nvPicPr>
          <p:cNvPr id="8" name="LH&amp;CP_Logos_Primary Logo.png" descr="LH&amp;CP_Logos_Primary Logo.png">
            <a:extLst>
              <a:ext uri="{FF2B5EF4-FFF2-40B4-BE49-F238E27FC236}">
                <a16:creationId xmlns:a16="http://schemas.microsoft.com/office/drawing/2014/main" id="{7EE90D68-108F-BB4F-8931-CD1B19E6DF33}"/>
              </a:ext>
            </a:extLst>
          </p:cNvPr>
          <p:cNvPicPr>
            <a:picLocks noChangeAspect="1"/>
          </p:cNvPicPr>
          <p:nvPr userDrawn="1"/>
        </p:nvPicPr>
        <p:blipFill>
          <a:blip r:embed="rId2"/>
          <a:stretch>
            <a:fillRect/>
          </a:stretch>
        </p:blipFill>
        <p:spPr>
          <a:xfrm>
            <a:off x="16857039" y="135114"/>
            <a:ext cx="7301436" cy="2641522"/>
          </a:xfrm>
          <a:prstGeom prst="rect">
            <a:avLst/>
          </a:prstGeom>
          <a:ln w="12700">
            <a:miter lim="400000"/>
          </a:ln>
        </p:spPr>
      </p:pic>
      <p:sp>
        <p:nvSpPr>
          <p:cNvPr id="12" name="Body Level One…">
            <a:extLst>
              <a:ext uri="{FF2B5EF4-FFF2-40B4-BE49-F238E27FC236}">
                <a16:creationId xmlns:a16="http://schemas.microsoft.com/office/drawing/2014/main" id="{A37F964E-1ED3-5648-8C94-3C452D721191}"/>
              </a:ext>
            </a:extLst>
          </p:cNvPr>
          <p:cNvSpPr txBox="1">
            <a:spLocks noGrp="1"/>
          </p:cNvSpPr>
          <p:nvPr>
            <p:ph type="body" sz="quarter" idx="1" hasCustomPrompt="1"/>
          </p:nvPr>
        </p:nvSpPr>
        <p:spPr>
          <a:xfrm>
            <a:off x="1663697" y="7431017"/>
            <a:ext cx="21971004" cy="636980"/>
          </a:xfrm>
          <a:prstGeom prst="rect">
            <a:avLst/>
          </a:prstGeom>
        </p:spPr>
        <p:txBody>
          <a:bodyPr lIns="45718" tIns="45718" rIns="45718" bIns="45718">
            <a:normAutofit/>
          </a:bodyPr>
          <a:lstStyle>
            <a:lvl1pPr>
              <a:defRPr sz="3600">
                <a:solidFill>
                  <a:srgbClr val="1B365D"/>
                </a:solidFill>
              </a:defRPr>
            </a:lvl1pPr>
            <a:lvl2pPr>
              <a:defRPr sz="3600">
                <a:solidFill>
                  <a:srgbClr val="1B365D"/>
                </a:solidFill>
              </a:defRPr>
            </a:lvl2pPr>
            <a:lvl3pPr>
              <a:defRPr sz="3600">
                <a:solidFill>
                  <a:srgbClr val="1B365D"/>
                </a:solidFill>
              </a:defRPr>
            </a:lvl3pPr>
            <a:lvl4pPr>
              <a:defRPr sz="3600">
                <a:solidFill>
                  <a:srgbClr val="1B365D"/>
                </a:solidFill>
              </a:defRPr>
            </a:lvl4pPr>
            <a:lvl5pPr>
              <a:defRPr sz="3600">
                <a:solidFill>
                  <a:srgbClr val="1B365D"/>
                </a:solidFill>
              </a:defRPr>
            </a:lvl5pPr>
          </a:lstStyle>
          <a:p>
            <a:r>
              <a:rPr dirty="0"/>
              <a:t>Author and Date</a:t>
            </a:r>
          </a:p>
          <a:p>
            <a:pPr lvl="1"/>
            <a:endParaRPr dirty="0"/>
          </a:p>
          <a:p>
            <a:pPr lvl="2"/>
            <a:endParaRPr dirty="0"/>
          </a:p>
          <a:p>
            <a:pPr lvl="3"/>
            <a:endParaRPr dirty="0"/>
          </a:p>
          <a:p>
            <a:pPr lvl="4"/>
            <a:endParaRPr dirty="0"/>
          </a:p>
        </p:txBody>
      </p:sp>
      <p:sp>
        <p:nvSpPr>
          <p:cNvPr id="13" name="Presentation Title">
            <a:extLst>
              <a:ext uri="{FF2B5EF4-FFF2-40B4-BE49-F238E27FC236}">
                <a16:creationId xmlns:a16="http://schemas.microsoft.com/office/drawing/2014/main" id="{FC25B1DE-91E5-5440-A272-8B4AD87E0938}"/>
              </a:ext>
            </a:extLst>
          </p:cNvPr>
          <p:cNvSpPr txBox="1">
            <a:spLocks noGrp="1"/>
          </p:cNvSpPr>
          <p:nvPr>
            <p:ph type="title" hasCustomPrompt="1"/>
          </p:nvPr>
        </p:nvSpPr>
        <p:spPr>
          <a:xfrm>
            <a:off x="1663695" y="1281807"/>
            <a:ext cx="21971006" cy="4648202"/>
          </a:xfrm>
          <a:prstGeom prst="rect">
            <a:avLst/>
          </a:prstGeom>
        </p:spPr>
        <p:txBody>
          <a:bodyPr/>
          <a:lstStyle>
            <a:lvl1pPr defTabSz="2438337">
              <a:lnSpc>
                <a:spcPct val="80000"/>
              </a:lnSpc>
              <a:defRPr spc="159">
                <a:solidFill>
                  <a:srgbClr val="3C3C3B"/>
                </a:solidFill>
              </a:defRPr>
            </a:lvl1pPr>
          </a:lstStyle>
          <a:p>
            <a:r>
              <a:rPr dirty="0"/>
              <a:t>Presentation Title</a:t>
            </a:r>
          </a:p>
        </p:txBody>
      </p:sp>
      <p:sp>
        <p:nvSpPr>
          <p:cNvPr id="14" name="Text Placeholder 4">
            <a:extLst>
              <a:ext uri="{FF2B5EF4-FFF2-40B4-BE49-F238E27FC236}">
                <a16:creationId xmlns:a16="http://schemas.microsoft.com/office/drawing/2014/main" id="{DE6B4313-B117-BD4A-8E92-C1E121BAC439}"/>
              </a:ext>
            </a:extLst>
          </p:cNvPr>
          <p:cNvSpPr>
            <a:spLocks noGrp="1"/>
          </p:cNvSpPr>
          <p:nvPr>
            <p:ph type="body" sz="quarter" idx="21" hasCustomPrompt="1"/>
          </p:nvPr>
        </p:nvSpPr>
        <p:spPr>
          <a:xfrm>
            <a:off x="1663695" y="5956129"/>
            <a:ext cx="21971001" cy="864191"/>
          </a:xfrm>
          <a:prstGeom prst="rect">
            <a:avLst/>
          </a:prstGeom>
        </p:spPr>
        <p:txBody>
          <a:bodyPr>
            <a:normAutofit/>
          </a:bodyPr>
          <a:lstStyle>
            <a:lvl1pPr>
              <a:defRPr sz="4000" b="0">
                <a:solidFill>
                  <a:srgbClr val="3C3C3B"/>
                </a:solidFill>
                <a:latin typeface="Helvetica Neue Medium"/>
                <a:ea typeface="Helvetica Neue Medium"/>
                <a:cs typeface="Helvetica Neue Medium"/>
                <a:sym typeface="Helvetica Neue Medium"/>
              </a:defRPr>
            </a:lvl1pPr>
          </a:lstStyle>
          <a:p>
            <a:r>
              <a:t>Subtitle if required</a:t>
            </a:r>
          </a:p>
        </p:txBody>
      </p:sp>
      <p:pic>
        <p:nvPicPr>
          <p:cNvPr id="15" name="Image" descr="Image">
            <a:extLst>
              <a:ext uri="{FF2B5EF4-FFF2-40B4-BE49-F238E27FC236}">
                <a16:creationId xmlns:a16="http://schemas.microsoft.com/office/drawing/2014/main" id="{7DA905AF-6A28-E24D-9BB1-9EBA04CE2C72}"/>
              </a:ext>
            </a:extLst>
          </p:cNvPr>
          <p:cNvPicPr>
            <a:picLocks noChangeAspect="1"/>
          </p:cNvPicPr>
          <p:nvPr userDrawn="1"/>
        </p:nvPicPr>
        <p:blipFill>
          <a:blip r:embed="rId3"/>
          <a:stretch>
            <a:fillRect/>
          </a:stretch>
        </p:blipFill>
        <p:spPr>
          <a:xfrm>
            <a:off x="20067485" y="12763800"/>
            <a:ext cx="3727632" cy="488863"/>
          </a:xfrm>
          <a:prstGeom prst="rect">
            <a:avLst/>
          </a:prstGeom>
          <a:ln w="12700">
            <a:miter lim="400000"/>
          </a:ln>
        </p:spPr>
      </p:pic>
      <p:pic>
        <p:nvPicPr>
          <p:cNvPr id="9" name="Image" descr="Image">
            <a:extLst>
              <a:ext uri="{FF2B5EF4-FFF2-40B4-BE49-F238E27FC236}">
                <a16:creationId xmlns:a16="http://schemas.microsoft.com/office/drawing/2014/main" id="{93E2BB34-58C8-6542-88D0-3D0AEF1107EC}"/>
              </a:ext>
            </a:extLst>
          </p:cNvPr>
          <p:cNvPicPr>
            <a:picLocks noChangeAspect="1"/>
          </p:cNvPicPr>
          <p:nvPr userDrawn="1"/>
        </p:nvPicPr>
        <p:blipFill>
          <a:blip r:embed="rId4"/>
          <a:stretch>
            <a:fillRect/>
          </a:stretch>
        </p:blipFill>
        <p:spPr>
          <a:xfrm rot="19281127">
            <a:off x="8365514" y="4935"/>
            <a:ext cx="4216203" cy="2259148"/>
          </a:xfrm>
          <a:prstGeom prst="rect">
            <a:avLst/>
          </a:prstGeom>
          <a:ln w="12700">
            <a:miter lim="400000"/>
          </a:ln>
        </p:spPr>
      </p:pic>
      <p:pic>
        <p:nvPicPr>
          <p:cNvPr id="10" name="Image" descr="Image">
            <a:extLst>
              <a:ext uri="{FF2B5EF4-FFF2-40B4-BE49-F238E27FC236}">
                <a16:creationId xmlns:a16="http://schemas.microsoft.com/office/drawing/2014/main" id="{3428A6E4-7215-4C4E-BCF9-B56464F2C760}"/>
              </a:ext>
            </a:extLst>
          </p:cNvPr>
          <p:cNvPicPr>
            <a:picLocks noChangeAspect="1"/>
          </p:cNvPicPr>
          <p:nvPr userDrawn="1"/>
        </p:nvPicPr>
        <p:blipFill>
          <a:blip r:embed="rId5"/>
          <a:stretch>
            <a:fillRect/>
          </a:stretch>
        </p:blipFill>
        <p:spPr>
          <a:xfrm rot="5603342">
            <a:off x="15221767" y="9619808"/>
            <a:ext cx="3454030" cy="4152292"/>
          </a:xfrm>
          <a:prstGeom prst="rect">
            <a:avLst/>
          </a:prstGeom>
          <a:ln w="12700">
            <a:miter lim="400000"/>
          </a:ln>
        </p:spPr>
      </p:pic>
      <p:pic>
        <p:nvPicPr>
          <p:cNvPr id="11" name="Image" descr="Image">
            <a:extLst>
              <a:ext uri="{FF2B5EF4-FFF2-40B4-BE49-F238E27FC236}">
                <a16:creationId xmlns:a16="http://schemas.microsoft.com/office/drawing/2014/main" id="{D333D9D1-6847-C646-9B64-FA8E30481B7E}"/>
              </a:ext>
            </a:extLst>
          </p:cNvPr>
          <p:cNvPicPr>
            <a:picLocks noChangeAspect="1"/>
          </p:cNvPicPr>
          <p:nvPr userDrawn="1"/>
        </p:nvPicPr>
        <p:blipFill>
          <a:blip r:embed="rId6"/>
          <a:stretch>
            <a:fillRect/>
          </a:stretch>
        </p:blipFill>
        <p:spPr>
          <a:xfrm>
            <a:off x="21204972" y="4413753"/>
            <a:ext cx="4152346" cy="4152292"/>
          </a:xfrm>
          <a:prstGeom prst="rect">
            <a:avLst/>
          </a:prstGeom>
          <a:ln w="12700">
            <a:miter lim="400000"/>
          </a:ln>
        </p:spPr>
      </p:pic>
      <p:pic>
        <p:nvPicPr>
          <p:cNvPr id="16" name="Image" descr="Image">
            <a:extLst>
              <a:ext uri="{FF2B5EF4-FFF2-40B4-BE49-F238E27FC236}">
                <a16:creationId xmlns:a16="http://schemas.microsoft.com/office/drawing/2014/main" id="{F7FE3A73-4A78-BE44-B94A-20C639FF45F9}"/>
              </a:ext>
            </a:extLst>
          </p:cNvPr>
          <p:cNvPicPr>
            <a:picLocks noChangeAspect="1"/>
          </p:cNvPicPr>
          <p:nvPr userDrawn="1"/>
        </p:nvPicPr>
        <p:blipFill>
          <a:blip r:embed="rId7"/>
          <a:stretch>
            <a:fillRect/>
          </a:stretch>
        </p:blipFill>
        <p:spPr>
          <a:xfrm rot="3133949">
            <a:off x="1477640" y="11620859"/>
            <a:ext cx="4484137" cy="2402713"/>
          </a:xfrm>
          <a:prstGeom prst="rect">
            <a:avLst/>
          </a:prstGeom>
          <a:ln w="12700">
            <a:miter lim="400000"/>
          </a:ln>
        </p:spPr>
      </p:pic>
    </p:spTree>
    <p:extLst>
      <p:ext uri="{BB962C8B-B14F-4D97-AF65-F5344CB8AC3E}">
        <p14:creationId xmlns:p14="http://schemas.microsoft.com/office/powerpoint/2010/main" val="159848948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py page">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dirty="0"/>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68000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py page - blank">
    <p:bg>
      <p:bgPr>
        <a:solidFill>
          <a:srgbClr val="FFFFFF"/>
        </a:solidFill>
        <a:effectLst/>
      </p:bgPr>
    </p:bg>
    <p:spTree>
      <p:nvGrpSpPr>
        <p:cNvPr id="1" name=""/>
        <p:cNvGrpSpPr/>
        <p:nvPr/>
      </p:nvGrpSpPr>
      <p:grpSpPr>
        <a:xfrm>
          <a:off x="0" y="0"/>
          <a:ext cx="0" cy="0"/>
          <a:chOff x="0" y="0"/>
          <a:chExt cx="0" cy="0"/>
        </a:xfrm>
      </p:grpSpPr>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dirty="0"/>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2" name="Rectangle 1">
            <a:extLst>
              <a:ext uri="{FF2B5EF4-FFF2-40B4-BE49-F238E27FC236}">
                <a16:creationId xmlns:a16="http://schemas.microsoft.com/office/drawing/2014/main" id="{FD7FAA21-7ED8-4211-922F-7D14E9B55FA3}"/>
              </a:ext>
            </a:extLst>
          </p:cNvPr>
          <p:cNvSpPr/>
          <p:nvPr userDrawn="1"/>
        </p:nvSpPr>
        <p:spPr>
          <a:xfrm>
            <a:off x="1002900" y="2135112"/>
            <a:ext cx="22378200" cy="123468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291455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py page with figur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dirty="0"/>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9"/>
            <a:ext cx="21823362" cy="7256414"/>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a:extLst>
              <a:ext uri="{FF2B5EF4-FFF2-40B4-BE49-F238E27FC236}">
                <a16:creationId xmlns:a16="http://schemas.microsoft.com/office/drawing/2014/main" id="{C951A4FB-EFBC-4F0E-8165-409D1527CE0B}"/>
              </a:ext>
            </a:extLst>
          </p:cNvPr>
          <p:cNvSpPr/>
          <p:nvPr userDrawn="1"/>
        </p:nvSpPr>
        <p:spPr>
          <a:xfrm>
            <a:off x="-1" y="10576390"/>
            <a:ext cx="24384004" cy="3162296"/>
          </a:xfrm>
          <a:prstGeom prst="rect">
            <a:avLst/>
          </a:prstGeom>
          <a:solidFill>
            <a:srgbClr val="8CBEB9"/>
          </a:solidFill>
          <a:ln w="12700">
            <a:miter lim="400000"/>
          </a:ln>
        </p:spPr>
        <p:txBody>
          <a:bodyPr lIns="50800" tIns="50800" rIns="50800" bIns="50800" anchor="ctr"/>
          <a:lstStyle/>
          <a:p>
            <a:pPr defTabSz="825500">
              <a:defRPr sz="3200">
                <a:solidFill>
                  <a:srgbClr val="FFFFFF"/>
                </a:solidFill>
              </a:defRPr>
            </a:pPr>
            <a:endParaRPr dirty="0"/>
          </a:p>
        </p:txBody>
      </p:sp>
      <p:pic>
        <p:nvPicPr>
          <p:cNvPr id="9" name="Image" descr="Image">
            <a:extLst>
              <a:ext uri="{FF2B5EF4-FFF2-40B4-BE49-F238E27FC236}">
                <a16:creationId xmlns:a16="http://schemas.microsoft.com/office/drawing/2014/main" id="{24CBC1CB-AFCB-4671-AC03-64C98205C032}"/>
              </a:ext>
            </a:extLst>
          </p:cNvPr>
          <p:cNvPicPr>
            <a:picLocks noChangeAspect="1"/>
          </p:cNvPicPr>
          <p:nvPr userDrawn="1"/>
        </p:nvPicPr>
        <p:blipFill>
          <a:blip r:embed="rId3"/>
          <a:stretch>
            <a:fillRect/>
          </a:stretch>
        </p:blipFill>
        <p:spPr>
          <a:xfrm>
            <a:off x="18224760" y="5720305"/>
            <a:ext cx="4652140" cy="5317960"/>
          </a:xfrm>
          <a:prstGeom prst="rect">
            <a:avLst/>
          </a:prstGeom>
          <a:ln w="12700">
            <a:miter lim="400000"/>
          </a:ln>
        </p:spPr>
      </p:pic>
      <p:pic>
        <p:nvPicPr>
          <p:cNvPr id="10" name="Image" descr="Image">
            <a:extLst>
              <a:ext uri="{FF2B5EF4-FFF2-40B4-BE49-F238E27FC236}">
                <a16:creationId xmlns:a16="http://schemas.microsoft.com/office/drawing/2014/main" id="{CB55E406-86B0-4FF7-9F88-37B9E5179AA0}"/>
              </a:ext>
            </a:extLst>
          </p:cNvPr>
          <p:cNvPicPr>
            <a:picLocks noChangeAspect="1"/>
          </p:cNvPicPr>
          <p:nvPr userDrawn="1"/>
        </p:nvPicPr>
        <p:blipFill>
          <a:blip r:embed="rId4"/>
          <a:stretch>
            <a:fillRect/>
          </a:stretch>
        </p:blipFill>
        <p:spPr>
          <a:xfrm>
            <a:off x="13605372" y="4099407"/>
            <a:ext cx="5900115" cy="8997485"/>
          </a:xfrm>
          <a:prstGeom prst="rect">
            <a:avLst/>
          </a:prstGeom>
          <a:ln w="12700">
            <a:miter lim="400000"/>
          </a:ln>
        </p:spPr>
      </p:pic>
    </p:spTree>
    <p:extLst>
      <p:ext uri="{BB962C8B-B14F-4D97-AF65-F5344CB8AC3E}">
        <p14:creationId xmlns:p14="http://schemas.microsoft.com/office/powerpoint/2010/main" val="16865327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py page with large circl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dirty="0"/>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Image" descr="Image">
            <a:extLst>
              <a:ext uri="{FF2B5EF4-FFF2-40B4-BE49-F238E27FC236}">
                <a16:creationId xmlns:a16="http://schemas.microsoft.com/office/drawing/2014/main" id="{F3BD7D97-478A-46BB-8387-351AE580400E}"/>
              </a:ext>
            </a:extLst>
          </p:cNvPr>
          <p:cNvPicPr>
            <a:picLocks noChangeAspect="1"/>
          </p:cNvPicPr>
          <p:nvPr userDrawn="1"/>
        </p:nvPicPr>
        <p:blipFill>
          <a:blip r:embed="rId3"/>
          <a:stretch>
            <a:fillRect/>
          </a:stretch>
        </p:blipFill>
        <p:spPr>
          <a:xfrm>
            <a:off x="14419530" y="3053341"/>
            <a:ext cx="4346994" cy="4465780"/>
          </a:xfrm>
          <a:prstGeom prst="rect">
            <a:avLst/>
          </a:prstGeom>
          <a:ln w="12700">
            <a:miter lim="400000"/>
          </a:ln>
        </p:spPr>
      </p:pic>
      <p:pic>
        <p:nvPicPr>
          <p:cNvPr id="9" name="Image" descr="Image">
            <a:extLst>
              <a:ext uri="{FF2B5EF4-FFF2-40B4-BE49-F238E27FC236}">
                <a16:creationId xmlns:a16="http://schemas.microsoft.com/office/drawing/2014/main" id="{8CC4B47D-3DAB-4822-9A17-4D9F50556D9A}"/>
              </a:ext>
            </a:extLst>
          </p:cNvPr>
          <p:cNvPicPr>
            <a:picLocks noChangeAspect="1"/>
          </p:cNvPicPr>
          <p:nvPr userDrawn="1"/>
        </p:nvPicPr>
        <p:blipFill>
          <a:blip r:embed="rId4"/>
          <a:stretch>
            <a:fillRect/>
          </a:stretch>
        </p:blipFill>
        <p:spPr>
          <a:xfrm>
            <a:off x="19031157" y="5277482"/>
            <a:ext cx="4073993" cy="4465779"/>
          </a:xfrm>
          <a:prstGeom prst="rect">
            <a:avLst/>
          </a:prstGeom>
          <a:ln w="12700">
            <a:miter lim="400000"/>
          </a:ln>
        </p:spPr>
      </p:pic>
      <p:pic>
        <p:nvPicPr>
          <p:cNvPr id="10" name="Image" descr="Image">
            <a:extLst>
              <a:ext uri="{FF2B5EF4-FFF2-40B4-BE49-F238E27FC236}">
                <a16:creationId xmlns:a16="http://schemas.microsoft.com/office/drawing/2014/main" id="{EC833BA8-877D-451A-A712-6A9F5F33D16F}"/>
              </a:ext>
            </a:extLst>
          </p:cNvPr>
          <p:cNvPicPr>
            <a:picLocks noChangeAspect="1"/>
          </p:cNvPicPr>
          <p:nvPr userDrawn="1"/>
        </p:nvPicPr>
        <p:blipFill>
          <a:blip r:embed="rId5"/>
          <a:stretch>
            <a:fillRect/>
          </a:stretch>
        </p:blipFill>
        <p:spPr>
          <a:xfrm>
            <a:off x="15258730" y="8015851"/>
            <a:ext cx="3552858" cy="3398081"/>
          </a:xfrm>
          <a:prstGeom prst="rect">
            <a:avLst/>
          </a:prstGeom>
          <a:ln w="12700">
            <a:miter lim="400000"/>
          </a:ln>
        </p:spPr>
      </p:pic>
    </p:spTree>
    <p:extLst>
      <p:ext uri="{BB962C8B-B14F-4D97-AF65-F5344CB8AC3E}">
        <p14:creationId xmlns:p14="http://schemas.microsoft.com/office/powerpoint/2010/main" val="9742677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py page with small circles">
    <p:bg>
      <p:bgPr>
        <a:solidFill>
          <a:srgbClr val="FFFFFF"/>
        </a:solidFill>
        <a:effectLst/>
      </p:bgPr>
    </p:bg>
    <p:spTree>
      <p:nvGrpSpPr>
        <p:cNvPr id="1" name=""/>
        <p:cNvGrpSpPr/>
        <p:nvPr/>
      </p:nvGrpSpPr>
      <p:grpSpPr>
        <a:xfrm>
          <a:off x="0" y="0"/>
          <a:ext cx="0" cy="0"/>
          <a:chOff x="0" y="0"/>
          <a:chExt cx="0" cy="0"/>
        </a:xfrm>
      </p:grpSpPr>
      <p:sp>
        <p:nvSpPr>
          <p:cNvPr id="138" name="Body Level One…"/>
          <p:cNvSpPr txBox="1">
            <a:spLocks noGrp="1"/>
          </p:cNvSpPr>
          <p:nvPr>
            <p:ph type="body" sz="quarter" idx="1" hasCustomPrompt="1"/>
          </p:nvPr>
        </p:nvSpPr>
        <p:spPr>
          <a:xfrm>
            <a:off x="1201340" y="11859862"/>
            <a:ext cx="21823761" cy="636980"/>
          </a:xfrm>
          <a:prstGeom prst="rect">
            <a:avLst/>
          </a:prstGeom>
        </p:spPr>
        <p:txBody>
          <a:bodyPr lIns="45718" tIns="45718" rIns="45718" bIns="45718">
            <a:normAutofit/>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Author and Date</a:t>
            </a:r>
          </a:p>
          <a:p>
            <a:pPr lvl="1"/>
            <a:endParaRPr/>
          </a:p>
          <a:p>
            <a:pPr lvl="2"/>
            <a:endParaRPr/>
          </a:p>
          <a:p>
            <a:pPr lvl="3"/>
            <a:endParaRPr/>
          </a:p>
          <a:p>
            <a:pPr lvl="4"/>
            <a:endParaRPr/>
          </a:p>
        </p:txBody>
      </p:sp>
      <p:sp>
        <p:nvSpPr>
          <p:cNvPr id="139" name="Line"/>
          <p:cNvSpPr/>
          <p:nvPr/>
        </p:nvSpPr>
        <p:spPr>
          <a:xfrm>
            <a:off x="1002900" y="2270918"/>
            <a:ext cx="22378200" cy="1"/>
          </a:xfrm>
          <a:prstGeom prst="line">
            <a:avLst/>
          </a:prstGeom>
          <a:ln w="25400">
            <a:solidFill>
              <a:srgbClr val="1B365D"/>
            </a:solidFill>
            <a:miter lim="400000"/>
          </a:ln>
        </p:spPr>
        <p:txBody>
          <a:bodyPr lIns="45718" tIns="45718" rIns="45718" bIns="45718"/>
          <a:lstStyle/>
          <a:p>
            <a:endParaRPr dirty="0"/>
          </a:p>
        </p:txBody>
      </p:sp>
      <p:sp>
        <p:nvSpPr>
          <p:cNvPr id="141" name="Slide Title"/>
          <p:cNvSpPr txBox="1">
            <a:spLocks noGrp="1"/>
          </p:cNvSpPr>
          <p:nvPr>
            <p:ph type="title" hasCustomPrompt="1"/>
          </p:nvPr>
        </p:nvSpPr>
        <p:spPr>
          <a:xfrm>
            <a:off x="1054096" y="830857"/>
            <a:ext cx="21971005" cy="1234680"/>
          </a:xfrm>
          <a:prstGeom prst="rect">
            <a:avLst/>
          </a:prstGeom>
        </p:spPr>
        <p:txBody>
          <a:bodyPr anchor="t"/>
          <a:lstStyle>
            <a:lvl1pPr defTabSz="2438337">
              <a:lnSpc>
                <a:spcPct val="80000"/>
              </a:lnSpc>
              <a:defRPr sz="6500" spc="130">
                <a:solidFill>
                  <a:srgbClr val="1B365D"/>
                </a:solidFill>
              </a:defRPr>
            </a:lvl1pPr>
          </a:lstStyle>
          <a:p>
            <a:r>
              <a:t>Slide Title</a:t>
            </a:r>
          </a:p>
        </p:txBody>
      </p:sp>
      <p:pic>
        <p:nvPicPr>
          <p:cNvPr id="142" name="LH&amp;CP_Logos_Primary Logo.png" descr="LH&amp;CP_Logos_Primary Logo.png"/>
          <p:cNvPicPr>
            <a:picLocks noChangeAspect="1"/>
          </p:cNvPicPr>
          <p:nvPr/>
        </p:nvPicPr>
        <p:blipFill>
          <a:blip r:embed="rId2"/>
          <a:stretch>
            <a:fillRect/>
          </a:stretch>
        </p:blipFill>
        <p:spPr>
          <a:xfrm>
            <a:off x="19217997" y="592270"/>
            <a:ext cx="4264573" cy="1542842"/>
          </a:xfrm>
          <a:prstGeom prst="rect">
            <a:avLst/>
          </a:prstGeom>
          <a:ln w="12700">
            <a:miter lim="400000"/>
          </a:ln>
        </p:spPr>
      </p:pic>
      <p:sp>
        <p:nvSpPr>
          <p:cNvPr id="143" name="Slide Number"/>
          <p:cNvSpPr txBox="1">
            <a:spLocks noGrp="1"/>
          </p:cNvSpPr>
          <p:nvPr>
            <p:ph type="sldNum" sz="quarter" idx="2"/>
          </p:nvPr>
        </p:nvSpPr>
        <p:spPr>
          <a:xfrm>
            <a:off x="12001499" y="12337344"/>
            <a:ext cx="2971801" cy="1118255"/>
          </a:xfrm>
          <a:prstGeom prst="rect">
            <a:avLst/>
          </a:prstGeom>
        </p:spPr>
        <p:txBody>
          <a:bodyPr/>
          <a:lstStyle/>
          <a:p>
            <a:fld id="{86CB4B4D-7CA3-9044-876B-883B54F8677D}" type="slidenum">
              <a:t>‹#›</a:t>
            </a:fld>
            <a:endParaRPr dirty="0"/>
          </a:p>
        </p:txBody>
      </p:sp>
      <p:sp>
        <p:nvSpPr>
          <p:cNvPr id="3" name="Text Placeholder 2">
            <a:extLst>
              <a:ext uri="{FF2B5EF4-FFF2-40B4-BE49-F238E27FC236}">
                <a16:creationId xmlns:a16="http://schemas.microsoft.com/office/drawing/2014/main" id="{9E75FB2F-CEA5-42F6-ADFD-1167BE19E737}"/>
              </a:ext>
            </a:extLst>
          </p:cNvPr>
          <p:cNvSpPr>
            <a:spLocks noGrp="1"/>
          </p:cNvSpPr>
          <p:nvPr>
            <p:ph type="body" sz="quarter" idx="10"/>
          </p:nvPr>
        </p:nvSpPr>
        <p:spPr>
          <a:xfrm>
            <a:off x="1201738" y="3036888"/>
            <a:ext cx="21823362" cy="8239125"/>
          </a:xfrm>
          <a:prstGeom prst="rect">
            <a:avLst/>
          </a:prstGeom>
        </p:spPr>
        <p:txBody>
          <a:bodyPr/>
          <a:lstStyle>
            <a:lvl1pPr marL="571500" indent="-571500">
              <a:spcAft>
                <a:spcPts val="600"/>
              </a:spcAft>
              <a:buFont typeface="Arial" panose="020B0604020202020204" pitchFamily="34" charset="0"/>
              <a:buChar char="•"/>
              <a:defRPr sz="4000" b="0" i="0"/>
            </a:lvl1pPr>
            <a:lvl2pPr marL="685800" indent="-685800">
              <a:buFont typeface="Arial" panose="020B0604020202020204" pitchFamily="34" charset="0"/>
              <a:buChar char="•"/>
              <a:defRPr sz="4000" b="0" i="0"/>
            </a:lvl2pPr>
            <a:lvl3pPr marL="2155825" indent="-685800">
              <a:spcAft>
                <a:spcPts val="600"/>
              </a:spcAft>
              <a:buFont typeface="Courier New" panose="02070309020205020404" pitchFamily="49" charset="0"/>
              <a:buChar char="o"/>
              <a:defRPr sz="4000" b="0" i="0"/>
            </a:lvl3pPr>
            <a:lvl4pPr marL="3233738" indent="-817563">
              <a:spcAft>
                <a:spcPts val="600"/>
              </a:spcAft>
              <a:buFont typeface="Wingdings" panose="05000000000000000000" pitchFamily="2" charset="2"/>
              <a:buChar char="§"/>
              <a:tabLst>
                <a:tab pos="1698625" algn="l"/>
              </a:tabLst>
              <a:defRPr sz="4000" b="0" i="0"/>
            </a:lvl4pPr>
            <a:lvl5pPr marL="4081463" indent="-685800">
              <a:spcAft>
                <a:spcPts val="600"/>
              </a:spcAft>
              <a:buFont typeface="Arial" panose="020B0604020202020204" pitchFamily="34" charset="0"/>
              <a:buChar char="•"/>
              <a:defRPr sz="4000" b="0" i="0"/>
            </a:lvl5pPr>
            <a:lvl6pPr marL="4930775" indent="-815975">
              <a:spcAft>
                <a:spcPts val="600"/>
              </a:spcAft>
              <a:buFont typeface="Courier New" panose="02070309020205020404" pitchFamily="49" charset="0"/>
              <a:buChar char="o"/>
              <a:defRPr sz="4000" b="0"/>
            </a:lvl6pPr>
            <a:lvl7pPr marL="5649913" indent="-719138">
              <a:spcAft>
                <a:spcPts val="600"/>
              </a:spcAft>
              <a:buFont typeface="Wingdings" panose="05000000000000000000" pitchFamily="2" charset="2"/>
              <a:buChar char="§"/>
              <a:defRPr sz="4000" b="0"/>
            </a:lvl7pPr>
            <a:lvl8pPr marL="685800" indent="0">
              <a:buFont typeface="Arial" panose="020B0604020202020204" pitchFamily="34" charset="0"/>
              <a:buNone/>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Image" descr="Image">
            <a:extLst>
              <a:ext uri="{FF2B5EF4-FFF2-40B4-BE49-F238E27FC236}">
                <a16:creationId xmlns:a16="http://schemas.microsoft.com/office/drawing/2014/main" id="{F3BD7D97-478A-46BB-8387-351AE580400E}"/>
              </a:ext>
            </a:extLst>
          </p:cNvPr>
          <p:cNvPicPr>
            <a:picLocks noChangeAspect="1"/>
          </p:cNvPicPr>
          <p:nvPr userDrawn="1"/>
        </p:nvPicPr>
        <p:blipFill>
          <a:blip r:embed="rId3"/>
          <a:stretch>
            <a:fillRect/>
          </a:stretch>
        </p:blipFill>
        <p:spPr>
          <a:xfrm>
            <a:off x="18704072" y="6327135"/>
            <a:ext cx="2646211" cy="2718521"/>
          </a:xfrm>
          <a:prstGeom prst="rect">
            <a:avLst/>
          </a:prstGeom>
          <a:ln w="12700">
            <a:miter lim="400000"/>
          </a:ln>
        </p:spPr>
      </p:pic>
      <p:pic>
        <p:nvPicPr>
          <p:cNvPr id="9" name="Image" descr="Image">
            <a:extLst>
              <a:ext uri="{FF2B5EF4-FFF2-40B4-BE49-F238E27FC236}">
                <a16:creationId xmlns:a16="http://schemas.microsoft.com/office/drawing/2014/main" id="{8CC4B47D-3DAB-4822-9A17-4D9F50556D9A}"/>
              </a:ext>
            </a:extLst>
          </p:cNvPr>
          <p:cNvPicPr>
            <a:picLocks noChangeAspect="1"/>
          </p:cNvPicPr>
          <p:nvPr userDrawn="1"/>
        </p:nvPicPr>
        <p:blipFill>
          <a:blip r:embed="rId4"/>
          <a:stretch>
            <a:fillRect/>
          </a:stretch>
        </p:blipFill>
        <p:spPr>
          <a:xfrm>
            <a:off x="20901078" y="8270553"/>
            <a:ext cx="2480022" cy="2718520"/>
          </a:xfrm>
          <a:prstGeom prst="rect">
            <a:avLst/>
          </a:prstGeom>
          <a:ln w="12700">
            <a:miter lim="400000"/>
          </a:ln>
        </p:spPr>
      </p:pic>
      <p:pic>
        <p:nvPicPr>
          <p:cNvPr id="10" name="Image" descr="Image">
            <a:extLst>
              <a:ext uri="{FF2B5EF4-FFF2-40B4-BE49-F238E27FC236}">
                <a16:creationId xmlns:a16="http://schemas.microsoft.com/office/drawing/2014/main" id="{EC833BA8-877D-451A-A712-6A9F5F33D16F}"/>
              </a:ext>
            </a:extLst>
          </p:cNvPr>
          <p:cNvPicPr>
            <a:picLocks noChangeAspect="1"/>
          </p:cNvPicPr>
          <p:nvPr userDrawn="1"/>
        </p:nvPicPr>
        <p:blipFill>
          <a:blip r:embed="rId5"/>
          <a:stretch>
            <a:fillRect/>
          </a:stretch>
        </p:blipFill>
        <p:spPr>
          <a:xfrm>
            <a:off x="18382293" y="9355902"/>
            <a:ext cx="2162785" cy="2068565"/>
          </a:xfrm>
          <a:prstGeom prst="rect">
            <a:avLst/>
          </a:prstGeom>
          <a:ln w="12700">
            <a:miter lim="400000"/>
          </a:ln>
        </p:spPr>
      </p:pic>
    </p:spTree>
    <p:extLst>
      <p:ext uri="{BB962C8B-B14F-4D97-AF65-F5344CB8AC3E}">
        <p14:creationId xmlns:p14="http://schemas.microsoft.com/office/powerpoint/2010/main" val="31891855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2" name="Divider page"/>
          <p:cNvSpPr txBox="1">
            <a:spLocks noGrp="1"/>
          </p:cNvSpPr>
          <p:nvPr>
            <p:ph type="title" hasCustomPrompt="1"/>
          </p:nvPr>
        </p:nvSpPr>
        <p:spPr>
          <a:xfrm>
            <a:off x="1663695" y="2584433"/>
            <a:ext cx="21971006" cy="464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Divider page</a:t>
            </a:r>
          </a:p>
        </p:txBody>
      </p:sp>
      <p:pic>
        <p:nvPicPr>
          <p:cNvPr id="3" name="Image" descr="Image"/>
          <p:cNvPicPr>
            <a:picLocks noChangeAspect="1"/>
          </p:cNvPicPr>
          <p:nvPr/>
        </p:nvPicPr>
        <p:blipFill>
          <a:blip r:embed="rId13"/>
          <a:stretch>
            <a:fillRect/>
          </a:stretch>
        </p:blipFill>
        <p:spPr>
          <a:xfrm rot="19281127">
            <a:off x="20320449" y="6456536"/>
            <a:ext cx="4216202" cy="2259147"/>
          </a:xfrm>
          <a:prstGeom prst="rect">
            <a:avLst/>
          </a:prstGeom>
          <a:ln w="12700">
            <a:miter lim="400000"/>
          </a:ln>
        </p:spPr>
      </p:pic>
      <p:pic>
        <p:nvPicPr>
          <p:cNvPr id="4" name="Image" descr="Image"/>
          <p:cNvPicPr>
            <a:picLocks noChangeAspect="1"/>
          </p:cNvPicPr>
          <p:nvPr/>
        </p:nvPicPr>
        <p:blipFill>
          <a:blip r:embed="rId14"/>
          <a:stretch>
            <a:fillRect/>
          </a:stretch>
        </p:blipFill>
        <p:spPr>
          <a:xfrm rot="20045788">
            <a:off x="3182167" y="10889808"/>
            <a:ext cx="3454030" cy="4152292"/>
          </a:xfrm>
          <a:prstGeom prst="rect">
            <a:avLst/>
          </a:prstGeom>
          <a:ln w="12700">
            <a:miter lim="400000"/>
          </a:ln>
        </p:spPr>
      </p:pic>
      <p:pic>
        <p:nvPicPr>
          <p:cNvPr id="5" name="Image" descr="Image"/>
          <p:cNvPicPr>
            <a:picLocks noChangeAspect="1"/>
          </p:cNvPicPr>
          <p:nvPr/>
        </p:nvPicPr>
        <p:blipFill>
          <a:blip r:embed="rId15"/>
          <a:stretch>
            <a:fillRect/>
          </a:stretch>
        </p:blipFill>
        <p:spPr>
          <a:xfrm>
            <a:off x="15362972" y="11517878"/>
            <a:ext cx="4152346" cy="4152292"/>
          </a:xfrm>
          <a:prstGeom prst="rect">
            <a:avLst/>
          </a:prstGeom>
          <a:ln w="12700">
            <a:miter lim="400000"/>
          </a:ln>
        </p:spPr>
      </p:pic>
      <p:pic>
        <p:nvPicPr>
          <p:cNvPr id="6" name="Image" descr="Image"/>
          <p:cNvPicPr>
            <a:picLocks noChangeAspect="1"/>
          </p:cNvPicPr>
          <p:nvPr/>
        </p:nvPicPr>
        <p:blipFill>
          <a:blip r:embed="rId16"/>
          <a:stretch>
            <a:fillRect/>
          </a:stretch>
        </p:blipFill>
        <p:spPr>
          <a:xfrm rot="8641063">
            <a:off x="7624440" y="-718444"/>
            <a:ext cx="4484137" cy="2402714"/>
          </a:xfrm>
          <a:prstGeom prst="rect">
            <a:avLst/>
          </a:prstGeom>
          <a:ln w="12700">
            <a:miter lim="400000"/>
          </a:ln>
        </p:spPr>
      </p:pic>
      <p:pic>
        <p:nvPicPr>
          <p:cNvPr id="7" name="LH&amp;CP_Logos_Primary logo WO 1.png" descr="LH&amp;CP_Logos_Primary logo WO 1.png"/>
          <p:cNvPicPr>
            <a:picLocks noChangeAspect="1"/>
          </p:cNvPicPr>
          <p:nvPr/>
        </p:nvPicPr>
        <p:blipFill>
          <a:blip r:embed="rId17"/>
          <a:stretch>
            <a:fillRect/>
          </a:stretch>
        </p:blipFill>
        <p:spPr>
          <a:xfrm>
            <a:off x="19217997" y="592270"/>
            <a:ext cx="4264572" cy="1542842"/>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65" r:id="rId1"/>
    <p:sldLayoutId id="2147483650" r:id="rId2"/>
    <p:sldLayoutId id="2147483664" r:id="rId3"/>
    <p:sldLayoutId id="2147483662" r:id="rId4"/>
    <p:sldLayoutId id="2147483669" r:id="rId5"/>
    <p:sldLayoutId id="2147483671" r:id="rId6"/>
    <p:sldLayoutId id="2147483668" r:id="rId7"/>
    <p:sldLayoutId id="2147483666" r:id="rId8"/>
    <p:sldLayoutId id="2147483667" r:id="rId9"/>
    <p:sldLayoutId id="2147483670" r:id="rId10"/>
    <p:sldLayoutId id="2147483661" r:id="rId11"/>
  </p:sldLayoutIdLst>
  <p:transition spd="med"/>
  <p:txStyles>
    <p:titleStyle>
      <a:lvl1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1pPr>
      <a:lvl2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2pPr>
      <a:lvl3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3pPr>
      <a:lvl4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4pPr>
      <a:lvl5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5pPr>
      <a:lvl6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6pPr>
      <a:lvl7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7pPr>
      <a:lvl8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8000" b="1" i="0" u="none" strike="noStrike" cap="none" spc="0" baseline="0">
          <a:solidFill>
            <a:srgbClr val="FFFFFF"/>
          </a:solidFill>
          <a:uFillTx/>
          <a:latin typeface="+mn-lt"/>
          <a:ea typeface="+mn-ea"/>
          <a:cs typeface="+mn-cs"/>
          <a:sym typeface="Helvetica Neue"/>
        </a:defRPr>
      </a:lvl9pPr>
    </p:titleStyle>
    <p:bodyStyle>
      <a:lvl1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6pPr>
      <a:lvl7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7pPr>
      <a:lvl8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healthandcareleeds.org/have-your-say/shape-the-future/populations/frailty/" TargetMode="External"/><Relationship Id="rId2" Type="http://schemas.openxmlformats.org/officeDocument/2006/relationships/hyperlink" Target="http://www.england.nhs.uk/ourwork/ltc-op-eolc/older-people/frailty/"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mailto:chris.bridle@nhs.net" TargetMode="External"/><Relationship Id="rId2" Type="http://schemas.openxmlformats.org/officeDocument/2006/relationships/hyperlink" Target="https://www.healthandcareleeds.org/have-your-say/shape-the-future/populations/frailty/"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www.kingsfund.org.uk/publications/population-health-approach?gclid=EAIaIQobChMI8dWWp_ig-wIVCLbtCh2IKQ7REAAYASAAEgL2w_D_BwE"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 Placeholder 1"/>
          <p:cNvSpPr txBox="1">
            <a:spLocks noGrp="1"/>
          </p:cNvSpPr>
          <p:nvPr>
            <p:ph type="body" sz="quarter" idx="1"/>
          </p:nvPr>
        </p:nvSpPr>
        <p:spPr>
          <a:xfrm>
            <a:off x="1663697" y="7203806"/>
            <a:ext cx="21971004" cy="864191"/>
          </a:xfrm>
          <a:prstGeom prst="rect">
            <a:avLst/>
          </a:prstGeom>
        </p:spPr>
        <p:txBody>
          <a:bodyPr>
            <a:normAutofit lnSpcReduction="10000"/>
          </a:bodyPr>
          <a:lstStyle/>
          <a:p>
            <a:r>
              <a:rPr lang="en-GB" sz="5400" dirty="0"/>
              <a:t>Wednesday 11 Jan 2023 2:30 – 4:30</a:t>
            </a:r>
            <a:endParaRPr sz="5400" dirty="0"/>
          </a:p>
        </p:txBody>
      </p:sp>
      <p:sp>
        <p:nvSpPr>
          <p:cNvPr id="187" name="Title 2"/>
          <p:cNvSpPr txBox="1">
            <a:spLocks noGrp="1"/>
          </p:cNvSpPr>
          <p:nvPr>
            <p:ph type="title"/>
          </p:nvPr>
        </p:nvSpPr>
        <p:spPr>
          <a:prstGeom prst="rect">
            <a:avLst/>
          </a:prstGeom>
        </p:spPr>
        <p:txBody>
          <a:bodyPr>
            <a:normAutofit/>
          </a:bodyPr>
          <a:lstStyle/>
          <a:p>
            <a:r>
              <a:rPr lang="en-GB" sz="11500" dirty="0"/>
              <a:t>Public Involvement Workshop</a:t>
            </a:r>
            <a:endParaRPr sz="11500" dirty="0"/>
          </a:p>
        </p:txBody>
      </p:sp>
      <p:sp>
        <p:nvSpPr>
          <p:cNvPr id="188" name="Text Placeholder 3"/>
          <p:cNvSpPr>
            <a:spLocks noGrp="1"/>
          </p:cNvSpPr>
          <p:nvPr>
            <p:ph type="body" sz="quarter"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r>
              <a:rPr lang="en-GB" sz="7200" dirty="0"/>
              <a:t>Frailty</a:t>
            </a:r>
            <a:endParaRPr sz="72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Population health</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2285334"/>
            <a:ext cx="22115462" cy="1085419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4800" dirty="0">
                <a:latin typeface="Arial" panose="020B0604020202020204" pitchFamily="34" charset="0"/>
                <a:ea typeface="Calibri" panose="020F0502020204030204" pitchFamily="34" charset="0"/>
                <a:cs typeface="Arial" panose="020B0604020202020204" pitchFamily="34" charset="0"/>
              </a:rPr>
              <a:t>We aim to address these needs through a framework of nine population and two care delivery boards:</a:t>
            </a: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0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dirty="0">
              <a:latin typeface="Arial" panose="020B0604020202020204" pitchFamily="34" charset="0"/>
            </a:endParaRPr>
          </a:p>
          <a:p>
            <a:pPr marL="0" indent="0">
              <a:buNone/>
            </a:pPr>
            <a:endParaRPr lang="en-GB" sz="2000" dirty="0">
              <a:latin typeface="Arial" panose="020B0604020202020204" pitchFamily="34" charset="0"/>
            </a:endParaRPr>
          </a:p>
          <a:p>
            <a:pPr marL="0" indent="0">
              <a:buNone/>
            </a:pPr>
            <a:r>
              <a:rPr lang="en-GB" sz="4800" dirty="0">
                <a:latin typeface="Arial" panose="020B0604020202020204" pitchFamily="34" charset="0"/>
              </a:rPr>
              <a:t>These boards are r</a:t>
            </a:r>
            <a:r>
              <a:rPr lang="en-GB" sz="4800" b="0" i="0" u="none" strike="noStrike" baseline="0" dirty="0">
                <a:solidFill>
                  <a:srgbClr val="000000"/>
                </a:solidFill>
                <a:latin typeface="Arial" panose="020B0604020202020204" pitchFamily="34" charset="0"/>
              </a:rPr>
              <a:t>esponsible for improving (or driving improvements in) the outcomes, experience, and the value of the NHS spend, for their respective population. They w</a:t>
            </a:r>
            <a:r>
              <a:rPr lang="en-GB" sz="4800" dirty="0">
                <a:latin typeface="Arial" panose="020B0604020202020204" pitchFamily="34" charset="0"/>
              </a:rPr>
              <a:t>ork across organisations and sectors with a clear focus on their population's particular needs. </a:t>
            </a: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b="0" i="0" u="none" strike="noStrike" baseline="0" dirty="0">
              <a:solidFill>
                <a:srgbClr val="000000"/>
              </a:solidFill>
              <a:latin typeface="Arial" panose="020B0604020202020204" pitchFamily="34" charset="0"/>
            </a:endParaRPr>
          </a:p>
          <a:p>
            <a:pPr marL="0" indent="0">
              <a:buNone/>
            </a:pPr>
            <a:endParaRPr lang="en-GB" sz="2000" b="0" i="0" u="none" strike="noStrike" baseline="0" dirty="0">
              <a:solidFill>
                <a:srgbClr val="000000"/>
              </a:solidFill>
              <a:latin typeface="Arial" panose="020B0604020202020204" pitchFamily="34" charset="0"/>
            </a:endParaRP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dirty="0">
              <a:effectLst/>
              <a:latin typeface="Arial" panose="020B0604020202020204" pitchFamily="34" charset="0"/>
              <a:ea typeface="Calibri" panose="020F0502020204030204" pitchFamily="34" charset="0"/>
              <a:cs typeface="Arial" panose="020B0604020202020204" pitchFamily="34" charset="0"/>
            </a:endParaRPr>
          </a:p>
          <a:p>
            <a:endParaRPr lang="en-GB" sz="4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5306F9E-163F-4185-B0D6-895D0B28B2B3}"/>
              </a:ext>
            </a:extLst>
          </p:cNvPr>
          <p:cNvPicPr>
            <a:picLocks noChangeAspect="1"/>
          </p:cNvPicPr>
          <p:nvPr/>
        </p:nvPicPr>
        <p:blipFill>
          <a:blip r:embed="rId2"/>
          <a:stretch>
            <a:fillRect/>
          </a:stretch>
        </p:blipFill>
        <p:spPr>
          <a:xfrm>
            <a:off x="3739219" y="4015542"/>
            <a:ext cx="16600757" cy="6030034"/>
          </a:xfrm>
          <a:prstGeom prst="rect">
            <a:avLst/>
          </a:prstGeom>
        </p:spPr>
      </p:pic>
    </p:spTree>
    <p:extLst>
      <p:ext uri="{BB962C8B-B14F-4D97-AF65-F5344CB8AC3E}">
        <p14:creationId xmlns:p14="http://schemas.microsoft.com/office/powerpoint/2010/main" val="12128907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Population health</a:t>
            </a:r>
          </a:p>
        </p:txBody>
      </p:sp>
      <p:pic>
        <p:nvPicPr>
          <p:cNvPr id="7" name="Picture 6">
            <a:extLst>
              <a:ext uri="{FF2B5EF4-FFF2-40B4-BE49-F238E27FC236}">
                <a16:creationId xmlns:a16="http://schemas.microsoft.com/office/drawing/2014/main" id="{872BA932-470B-4CA4-943C-1ECDC2FB834B}"/>
              </a:ext>
            </a:extLst>
          </p:cNvPr>
          <p:cNvPicPr>
            <a:picLocks noChangeAspect="1"/>
          </p:cNvPicPr>
          <p:nvPr/>
        </p:nvPicPr>
        <p:blipFill>
          <a:blip r:embed="rId2"/>
          <a:stretch>
            <a:fillRect/>
          </a:stretch>
        </p:blipFill>
        <p:spPr>
          <a:xfrm>
            <a:off x="14596654" y="2862468"/>
            <a:ext cx="9264711" cy="9361507"/>
          </a:xfrm>
          <a:prstGeom prst="rect">
            <a:avLst/>
          </a:prstGeom>
        </p:spPr>
      </p:pic>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741296" y="2763077"/>
            <a:ext cx="14232287" cy="10139811"/>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4800" dirty="0">
                <a:latin typeface="Arial" panose="020B0604020202020204" pitchFamily="34" charset="0"/>
                <a:cs typeface="Arial" panose="020B0604020202020204" pitchFamily="34" charset="0"/>
              </a:rPr>
              <a:t>Boards are made up of senior representatives from across the health and care partnership including representatives from the third sector and from Healthwatch Leeds.</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4800" dirty="0">
                <a:latin typeface="Arial" panose="020B0604020202020204" pitchFamily="34" charset="0"/>
                <a:cs typeface="Arial" panose="020B0604020202020204" pitchFamily="34" charset="0"/>
              </a:rPr>
              <a:t>There is also space for 'citizen' or people's voice representation, which we are thinking about today.</a:t>
            </a:r>
          </a:p>
          <a:p>
            <a:pPr marL="0" indent="0">
              <a:buNone/>
            </a:pPr>
            <a:endParaRPr lang="en-GB" sz="5400" dirty="0">
              <a:latin typeface="Arial" panose="020B0604020202020204" pitchFamily="34" charset="0"/>
              <a:cs typeface="Arial" panose="020B0604020202020204" pitchFamily="34" charset="0"/>
            </a:endParaRPr>
          </a:p>
          <a:p>
            <a:pPr marL="0" indent="0">
              <a:buNone/>
            </a:pPr>
            <a:r>
              <a:rPr lang="en-GB" sz="4800" dirty="0">
                <a:latin typeface="Arial" panose="020B0604020202020204" pitchFamily="34" charset="0"/>
                <a:cs typeface="Arial" panose="020B0604020202020204" pitchFamily="34" charset="0"/>
              </a:rPr>
              <a:t>The boards are:</a:t>
            </a:r>
            <a:endParaRPr lang="en-GB" sz="4800" b="0" i="0" u="none" strike="noStrike" baseline="0" dirty="0">
              <a:solidFill>
                <a:srgbClr val="000000"/>
              </a:solidFill>
              <a:latin typeface="Arial" panose="020B0604020202020204" pitchFamily="34" charset="0"/>
            </a:endParaRPr>
          </a:p>
          <a:p>
            <a:r>
              <a:rPr lang="en-GB" sz="4800" b="1" i="0" u="none" strike="noStrike" baseline="0" dirty="0">
                <a:solidFill>
                  <a:srgbClr val="000000"/>
                </a:solidFill>
                <a:latin typeface="Arial" panose="020B0604020202020204" pitchFamily="34" charset="0"/>
              </a:rPr>
              <a:t>Broad enough </a:t>
            </a:r>
            <a:r>
              <a:rPr lang="en-GB" sz="4800" b="0" i="0" u="none" strike="noStrike" baseline="0" dirty="0">
                <a:solidFill>
                  <a:srgbClr val="000000"/>
                </a:solidFill>
                <a:latin typeface="Arial" panose="020B0604020202020204" pitchFamily="34" charset="0"/>
              </a:rPr>
              <a:t>(to represent all partners)</a:t>
            </a:r>
          </a:p>
          <a:p>
            <a:r>
              <a:rPr lang="en-GB" sz="4800" b="1" i="0" u="none" strike="noStrike" baseline="0" dirty="0">
                <a:solidFill>
                  <a:srgbClr val="000000"/>
                </a:solidFill>
                <a:latin typeface="Arial" panose="020B0604020202020204" pitchFamily="34" charset="0"/>
              </a:rPr>
              <a:t>Senior enough </a:t>
            </a:r>
            <a:r>
              <a:rPr lang="en-GB" sz="4800" b="0" i="0" u="none" strike="noStrike" baseline="0" dirty="0">
                <a:solidFill>
                  <a:srgbClr val="000000"/>
                </a:solidFill>
                <a:latin typeface="Arial" panose="020B0604020202020204" pitchFamily="34" charset="0"/>
              </a:rPr>
              <a:t>(to take critical decisions)</a:t>
            </a:r>
          </a:p>
          <a:p>
            <a:r>
              <a:rPr lang="en-GB" sz="4800" b="1" i="0" u="none" strike="noStrike" baseline="0" dirty="0">
                <a:solidFill>
                  <a:srgbClr val="000000"/>
                </a:solidFill>
                <a:latin typeface="Arial" panose="020B0604020202020204" pitchFamily="34" charset="0"/>
              </a:rPr>
              <a:t>Small enough </a:t>
            </a:r>
            <a:r>
              <a:rPr lang="en-GB" sz="4800" b="0" i="0" u="none" strike="noStrike" baseline="0" dirty="0">
                <a:solidFill>
                  <a:srgbClr val="000000"/>
                </a:solidFill>
                <a:latin typeface="Arial" panose="020B0604020202020204" pitchFamily="34" charset="0"/>
              </a:rPr>
              <a:t>(to make these decisions)</a:t>
            </a:r>
          </a:p>
          <a:p>
            <a:pPr marL="0" indent="0">
              <a:buNone/>
            </a:pP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78902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1054096" y="751344"/>
            <a:ext cx="21971005" cy="1234680"/>
          </a:xfrm>
        </p:spPr>
        <p:txBody>
          <a:bodyPr>
            <a:noAutofit/>
          </a:bodyPr>
          <a:lstStyle/>
          <a:p>
            <a:r>
              <a:rPr lang="en-GB" sz="8000" dirty="0"/>
              <a:t>Population health</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6" y="2365514"/>
            <a:ext cx="22601034" cy="10320847"/>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4800" dirty="0">
                <a:latin typeface="Arial" panose="020B0604020202020204" pitchFamily="34" charset="0"/>
                <a:cs typeface="Arial" panose="020B0604020202020204" pitchFamily="34" charset="0"/>
              </a:rPr>
              <a:t>The Frailty Population Board</a:t>
            </a:r>
          </a:p>
          <a:p>
            <a:pPr marL="0" indent="0">
              <a:buNone/>
            </a:pPr>
            <a:endParaRPr lang="en-GB" sz="1000"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Frailty is a term used by professionals to describe the loss of body resilience. This means that in the case of a physical or mental illness, an accident or other stressful event, people living with frailty will not bounce back quickly.</a:t>
            </a:r>
          </a:p>
          <a:p>
            <a:pPr marL="0" indent="0">
              <a:buNone/>
            </a:pPr>
            <a:endParaRPr lang="en-GB" sz="1000"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People living with frailty experience greater disability, hospitalisation, care home admission and mortality than patients who are not identified as frail. </a:t>
            </a:r>
          </a:p>
          <a:p>
            <a:pPr marL="0" indent="0">
              <a:buNone/>
            </a:pPr>
            <a:endParaRPr lang="en-GB" sz="1000"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Frailty is related to the ageing process, but not all older people are frail and not all individuals living with frailty are older. More about frailty can be found on NHS England’s website: </a:t>
            </a:r>
            <a:r>
              <a:rPr lang="en-GB" dirty="0">
                <a:latin typeface="Arial" panose="020B0604020202020204" pitchFamily="34" charset="0"/>
                <a:cs typeface="Arial" panose="020B0604020202020204" pitchFamily="34" charset="0"/>
                <a:hlinkClick r:id="rId2"/>
              </a:rPr>
              <a:t>www.england.nhs.uk/ourwork/ltc-op-eolc/older-people/frailty/</a:t>
            </a:r>
            <a:r>
              <a:rPr lang="en-GB" dirty="0">
                <a:latin typeface="Arial" panose="020B0604020202020204" pitchFamily="34" charset="0"/>
                <a:cs typeface="Arial" panose="020B0604020202020204" pitchFamily="34" charset="0"/>
              </a:rPr>
              <a:t> </a:t>
            </a:r>
          </a:p>
          <a:p>
            <a:pPr marL="0" indent="0">
              <a:buNone/>
            </a:pPr>
            <a:endParaRPr lang="en-GB" sz="1000"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The Leeds frailty population board brings together partners from across the city to improve care, design more joined-up and sustainable frailty services and support, and make better use of public resources. </a:t>
            </a:r>
          </a:p>
          <a:p>
            <a:pPr marL="0" indent="0">
              <a:buNone/>
            </a:pPr>
            <a:endParaRPr lang="en-GB" sz="1400"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Webpage:    </a:t>
            </a:r>
            <a:r>
              <a:rPr lang="en-GB" dirty="0">
                <a:latin typeface="Arial" panose="020B0604020202020204" pitchFamily="34" charset="0"/>
                <a:cs typeface="Arial" panose="020B0604020202020204" pitchFamily="34" charset="0"/>
                <a:hlinkClick r:id="rId3"/>
              </a:rPr>
              <a:t>www.healthandcareleeds.org/have-your-say/shape-the-future/populations/frailty/</a:t>
            </a: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95346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Population health</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5" y="2380905"/>
            <a:ext cx="21971005"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5400" dirty="0">
                <a:latin typeface="Arial" panose="020B0604020202020204" pitchFamily="34" charset="0"/>
                <a:cs typeface="Arial" panose="020B0604020202020204" pitchFamily="34" charset="0"/>
              </a:rPr>
              <a:t>What sort of decisions are the boards making?</a:t>
            </a:r>
          </a:p>
          <a:p>
            <a:pPr marL="0" indent="0">
              <a:buNone/>
            </a:pPr>
            <a:endParaRPr lang="en-GB" sz="1000" dirty="0">
              <a:latin typeface="Arial" panose="020B0604020202020204" pitchFamily="34" charset="0"/>
              <a:cs typeface="Arial" panose="020B0604020202020204" pitchFamily="34" charset="0"/>
            </a:endParaRPr>
          </a:p>
          <a:p>
            <a:r>
              <a:rPr lang="en-GB" sz="4800" dirty="0">
                <a:latin typeface="Arial" panose="020B0604020202020204" pitchFamily="34" charset="0"/>
                <a:cs typeface="Arial" panose="020B0604020202020204" pitchFamily="34" charset="0"/>
              </a:rPr>
              <a:t>Where to allocate funding</a:t>
            </a:r>
          </a:p>
          <a:p>
            <a:r>
              <a:rPr lang="en-GB" sz="4800" dirty="0">
                <a:latin typeface="Arial" panose="020B0604020202020204" pitchFamily="34" charset="0"/>
                <a:cs typeface="Arial" panose="020B0604020202020204" pitchFamily="34" charset="0"/>
              </a:rPr>
              <a:t>When to make changes to services</a:t>
            </a:r>
          </a:p>
          <a:p>
            <a:r>
              <a:rPr lang="en-GB" sz="4800" dirty="0">
                <a:latin typeface="Arial" panose="020B0604020202020204" pitchFamily="34" charset="0"/>
                <a:cs typeface="Arial" panose="020B0604020202020204" pitchFamily="34" charset="0"/>
              </a:rPr>
              <a:t>What the priorities are and how best to achieve the outcomes</a:t>
            </a:r>
          </a:p>
          <a:p>
            <a:r>
              <a:rPr lang="en-GB" sz="4800" dirty="0">
                <a:latin typeface="Arial" panose="020B0604020202020204" pitchFamily="34" charset="0"/>
                <a:cs typeface="Arial" panose="020B0604020202020204" pitchFamily="34" charset="0"/>
              </a:rPr>
              <a:t>What can be done to address health inequalities</a:t>
            </a:r>
          </a:p>
          <a:p>
            <a:r>
              <a:rPr lang="en-GB" sz="4800" dirty="0">
                <a:latin typeface="Arial" panose="020B0604020202020204" pitchFamily="34" charset="0"/>
                <a:cs typeface="Arial" panose="020B0604020202020204" pitchFamily="34" charset="0"/>
              </a:rPr>
              <a:t>How best to work with other boards and wider partners to avoid silo-working</a:t>
            </a:r>
          </a:p>
          <a:p>
            <a:r>
              <a:rPr lang="en-GB" sz="4800" dirty="0">
                <a:latin typeface="Arial" panose="020B0604020202020204" pitchFamily="34" charset="0"/>
                <a:cs typeface="Arial" panose="020B0604020202020204" pitchFamily="34" charset="0"/>
              </a:rPr>
              <a:t>How best to deliver value (value for money)</a:t>
            </a:r>
          </a:p>
          <a:p>
            <a:endParaRPr lang="en-GB" sz="2000" dirty="0">
              <a:latin typeface="Arial" panose="020B0604020202020204" pitchFamily="34" charset="0"/>
              <a:cs typeface="Arial" panose="020B0604020202020204" pitchFamily="34" charset="0"/>
            </a:endParaRPr>
          </a:p>
          <a:p>
            <a:pPr marL="0" indent="0">
              <a:buNone/>
            </a:pPr>
            <a:r>
              <a:rPr lang="en-GB" sz="4800" dirty="0">
                <a:latin typeface="Arial" panose="020B0604020202020204" pitchFamily="34" charset="0"/>
                <a:cs typeface="Arial" panose="020B0604020202020204" pitchFamily="34" charset="0"/>
              </a:rPr>
              <a:t>It is essential that local people's views are included in these decision-making processes. </a:t>
            </a:r>
          </a:p>
          <a:p>
            <a:pPr marL="0" indent="0">
              <a:buNone/>
            </a:pPr>
            <a:endParaRPr lang="en-GB" sz="1000" dirty="0">
              <a:latin typeface="Arial" panose="020B0604020202020204" pitchFamily="34" charset="0"/>
              <a:cs typeface="Arial" panose="020B0604020202020204" pitchFamily="34" charset="0"/>
            </a:endParaRPr>
          </a:p>
          <a:p>
            <a:pPr marL="0" indent="0">
              <a:buNone/>
            </a:pPr>
            <a:r>
              <a:rPr lang="en-GB" sz="4800" dirty="0">
                <a:latin typeface="Arial" panose="020B0604020202020204" pitchFamily="34" charset="0"/>
                <a:cs typeface="Arial" panose="020B0604020202020204" pitchFamily="34" charset="0"/>
              </a:rPr>
              <a:t>This workshop builds on what we have learned so far about people's experiences of living with frailty in Leeds, and gives us an opportunity to begin to think about what how we can involve people more moving forward.</a:t>
            </a:r>
            <a:endParaRPr lang="en-GB" sz="4800" b="0" i="0" u="none" strike="noStrike" baseline="0" dirty="0">
              <a:solidFill>
                <a:srgbClr val="000000"/>
              </a:solidFill>
              <a:latin typeface="Arial" panose="020B0604020202020204" pitchFamily="34" charset="0"/>
            </a:endParaRPr>
          </a:p>
          <a:p>
            <a:pPr marL="0" indent="0">
              <a:buNone/>
            </a:pP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5852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Population health</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2539932"/>
            <a:ext cx="21580441"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spcAft>
                <a:spcPts val="0"/>
              </a:spcAft>
              <a:buNone/>
            </a:pPr>
            <a:r>
              <a:rPr lang="en-GB" sz="4800" dirty="0">
                <a:latin typeface="Arial" panose="020B0604020202020204" pitchFamily="34" charset="0"/>
                <a:cs typeface="Arial" panose="020B0604020202020204" pitchFamily="34" charset="0"/>
              </a:rPr>
              <a:t>In Leeds we are aiming to commission (plan and pay for) and provide healthcare for populations of people, and their families and carers, that is:</a:t>
            </a:r>
          </a:p>
          <a:p>
            <a:pPr>
              <a:spcAft>
                <a:spcPts val="0"/>
              </a:spcAft>
            </a:pPr>
            <a:r>
              <a:rPr lang="en-GB" sz="4800" dirty="0">
                <a:latin typeface="Arial" panose="020B0604020202020204" pitchFamily="34" charset="0"/>
                <a:cs typeface="Arial" panose="020B0604020202020204" pitchFamily="34" charset="0"/>
              </a:rPr>
              <a:t>Safe</a:t>
            </a:r>
          </a:p>
          <a:p>
            <a:pPr>
              <a:spcAft>
                <a:spcPts val="0"/>
              </a:spcAft>
            </a:pPr>
            <a:r>
              <a:rPr lang="en-GB" sz="4800" dirty="0">
                <a:latin typeface="Arial" panose="020B0604020202020204" pitchFamily="34" charset="0"/>
                <a:cs typeface="Arial" panose="020B0604020202020204" pitchFamily="34" charset="0"/>
              </a:rPr>
              <a:t>Sustainable</a:t>
            </a:r>
          </a:p>
          <a:p>
            <a:pPr>
              <a:spcAft>
                <a:spcPts val="0"/>
              </a:spcAft>
            </a:pPr>
            <a:r>
              <a:rPr lang="en-GB" sz="4800" dirty="0">
                <a:latin typeface="Arial" panose="020B0604020202020204" pitchFamily="34" charset="0"/>
                <a:cs typeface="Arial" panose="020B0604020202020204" pitchFamily="34" charset="0"/>
              </a:rPr>
              <a:t>Equitable and fair for all</a:t>
            </a:r>
          </a:p>
          <a:p>
            <a:pPr>
              <a:spcAft>
                <a:spcPts val="0"/>
              </a:spcAft>
            </a:pPr>
            <a:r>
              <a:rPr lang="en-GB" sz="4800" dirty="0">
                <a:latin typeface="Arial" panose="020B0604020202020204" pitchFamily="34" charset="0"/>
                <a:cs typeface="Arial" panose="020B0604020202020204" pitchFamily="34" charset="0"/>
              </a:rPr>
              <a:t>Patient-centred</a:t>
            </a:r>
          </a:p>
          <a:p>
            <a:pPr>
              <a:spcAft>
                <a:spcPts val="0"/>
              </a:spcAft>
            </a:pPr>
            <a:r>
              <a:rPr lang="en-GB" sz="4800" dirty="0">
                <a:latin typeface="Arial" panose="020B0604020202020204" pitchFamily="34" charset="0"/>
                <a:cs typeface="Arial" panose="020B0604020202020204" pitchFamily="34" charset="0"/>
              </a:rPr>
              <a:t>Value for money</a:t>
            </a:r>
          </a:p>
          <a:p>
            <a:pPr marL="0" indent="0">
              <a:spcAft>
                <a:spcPts val="0"/>
              </a:spcAft>
              <a:buNone/>
            </a:pPr>
            <a:endParaRPr lang="en-GB" sz="2000" dirty="0">
              <a:latin typeface="Arial" panose="020B0604020202020204" pitchFamily="34" charset="0"/>
              <a:cs typeface="Arial" panose="020B0604020202020204" pitchFamily="34" charset="0"/>
            </a:endParaRPr>
          </a:p>
          <a:p>
            <a:pPr marL="0" indent="0">
              <a:spcAft>
                <a:spcPts val="0"/>
              </a:spcAft>
              <a:buNone/>
            </a:pPr>
            <a:r>
              <a:rPr lang="en-GB" sz="4800" dirty="0">
                <a:latin typeface="Arial" panose="020B0604020202020204" pitchFamily="34" charset="0"/>
                <a:cs typeface="Arial" panose="020B0604020202020204" pitchFamily="34" charset="0"/>
              </a:rPr>
              <a:t>We cannot do this without understanding the needs, preferences and experiences of people in each of the population segments.</a:t>
            </a:r>
          </a:p>
          <a:p>
            <a:pPr marL="0" indent="0">
              <a:spcAft>
                <a:spcPts val="0"/>
              </a:spcAft>
              <a:buNone/>
            </a:pPr>
            <a:endParaRPr lang="en-GB" sz="2000" dirty="0">
              <a:latin typeface="Arial" panose="020B0604020202020204" pitchFamily="34" charset="0"/>
              <a:cs typeface="Arial" panose="020B0604020202020204" pitchFamily="34" charset="0"/>
            </a:endParaRPr>
          </a:p>
          <a:p>
            <a:pPr marL="0" indent="0">
              <a:spcAft>
                <a:spcPts val="0"/>
              </a:spcAft>
              <a:buNone/>
            </a:pPr>
            <a:r>
              <a:rPr lang="en-GB" sz="4800" dirty="0">
                <a:latin typeface="Arial" panose="020B0604020202020204" pitchFamily="34" charset="0"/>
                <a:cs typeface="Arial" panose="020B0604020202020204" pitchFamily="34" charset="0"/>
              </a:rPr>
              <a:t>We are committed to 'starting with what we know' about people's experiences, listening to what matters most to our population, and engaging on the gaps in our knowledge and understanding.</a:t>
            </a:r>
          </a:p>
          <a:p>
            <a:pPr marL="0" indent="0">
              <a:spcAft>
                <a:spcPts val="0"/>
              </a:spcAft>
              <a:buNone/>
            </a:pPr>
            <a:endParaRPr lang="en-GB" sz="5400" dirty="0">
              <a:latin typeface="Arial" panose="020B0604020202020204" pitchFamily="34" charset="0"/>
              <a:cs typeface="Arial" panose="020B0604020202020204" pitchFamily="34" charset="0"/>
            </a:endParaRPr>
          </a:p>
          <a:p>
            <a:pPr marL="0" indent="0">
              <a:spcAft>
                <a:spcPts val="0"/>
              </a:spcAft>
              <a:buNone/>
            </a:pPr>
            <a:endParaRPr lang="en-GB" sz="5400" b="0" i="0" u="none" strike="noStrike" baseline="0" dirty="0">
              <a:solidFill>
                <a:srgbClr val="000000"/>
              </a:solidFill>
              <a:latin typeface="Arial" panose="020B0604020202020204" pitchFamily="34" charset="0"/>
            </a:endParaRPr>
          </a:p>
          <a:p>
            <a:pPr marL="0" indent="0">
              <a:spcAft>
                <a:spcPts val="0"/>
              </a:spcAft>
              <a:buNone/>
            </a:pP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82543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1054096" y="751344"/>
            <a:ext cx="21971005" cy="1234680"/>
          </a:xfrm>
        </p:spPr>
        <p:txBody>
          <a:bodyPr>
            <a:noAutofit/>
          </a:bodyPr>
          <a:lstStyle/>
          <a:p>
            <a:r>
              <a:rPr lang="en-GB" sz="8000" dirty="0"/>
              <a:t>Experience of frailty</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2380906"/>
            <a:ext cx="21580441"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 board is working with partners to establish what we already know (by carrying out an insight review) about the experiences of local people living with frailty, their families and their carers.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4800" dirty="0">
                <a:latin typeface="Arial" panose="020B0604020202020204" pitchFamily="34" charset="0"/>
                <a:cs typeface="Arial" panose="020B0604020202020204" pitchFamily="34" charset="0"/>
              </a:rPr>
              <a:t>Our findings to date have been collected into an insight report which will be used by the board as a developing evidence base, to learn more about the needs of this population and to make more informed decisions as a result.</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4800" dirty="0">
                <a:latin typeface="Arial" panose="020B0604020202020204" pitchFamily="34" charset="0"/>
                <a:cs typeface="Arial" panose="020B0604020202020204" pitchFamily="34" charset="0"/>
              </a:rPr>
              <a:t>The insight report:</a:t>
            </a:r>
          </a:p>
          <a:p>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Outlines what we already know about people's needs, preferences and experiences of living with frailty in Leeds</a:t>
            </a:r>
            <a:endParaRPr lang="en-GB" sz="4800" dirty="0">
              <a:latin typeface="Arial" panose="020B0604020202020204" pitchFamily="34" charset="0"/>
              <a:cs typeface="Arial" panose="020B0604020202020204" pitchFamily="34" charset="0"/>
            </a:endParaRPr>
          </a:p>
          <a:p>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Identifies key themes (the things people often tell us about their care)</a:t>
            </a:r>
          </a:p>
          <a:p>
            <a:r>
              <a:rPr lang="en-GB" sz="4800" dirty="0">
                <a:latin typeface="Arial" panose="020B0604020202020204" pitchFamily="34" charset="0"/>
                <a:cs typeface="Arial" panose="020B0604020202020204" pitchFamily="34" charset="0"/>
              </a:rPr>
              <a:t>Highlights gaps in our knowledge (e.g. the areas or communities whose experiences we know least about)</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409365719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Experience of frailty</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2385392"/>
            <a:ext cx="21580441" cy="9903404"/>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Our insight review for frailty suggests the following themes: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342900" lvl="0" indent="-342900">
              <a:lnSpc>
                <a:spcPct val="115000"/>
              </a:lnSpc>
              <a:buFont typeface="Symbol" panose="05050102010706020507" pitchFamily="18" charset="2"/>
              <a:buChar char=""/>
            </a:pP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Compared with other populations, those living with frailty were less likely to receive </a:t>
            </a:r>
            <a:r>
              <a:rPr lang="en-GB"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person centred</a:t>
            </a: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coordinated care. </a:t>
            </a:r>
          </a:p>
          <a:p>
            <a:pPr marL="342900" lvl="0" indent="-342900">
              <a:lnSpc>
                <a:spcPct val="115000"/>
              </a:lnSpc>
              <a:buFont typeface="Symbol" panose="05050102010706020507" pitchFamily="18" charset="2"/>
              <a:buChar char=""/>
            </a:pP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Compared with other populations people living with frailty were more likely to feel that they were only sometimes able to discuss what was important to them in managing their own health and wellbeing </a:t>
            </a:r>
            <a:r>
              <a:rPr lang="en-GB"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(involvement in care). </a:t>
            </a:r>
          </a:p>
          <a:p>
            <a:pPr marL="342900" lvl="0" indent="-342900">
              <a:lnSpc>
                <a:spcPct val="115000"/>
              </a:lnSpc>
              <a:buFont typeface="Symbol" panose="05050102010706020507" pitchFamily="18" charset="2"/>
              <a:buChar char=""/>
            </a:pP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Those living with frailty were more likely to report instances where they were required to repeat information within and between services </a:t>
            </a:r>
            <a:r>
              <a:rPr lang="en-GB"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(Communication/joint working). </a:t>
            </a:r>
          </a:p>
          <a:p>
            <a:pPr marL="342900" lvl="0" indent="-342900">
              <a:lnSpc>
                <a:spcPct val="115000"/>
              </a:lnSpc>
              <a:buFont typeface="Symbol" panose="05050102010706020507" pitchFamily="18" charset="2"/>
              <a:buChar char=""/>
            </a:pP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People had mixed views on the word ‘frailty’. Carers generally found the word helpful but many people living with frailty told us that the word had negative connotations</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Data suggests that the frailty population currently does not receive enough support or </a:t>
            </a:r>
            <a:r>
              <a:rPr lang="en-GB"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information</a:t>
            </a: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to help them manage their own health and wellbeing, such as diet and up-to-date health information.</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Older people (who are more likely to experience frailty) tell us that </a:t>
            </a:r>
            <a:r>
              <a:rPr lang="en-GB"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wider determinants</a:t>
            </a: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such as </a:t>
            </a:r>
            <a:r>
              <a:rPr lang="en-GB"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housing and access to social activities and exercise </a:t>
            </a: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have a significant impact on their health and well-being.</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Accessible and safe </a:t>
            </a:r>
            <a:r>
              <a:rPr lang="en-GB"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travel and transport</a:t>
            </a:r>
            <a:r>
              <a:rPr lang="en-GB"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is seen as important by people living with frailty and their carers</a:t>
            </a:r>
            <a:r>
              <a:rPr lang="en-GB" sz="3200" dirty="0">
                <a:effectLst/>
                <a:latin typeface="Arial" panose="020B0604020202020204" pitchFamily="34" charset="0"/>
                <a:ea typeface="Calibri" panose="020F0502020204030204" pitchFamily="34" charset="0"/>
                <a:cs typeface="Times New Roman" panose="02020603050405020304" pitchFamily="18" charset="0"/>
              </a:rPr>
              <a:t>. </a:t>
            </a:r>
            <a:r>
              <a:rPr lang="en-GB"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(Health inequality – age).</a:t>
            </a:r>
            <a:endParaRPr kumimoji="0" lang="en-GB"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32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46595911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Experience of frailty</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6" y="2301393"/>
            <a:ext cx="22342617"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Themes continued:</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342900" marR="0" lvl="0" indent="-342900" algn="l" defTabSz="8255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The proportion of people living with frailty is three times higher in the most deprived areas of Leeds than least deprived </a:t>
            </a: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(health inequality – deprivation).</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342900" marR="0" lvl="0" indent="-342900" algn="l" defTabSz="8255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Living at home for as long as possible and living with dignity and independence is seen as very important by people living with frailty (</a:t>
            </a: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Choice and support</a:t>
            </a: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342900" marR="0" lvl="0" indent="-342900" algn="l" defTabSz="8255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People living with frailty report the importance of having services that work well together but take collective accountability </a:t>
            </a: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(Joint working).</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342900" marR="0" lvl="0" indent="-342900" algn="l" defTabSz="8255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Older people value a </a:t>
            </a: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workforce</a:t>
            </a: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 that has a good understanding of the needs and preferences of older people.</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342900" marR="0" lvl="0" indent="-342900" algn="l" defTabSz="8255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Fear of falling significantly impacts on people living with frailty. They value support with this </a:t>
            </a: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(environment/resources).</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342900" marR="0" lvl="0" indent="-342900" algn="l" defTabSz="8255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Support for visual impairments is important to people living with frailty, in particular support accessing visual aids, good physical access and understanding staff </a:t>
            </a: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(Health inequality – disability and workforce).</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342900" marR="0" lvl="0" indent="-342900" algn="l" defTabSz="8255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COVID-19</a:t>
            </a: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 had a significant impact on people with frailty including an impact on confidence and isolation.</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342900" marR="0" lvl="0" indent="-342900" algn="l" defTabSz="825500" rtl="0" eaLnBrk="1" fontAlgn="auto" latinLnBrk="0" hangingPunct="1">
              <a:lnSpc>
                <a:spcPct val="115000"/>
              </a:lnSpc>
              <a:spcBef>
                <a:spcPts val="0"/>
              </a:spcBef>
              <a:spcAft>
                <a:spcPts val="600"/>
              </a:spcAft>
              <a:buClrTx/>
              <a:buSzTx/>
              <a:buFont typeface="Symbol" panose="05050102010706020507" pitchFamily="18" charset="2"/>
              <a:buChar char=""/>
              <a:tabLst/>
              <a:defRPr/>
            </a:pP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Health inequality (race and deprivation) </a:t>
            </a: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 People from diverse ethnic communities in the most deprived areas become frail 11 years younger than white people in the least deprived areas</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342900" marR="0" lvl="0" indent="-342900" algn="l" defTabSz="8255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GB" sz="32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Resources -</a:t>
            </a:r>
            <a:r>
              <a:rPr kumimoji="0" lang="en-GB"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 Carers told us that independence for them meant being in control of their life. Access to respite care was seen as important my many of the carers we spoke to.</a:t>
            </a:r>
            <a:endParaRPr kumimoji="0" lang="en-GB"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1187760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Experience of frailty</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21580441"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spcBef>
                <a:spcPts val="0"/>
              </a:spcBef>
              <a:spcAft>
                <a:spcPts val="0"/>
              </a:spcAft>
              <a:buClrTx/>
              <a:buSzTx/>
              <a:buFont typeface="Arial" panose="020B0604020202020204" pitchFamily="34" charset="0"/>
              <a:buNone/>
              <a:tabLst/>
              <a:defRPr/>
            </a:pPr>
            <a:r>
              <a:rPr kumimoji="0" lang="en-GB" sz="5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Our insight review for frailty suggest the following gaps:</a:t>
            </a:r>
          </a:p>
          <a:p>
            <a:pPr marL="0" marR="0" lvl="0" indent="0" algn="l" defTabSz="825500" rtl="0" eaLnBrk="1" fontAlgn="auto" latinLnBrk="0" hangingPunct="1">
              <a:spcBef>
                <a:spcPts val="0"/>
              </a:spcBef>
              <a:spcAft>
                <a:spcPts val="0"/>
              </a:spcAft>
              <a:buClrTx/>
              <a:buSzTx/>
              <a:buFont typeface="Arial" panose="020B0604020202020204" pitchFamily="34" charset="0"/>
              <a:buNone/>
              <a:tabLst/>
              <a:defRPr/>
            </a:pPr>
            <a:endParaRPr kumimoji="0" lang="en-GB" sz="20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a:spcAft>
                <a:spcPts val="0"/>
              </a:spcAft>
            </a:pPr>
            <a:r>
              <a:rPr lang="en-GB"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Feedback from staff working with people living with frailty</a:t>
            </a:r>
          </a:p>
          <a:p>
            <a:pPr>
              <a:spcAft>
                <a:spcPts val="0"/>
              </a:spcAft>
            </a:pPr>
            <a:endParaRPr lang="en-GB" sz="4400"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GB" sz="44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tabLst>
                <a:tab pos="270510" algn="l"/>
              </a:tabLst>
            </a:pPr>
            <a:endParaRPr lang="en-GB"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0" indent="0">
              <a:spcAft>
                <a:spcPts val="0"/>
              </a:spcAft>
              <a:buNone/>
              <a:tabLst>
                <a:tab pos="270510" algn="l"/>
              </a:tabLst>
            </a:pPr>
            <a:r>
              <a:rPr lang="en-GB" sz="5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Additional gaps and considerations identified by stakeholders:</a:t>
            </a:r>
            <a:endParaRPr lang="en-GB" sz="54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dirty="0">
                <a:effectLst/>
                <a:latin typeface="Arial" panose="020B0604020202020204" pitchFamily="34" charset="0"/>
                <a:ea typeface="Calibri" panose="020F0502020204030204" pitchFamily="34" charset="0"/>
                <a:cs typeface="Arial" panose="020B0604020202020204" pitchFamily="34" charset="0"/>
              </a:rPr>
              <a:t>????</a:t>
            </a:r>
          </a:p>
          <a:p>
            <a:pPr marL="0" marR="0" lvl="0" indent="0" algn="l" defTabSz="825500" rtl="0" eaLnBrk="1" fontAlgn="auto" latinLnBrk="0" hangingPunct="1">
              <a:spcBef>
                <a:spcPts val="0"/>
              </a:spcBef>
              <a:spcAft>
                <a:spcPts val="0"/>
              </a:spcAft>
              <a:buClrTx/>
              <a:buSzTx/>
              <a:buFont typeface="Arial" panose="020B0604020202020204" pitchFamily="34" charset="0"/>
              <a:buNone/>
              <a:tabLst/>
              <a:defRPr/>
            </a:pPr>
            <a:endParaRPr kumimoji="0" lang="en-GB"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spcBef>
                <a:spcPts val="0"/>
              </a:spcBef>
              <a:spcAft>
                <a:spcPts val="0"/>
              </a:spcAft>
              <a:buClrTx/>
              <a:buSzTx/>
              <a:buFont typeface="Arial" panose="020B0604020202020204" pitchFamily="34" charset="0"/>
              <a:buNone/>
              <a:tabLst/>
              <a:defRPr/>
            </a:pPr>
            <a:endParaRPr kumimoji="0" lang="en-GB"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spcBef>
                <a:spcPts val="0"/>
              </a:spcBef>
              <a:spcAft>
                <a:spcPts val="0"/>
              </a:spcAft>
              <a:buClrTx/>
              <a:buSzTx/>
              <a:buFont typeface="Arial" panose="020B0604020202020204" pitchFamily="34" charset="0"/>
              <a:buNone/>
              <a:tabLst/>
              <a:defRPr/>
            </a:pPr>
            <a:endParaRPr kumimoji="0" lang="en-GB"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9165911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Experience of frailty</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11950057"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6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Discussion</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Do you agree with the main themes we have found?</a:t>
            </a:r>
          </a:p>
          <a:p>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What about gaps… where else should we be looking, or who should we be talking to?</a:t>
            </a:r>
          </a:p>
          <a:p>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How do we prioritise and plan involvement work on the gaps?</a:t>
            </a:r>
          </a:p>
          <a:p>
            <a:r>
              <a:rPr lang="en-GB" sz="5400" dirty="0">
                <a:latin typeface="Arial" panose="020B0604020202020204" pitchFamily="34" charset="0"/>
                <a:cs typeface="Arial" panose="020B0604020202020204" pitchFamily="34" charset="0"/>
              </a:rPr>
              <a:t>What matters most to people living with frailty, their families and carers?</a:t>
            </a: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2050" name="Picture 2" descr="Premium Vector | Teamwork company organization and team dedicated  collaboration">
            <a:extLst>
              <a:ext uri="{FF2B5EF4-FFF2-40B4-BE49-F238E27FC236}">
                <a16:creationId xmlns:a16="http://schemas.microsoft.com/office/drawing/2014/main" id="{D9AD44F3-7B31-439E-8797-C003CB96D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45" t="12198" r="11464" b="10121"/>
          <a:stretch/>
        </p:blipFill>
        <p:spPr bwMode="auto">
          <a:xfrm>
            <a:off x="13540902" y="3874882"/>
            <a:ext cx="9915727" cy="671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666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Recording </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10375707"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6600" dirty="0">
                <a:latin typeface="Arial" panose="020B0604020202020204" pitchFamily="34" charset="0"/>
                <a:cs typeface="Arial" panose="020B0604020202020204" pitchFamily="34" charset="0"/>
              </a:rPr>
              <a:t>We are recording this session so that we can share the discussion with people who are unable to attend the meeting. </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6600" dirty="0">
              <a:latin typeface="Arial" panose="020B0604020202020204" pitchFamily="34" charset="0"/>
              <a:cs typeface="Arial" panose="020B0604020202020204" pitchFamily="34" charset="0"/>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6600" dirty="0">
                <a:latin typeface="Arial" panose="020B0604020202020204" pitchFamily="34" charset="0"/>
                <a:cs typeface="Arial" panose="020B0604020202020204" pitchFamily="34" charset="0"/>
              </a:rPr>
              <a:t>It will be available shortly on the Leeds Health and Care Partnership Website</a:t>
            </a:r>
            <a:endParaRPr kumimoji="0" lang="en-GB" sz="8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1026" name="Picture 2" descr="315,281 Recording Images, Stock Photos &amp; Vectors | Shutterstock">
            <a:extLst>
              <a:ext uri="{FF2B5EF4-FFF2-40B4-BE49-F238E27FC236}">
                <a16:creationId xmlns:a16="http://schemas.microsoft.com/office/drawing/2014/main" id="{62177AE2-1D3B-485E-9342-E95925F8AE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388"/>
          <a:stretch/>
        </p:blipFill>
        <p:spPr bwMode="auto">
          <a:xfrm>
            <a:off x="12373583" y="3122113"/>
            <a:ext cx="10375707" cy="483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5000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Population outcomes</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21580441"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Over the last year we have been working with our partners to agree a set of outcomes for our frailty work in Leeds. These outcomes explain what we as a board, and as a health and care partnership, want to achieve to improve the </a:t>
            </a:r>
            <a:r>
              <a:rPr lang="en-GB" sz="5400" dirty="0" err="1">
                <a:latin typeface="Arial" panose="020B0604020202020204" pitchFamily="34" charset="0"/>
                <a:cs typeface="Arial" panose="020B0604020202020204" pitchFamily="34" charset="0"/>
              </a:rPr>
              <a:t>experienc</a:t>
            </a: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es of people living with frailty and their carers, families and friends.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5400" dirty="0">
              <a:latin typeface="Arial" panose="020B0604020202020204" pitchFamily="34" charset="0"/>
              <a:cs typeface="Arial" panose="020B0604020202020204" pitchFamily="34" charset="0"/>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 outcomes have been developed with healthcare service providers and voluntary sector organisations that work alongside people using frailty services and support. The outcomes were shaped used patient, carer, family and staff feedback from </a:t>
            </a:r>
            <a:r>
              <a:rPr lang="en-GB" sz="5400" dirty="0">
                <a:latin typeface="Arial" panose="020B0604020202020204" pitchFamily="34" charset="0"/>
                <a:cs typeface="Arial" panose="020B0604020202020204" pitchFamily="34" charset="0"/>
              </a:rPr>
              <a:t>various</a:t>
            </a: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surveys and involvement activities.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5400" dirty="0">
              <a:latin typeface="Arial" panose="020B0604020202020204" pitchFamily="34" charset="0"/>
              <a:cs typeface="Arial" panose="020B0604020202020204" pitchFamily="34" charset="0"/>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1230744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Population outcomes</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21580441"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None/>
              <a:tabLst/>
              <a:defRPr/>
            </a:pPr>
            <a:r>
              <a:rPr lang="en-GB" sz="6600" dirty="0">
                <a:latin typeface="Arial" panose="020B0604020202020204" pitchFamily="34" charset="0"/>
                <a:cs typeface="Arial" panose="020B0604020202020204" pitchFamily="34" charset="0"/>
              </a:rPr>
              <a:t>Draft outcomes for frailty in Leeds</a:t>
            </a:r>
          </a:p>
          <a:p>
            <a:pPr marL="0" marR="0" lvl="0" indent="0" algn="l" defTabSz="825500" rtl="0" eaLnBrk="1" fontAlgn="auto" latinLnBrk="0" hangingPunct="1">
              <a:lnSpc>
                <a:spcPct val="100000"/>
              </a:lnSpc>
              <a:spcBef>
                <a:spcPts val="0"/>
              </a:spcBef>
              <a:spcAft>
                <a:spcPts val="600"/>
              </a:spcAft>
              <a:buClrTx/>
              <a:buSzTx/>
              <a:buNone/>
              <a:tabLst/>
              <a:defRPr/>
            </a:pPr>
            <a:endParaRPr kumimoji="0" lang="en-GB" sz="6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914400" marR="0" lvl="0" indent="-914400" algn="l" defTabSz="825500" rtl="0" eaLnBrk="1" fontAlgn="auto" latinLnBrk="0" hangingPunct="1">
              <a:lnSpc>
                <a:spcPct val="100000"/>
              </a:lnSpc>
              <a:spcBef>
                <a:spcPts val="0"/>
              </a:spcBef>
              <a:spcAft>
                <a:spcPts val="600"/>
              </a:spcAft>
              <a:buClrTx/>
              <a:buSzTx/>
              <a:buFont typeface="+mj-lt"/>
              <a:buAutoNum type="arabicPeriod"/>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Live and age well, defined by ‘what matters to me’.</a:t>
            </a:r>
          </a:p>
          <a:p>
            <a:pPr marL="914400" marR="0" lvl="0" indent="-914400" algn="l" defTabSz="825500" rtl="0" eaLnBrk="1" fontAlgn="auto" latinLnBrk="0" hangingPunct="1">
              <a:lnSpc>
                <a:spcPct val="100000"/>
              </a:lnSpc>
              <a:spcBef>
                <a:spcPts val="0"/>
              </a:spcBef>
              <a:spcAft>
                <a:spcPts val="600"/>
              </a:spcAft>
              <a:buClrTx/>
              <a:buSzTx/>
              <a:buFont typeface="+mj-lt"/>
              <a:buAutoNum type="arabicPeriod"/>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Identifying and supporting all people in this population group, and assessing their needs and their assets, as an individual and as a carer.</a:t>
            </a:r>
          </a:p>
          <a:p>
            <a:pPr marL="914400" marR="0" lvl="0" indent="-914400" algn="l" defTabSz="825500" rtl="0" eaLnBrk="1" fontAlgn="auto" latinLnBrk="0" hangingPunct="1">
              <a:lnSpc>
                <a:spcPct val="100000"/>
              </a:lnSpc>
              <a:spcBef>
                <a:spcPts val="0"/>
              </a:spcBef>
              <a:spcAft>
                <a:spcPts val="600"/>
              </a:spcAft>
              <a:buClrTx/>
              <a:buSzTx/>
              <a:buFont typeface="+mj-lt"/>
              <a:buAutoNum type="arabicPeriod"/>
              <a:tabLst/>
              <a:defRPr/>
            </a:pPr>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Reducing avoidable disruption to people’s lives as a result of contact with services.</a:t>
            </a:r>
          </a:p>
        </p:txBody>
      </p:sp>
    </p:spTree>
    <p:extLst>
      <p:ext uri="{BB962C8B-B14F-4D97-AF65-F5344CB8AC3E}">
        <p14:creationId xmlns:p14="http://schemas.microsoft.com/office/powerpoint/2010/main" val="27913628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1054096" y="751343"/>
            <a:ext cx="21971005" cy="1234680"/>
          </a:xfrm>
        </p:spPr>
        <p:txBody>
          <a:bodyPr>
            <a:noAutofit/>
          </a:bodyPr>
          <a:lstStyle/>
          <a:p>
            <a:r>
              <a:rPr lang="en-GB" sz="8000" dirty="0"/>
              <a:t>Population outcomes</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6" y="2595537"/>
            <a:ext cx="5505730"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Outcomes are linked to the Healthy Leeds Plan (which sets out how we will work together as a city to improve outcomes for everyone in Leeds).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4400" dirty="0">
                <a:latin typeface="Arial" panose="020B0604020202020204" pitchFamily="34" charset="0"/>
                <a:cs typeface="Arial" panose="020B0604020202020204" pitchFamily="34" charset="0"/>
              </a:rPr>
              <a:t>E</a:t>
            </a:r>
            <a:r>
              <a:rPr kumimoji="0" lang="en-GB" sz="4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ach one has a set of measures which will help us to see if we are on track to achieving our outcomes.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6" name="Picture 5" descr="Frailty draft outcomes framework, detailing three outcomes and the metrics to measure these &#10;&#10;(detail described below)">
            <a:extLst>
              <a:ext uri="{FF2B5EF4-FFF2-40B4-BE49-F238E27FC236}">
                <a16:creationId xmlns:a16="http://schemas.microsoft.com/office/drawing/2014/main" id="{08551160-B6AE-4A76-A8DB-2ED27D59E3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513" y="2401928"/>
            <a:ext cx="16813266" cy="9862959"/>
          </a:xfrm>
          <a:prstGeom prst="rect">
            <a:avLst/>
          </a:prstGeom>
          <a:noFill/>
        </p:spPr>
      </p:pic>
    </p:spTree>
    <p:extLst>
      <p:ext uri="{BB962C8B-B14F-4D97-AF65-F5344CB8AC3E}">
        <p14:creationId xmlns:p14="http://schemas.microsoft.com/office/powerpoint/2010/main" val="337122329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Population outcomes</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11950057"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6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Discussion</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Do these outcomes make sense to you?</a:t>
            </a:r>
          </a:p>
          <a:p>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Do they reflect what matters to you/your family/the people you represent?</a:t>
            </a:r>
          </a:p>
          <a:p>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How would you like us to demonstrate improvements against these outcomes?</a:t>
            </a:r>
          </a:p>
          <a:p>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2050" name="Picture 2" descr="Premium Vector | Teamwork company organization and team dedicated  collaboration">
            <a:extLst>
              <a:ext uri="{FF2B5EF4-FFF2-40B4-BE49-F238E27FC236}">
                <a16:creationId xmlns:a16="http://schemas.microsoft.com/office/drawing/2014/main" id="{D9AD44F3-7B31-439E-8797-C003CB96D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45" t="12198" r="11464" b="10121"/>
          <a:stretch/>
        </p:blipFill>
        <p:spPr bwMode="auto">
          <a:xfrm>
            <a:off x="13540902" y="3874882"/>
            <a:ext cx="9915727" cy="671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208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7200" dirty="0"/>
              <a:t>Public representation and assurance</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160643"/>
            <a:ext cx="22214853" cy="9068518"/>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As an organisation, we have a legal and a moral duty to involve people in the plans and decisions we make about the provision of healthcare in Leeds.</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2000" dirty="0">
              <a:latin typeface="Arial" panose="020B0604020202020204" pitchFamily="34" charset="0"/>
              <a:cs typeface="Arial" panose="020B0604020202020204" pitchFamily="34" charset="0"/>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It's important that patients, carers and the wider public </a:t>
            </a:r>
            <a:r>
              <a:rPr lang="en-GB" sz="4800" dirty="0" err="1">
                <a:latin typeface="Arial" panose="020B0604020202020204" pitchFamily="34" charset="0"/>
                <a:cs typeface="Arial" panose="020B0604020202020204" pitchFamily="34" charset="0"/>
              </a:rPr>
              <a:t>ar</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e aware, and assured, that we are working to ensure that people's voices and experiences are at the heart of our decision-making</a:t>
            </a:r>
            <a:r>
              <a:rPr lang="en-GB" sz="4800" dirty="0">
                <a:latin typeface="Arial" panose="020B0604020202020204" pitchFamily="34" charset="0"/>
                <a:cs typeface="Arial" panose="020B0604020202020204" pitchFamily="34" charset="0"/>
              </a:rPr>
              <a:t>, and that people feel that their voices and experiences are being properly represented.</a:t>
            </a: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2000" dirty="0">
              <a:latin typeface="Arial" panose="020B0604020202020204" pitchFamily="34" charset="0"/>
              <a:cs typeface="Arial" panose="020B0604020202020204" pitchFamily="34" charset="0"/>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We need to be able to show that this is happening </a:t>
            </a:r>
            <a:r>
              <a:rPr lang="en-GB" sz="4800" dirty="0">
                <a:latin typeface="Arial" panose="020B0604020202020204" pitchFamily="34" charset="0"/>
                <a:cs typeface="Arial" panose="020B0604020202020204" pitchFamily="34" charset="0"/>
              </a:rPr>
              <a:t>so that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people can be assured that their input and feedback is helping shape and improve local services and support.</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4800" dirty="0">
              <a:latin typeface="Arial" panose="020B0604020202020204" pitchFamily="34" charset="0"/>
              <a:cs typeface="Arial" panose="020B0604020202020204" pitchFamily="34" charset="0"/>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We call this providing 'public assurance'.</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2012941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kumimoji="0" lang="en-GB" sz="7200" b="1" i="0" u="none" strike="noStrike" kern="0" cap="none" spc="130" normalizeH="0" baseline="0" noProof="0" dirty="0">
                <a:ln>
                  <a:noFill/>
                </a:ln>
                <a:solidFill>
                  <a:srgbClr val="1B365D"/>
                </a:solidFill>
                <a:effectLst/>
                <a:uLnTx/>
                <a:uFillTx/>
                <a:latin typeface="Helvetica Neue"/>
                <a:sym typeface="Helvetica Neue"/>
              </a:rPr>
              <a:t>Public representation and assurance</a:t>
            </a:r>
            <a:endParaRPr lang="en-GB" sz="7200" dirty="0"/>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22125190"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For members of the public to feel assured we need to demonstrate we have:</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graphicFrame>
        <p:nvGraphicFramePr>
          <p:cNvPr id="4" name="Table 2">
            <a:extLst>
              <a:ext uri="{FF2B5EF4-FFF2-40B4-BE49-F238E27FC236}">
                <a16:creationId xmlns:a16="http://schemas.microsoft.com/office/drawing/2014/main" id="{68D87E9D-7822-4429-9FED-2A0926D5A712}"/>
              </a:ext>
            </a:extLst>
          </p:cNvPr>
          <p:cNvGraphicFramePr>
            <a:graphicFrameLocks noGrp="1"/>
          </p:cNvGraphicFramePr>
          <p:nvPr>
            <p:extLst>
              <p:ext uri="{D42A27DB-BD31-4B8C-83A1-F6EECF244321}">
                <p14:modId xmlns:p14="http://schemas.microsoft.com/office/powerpoint/2010/main" val="1402878843"/>
              </p:ext>
            </p:extLst>
          </p:nvPr>
        </p:nvGraphicFramePr>
        <p:xfrm>
          <a:off x="1201738" y="4206596"/>
          <a:ext cx="21823363" cy="8354373"/>
        </p:xfrm>
        <a:graphic>
          <a:graphicData uri="http://schemas.openxmlformats.org/drawingml/2006/table">
            <a:tbl>
              <a:tblPr firstRow="1" bandRow="1">
                <a:tableStyleId>{5940675A-B579-460E-94D1-54222C63F5DA}</a:tableStyleId>
              </a:tblPr>
              <a:tblGrid>
                <a:gridCol w="5824704">
                  <a:extLst>
                    <a:ext uri="{9D8B030D-6E8A-4147-A177-3AD203B41FA5}">
                      <a16:colId xmlns:a16="http://schemas.microsoft.com/office/drawing/2014/main" val="3653975780"/>
                    </a:ext>
                  </a:extLst>
                </a:gridCol>
                <a:gridCol w="12464716">
                  <a:extLst>
                    <a:ext uri="{9D8B030D-6E8A-4147-A177-3AD203B41FA5}">
                      <a16:colId xmlns:a16="http://schemas.microsoft.com/office/drawing/2014/main" val="1510552492"/>
                    </a:ext>
                  </a:extLst>
                </a:gridCol>
                <a:gridCol w="3533943">
                  <a:extLst>
                    <a:ext uri="{9D8B030D-6E8A-4147-A177-3AD203B41FA5}">
                      <a16:colId xmlns:a16="http://schemas.microsoft.com/office/drawing/2014/main" val="3155763147"/>
                    </a:ext>
                  </a:extLst>
                </a:gridCol>
              </a:tblGrid>
              <a:tr h="2784791">
                <a:tc>
                  <a:txBody>
                    <a:bodyPr/>
                    <a:lstStyle/>
                    <a:p>
                      <a:pPr lvl="2" algn="r"/>
                      <a:r>
                        <a:rPr lang="en-GB" sz="8800" dirty="0">
                          <a:solidFill>
                            <a:srgbClr val="7030A0"/>
                          </a:solidFill>
                          <a:latin typeface="Arial" panose="020B0604020202020204" pitchFamily="34" charset="0"/>
                          <a:cs typeface="Arial" panose="020B0604020202020204" pitchFamily="34" charset="0"/>
                        </a:rPr>
                        <a:t>Listened</a:t>
                      </a:r>
                    </a:p>
                  </a:txBody>
                  <a:tcPr marR="28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4800" b="0" dirty="0">
                          <a:solidFill>
                            <a:schemeClr val="bg2">
                              <a:lumMod val="50000"/>
                            </a:schemeClr>
                          </a:solidFill>
                          <a:latin typeface="Arial" panose="020B0604020202020204" pitchFamily="34" charset="0"/>
                          <a:cs typeface="Arial" panose="020B0604020202020204" pitchFamily="34" charset="0"/>
                        </a:rPr>
                        <a:t>We have listened to people by using existing insight or carrying out involvement activities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rowSpan="3">
                  <a:txBody>
                    <a:bodyPr/>
                    <a:lstStyle/>
                    <a:p>
                      <a:pPr algn="ctr"/>
                      <a:r>
                        <a:rPr lang="en-GB" sz="8800" b="1" dirty="0">
                          <a:solidFill>
                            <a:srgbClr val="00B050"/>
                          </a:solidFill>
                          <a:latin typeface="Arial" panose="020B0604020202020204" pitchFamily="34" charset="0"/>
                          <a:cs typeface="Arial" panose="020B0604020202020204" pitchFamily="34" charset="0"/>
                        </a:rPr>
                        <a:t>Transparent &amp; accountable</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44296843"/>
                  </a:ext>
                </a:extLst>
              </a:tr>
              <a:tr h="2784791">
                <a:tc>
                  <a:txBody>
                    <a:bodyPr/>
                    <a:lstStyle/>
                    <a:p>
                      <a:pPr lvl="2" algn="r"/>
                      <a:r>
                        <a:rPr lang="en-GB" sz="8800" dirty="0">
                          <a:solidFill>
                            <a:srgbClr val="7030A0"/>
                          </a:solidFill>
                          <a:latin typeface="Arial" panose="020B0604020202020204" pitchFamily="34" charset="0"/>
                          <a:cs typeface="Arial" panose="020B0604020202020204" pitchFamily="34" charset="0"/>
                        </a:rPr>
                        <a:t>Acted</a:t>
                      </a:r>
                    </a:p>
                  </a:txBody>
                  <a:tcPr marR="28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4800" b="0" dirty="0">
                          <a:solidFill>
                            <a:schemeClr val="bg2">
                              <a:lumMod val="50000"/>
                            </a:schemeClr>
                          </a:solidFill>
                          <a:latin typeface="Arial" panose="020B0604020202020204" pitchFamily="34" charset="0"/>
                          <a:cs typeface="Arial" panose="020B0604020202020204" pitchFamily="34" charset="0"/>
                        </a:rPr>
                        <a:t>We have acted on feedback and are using it to shape local services and plans.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l"/>
                      <a:endParaRPr lang="en-GB" sz="5400" b="0" dirty="0">
                        <a:solidFill>
                          <a:schemeClr val="bg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9715244"/>
                  </a:ext>
                </a:extLst>
              </a:tr>
              <a:tr h="2784791">
                <a:tc>
                  <a:txBody>
                    <a:bodyPr/>
                    <a:lstStyle/>
                    <a:p>
                      <a:pPr lvl="2" algn="r"/>
                      <a:r>
                        <a:rPr lang="en-GB" sz="8800" dirty="0">
                          <a:solidFill>
                            <a:srgbClr val="7030A0"/>
                          </a:solidFill>
                          <a:latin typeface="Arial" panose="020B0604020202020204" pitchFamily="34" charset="0"/>
                          <a:cs typeface="Arial" panose="020B0604020202020204" pitchFamily="34" charset="0"/>
                        </a:rPr>
                        <a:t>Fed back</a:t>
                      </a:r>
                    </a:p>
                  </a:txBody>
                  <a:tcPr marR="288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4800" b="0" dirty="0">
                          <a:solidFill>
                            <a:schemeClr val="bg2">
                              <a:lumMod val="50000"/>
                            </a:schemeClr>
                          </a:solidFill>
                          <a:latin typeface="Arial" panose="020B0604020202020204" pitchFamily="34" charset="0"/>
                          <a:cs typeface="Arial" panose="020B0604020202020204" pitchFamily="34" charset="0"/>
                        </a:rPr>
                        <a:t>We have fed back to people and have proactively let people know how we have used their feedback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l"/>
                      <a:endParaRPr lang="en-GB" sz="5400" b="0" dirty="0">
                        <a:solidFill>
                          <a:schemeClr val="bg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5080915"/>
                  </a:ext>
                </a:extLst>
              </a:tr>
            </a:tbl>
          </a:graphicData>
        </a:graphic>
      </p:graphicFrame>
    </p:spTree>
    <p:extLst>
      <p:ext uri="{BB962C8B-B14F-4D97-AF65-F5344CB8AC3E}">
        <p14:creationId xmlns:p14="http://schemas.microsoft.com/office/powerpoint/2010/main" val="218575888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kumimoji="0" lang="en-GB" sz="7200" b="1" i="0" u="none" strike="noStrike" kern="0" cap="none" spc="130" normalizeH="0" baseline="0" noProof="0" dirty="0">
                <a:ln>
                  <a:noFill/>
                </a:ln>
                <a:solidFill>
                  <a:srgbClr val="1B365D"/>
                </a:solidFill>
                <a:effectLst/>
                <a:uLnTx/>
                <a:uFillTx/>
                <a:latin typeface="Helvetica Neue"/>
                <a:sym typeface="Helvetica Neue"/>
              </a:rPr>
              <a:t>Public representation and assurance</a:t>
            </a:r>
            <a:endParaRPr lang="en-GB" sz="7200" dirty="0"/>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6" y="2262365"/>
            <a:ext cx="13596182"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There are various ways people's voice and experience can be taken into account by the board:</a:t>
            </a:r>
          </a:p>
          <a:p>
            <a:pPr>
              <a:defRPr/>
            </a:pPr>
            <a:r>
              <a:rPr lang="en-GB" sz="4800" dirty="0">
                <a:latin typeface="Arial" panose="020B0604020202020204" pitchFamily="34" charset="0"/>
                <a:cs typeface="Arial" panose="020B0604020202020204" pitchFamily="34" charset="0"/>
              </a:rPr>
              <a:t>By an individual</a:t>
            </a:r>
          </a:p>
          <a:p>
            <a:pPr>
              <a:defRPr/>
            </a:pPr>
            <a:r>
              <a:rPr lang="en-GB" sz="4800" dirty="0">
                <a:latin typeface="Arial" panose="020B0604020202020204" pitchFamily="34" charset="0"/>
                <a:cs typeface="Arial" panose="020B0604020202020204" pitchFamily="34" charset="0"/>
              </a:rPr>
              <a:t>By a sub-group which runs parallel to the board</a:t>
            </a:r>
          </a:p>
          <a:p>
            <a:pPr>
              <a:defRPr/>
            </a:pPr>
            <a:r>
              <a:rPr lang="en-GB" sz="4800" dirty="0">
                <a:latin typeface="Arial" panose="020B0604020202020204" pitchFamily="34" charset="0"/>
                <a:cs typeface="Arial" panose="020B0604020202020204" pitchFamily="34" charset="0"/>
              </a:rPr>
              <a:t>By links with a particular group or organisation </a:t>
            </a:r>
          </a:p>
          <a:p>
            <a:pPr>
              <a:defRPr/>
            </a:pPr>
            <a:r>
              <a:rPr lang="en-GB" sz="4800" dirty="0">
                <a:latin typeface="Arial" panose="020B0604020202020204" pitchFamily="34" charset="0"/>
                <a:cs typeface="Arial" panose="020B0604020202020204" pitchFamily="34" charset="0"/>
              </a:rPr>
              <a:t>By increasing feedback to services directly</a:t>
            </a:r>
          </a:p>
          <a:p>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indent="0">
              <a:buNone/>
            </a:pPr>
            <a:r>
              <a:rPr lang="en-GB" sz="4800" dirty="0">
                <a:latin typeface="Arial" panose="020B0604020202020204" pitchFamily="34" charset="0"/>
                <a:cs typeface="Arial" panose="020B0604020202020204" pitchFamily="34" charset="0"/>
              </a:rPr>
              <a:t>Our work to strengthen public assurance is ongoing – today we are keen to hear your thoughts on how the voices and experiences of people living with frailty and their families and carers would be best represented at the board.</a:t>
            </a: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4" name="Picture 3">
            <a:extLst>
              <a:ext uri="{FF2B5EF4-FFF2-40B4-BE49-F238E27FC236}">
                <a16:creationId xmlns:a16="http://schemas.microsoft.com/office/drawing/2014/main" id="{5195C5B0-2992-4791-A655-9B2D4972BD54}"/>
              </a:ext>
            </a:extLst>
          </p:cNvPr>
          <p:cNvPicPr>
            <a:picLocks noChangeAspect="1"/>
          </p:cNvPicPr>
          <p:nvPr/>
        </p:nvPicPr>
        <p:blipFill>
          <a:blip r:embed="rId2"/>
          <a:stretch>
            <a:fillRect/>
          </a:stretch>
        </p:blipFill>
        <p:spPr>
          <a:xfrm>
            <a:off x="14598833" y="2972261"/>
            <a:ext cx="9043871" cy="9138360"/>
          </a:xfrm>
          <a:prstGeom prst="rect">
            <a:avLst/>
          </a:prstGeom>
        </p:spPr>
      </p:pic>
      <p:sp>
        <p:nvSpPr>
          <p:cNvPr id="8" name="Oval 7">
            <a:extLst>
              <a:ext uri="{FF2B5EF4-FFF2-40B4-BE49-F238E27FC236}">
                <a16:creationId xmlns:a16="http://schemas.microsoft.com/office/drawing/2014/main" id="{A3C36612-E0CF-4788-ACC7-BD590787D3EE}"/>
              </a:ext>
            </a:extLst>
          </p:cNvPr>
          <p:cNvSpPr/>
          <p:nvPr/>
        </p:nvSpPr>
        <p:spPr>
          <a:xfrm>
            <a:off x="20212809" y="3455010"/>
            <a:ext cx="2187033" cy="2187033"/>
          </a:xfrm>
          <a:prstGeom prst="ellipse">
            <a:avLst/>
          </a:prstGeom>
          <a:solidFill>
            <a:schemeClr val="bg1">
              <a:alpha val="0"/>
            </a:schemeClr>
          </a:solidFill>
          <a:ln w="14287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5322355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Public representation and assurance</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11950057"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6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Discussion</a:t>
            </a: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What do you think of the ways we are already involving people (insight reviews/workshops)?</a:t>
            </a:r>
          </a:p>
          <a:p>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r>
              <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What would good public representation look like for you?</a:t>
            </a:r>
          </a:p>
          <a:p>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r>
              <a:rPr lang="en-GB" sz="5400" dirty="0">
                <a:latin typeface="Arial" panose="020B0604020202020204" pitchFamily="34" charset="0"/>
                <a:cs typeface="Arial" panose="020B0604020202020204" pitchFamily="34" charset="0"/>
              </a:rPr>
              <a:t>What would make you feel confident that we are listening, acting and feeding back?</a:t>
            </a: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pic>
        <p:nvPicPr>
          <p:cNvPr id="2050" name="Picture 2" descr="Premium Vector | Teamwork company organization and team dedicated  collaboration">
            <a:extLst>
              <a:ext uri="{FF2B5EF4-FFF2-40B4-BE49-F238E27FC236}">
                <a16:creationId xmlns:a16="http://schemas.microsoft.com/office/drawing/2014/main" id="{D9AD44F3-7B31-439E-8797-C003CB96D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45" t="12198" r="11464" b="10121"/>
          <a:stretch/>
        </p:blipFill>
        <p:spPr bwMode="auto">
          <a:xfrm>
            <a:off x="13540902" y="3874882"/>
            <a:ext cx="9915727" cy="671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564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6000" dirty="0"/>
              <a:t>Next steps</a:t>
            </a:r>
          </a:p>
        </p:txBody>
      </p:sp>
      <p:sp>
        <p:nvSpPr>
          <p:cNvPr id="6" name="Text Placeholder 6">
            <a:extLst>
              <a:ext uri="{FF2B5EF4-FFF2-40B4-BE49-F238E27FC236}">
                <a16:creationId xmlns:a16="http://schemas.microsoft.com/office/drawing/2014/main" id="{F5C14773-6859-4F04-BA87-0AE63D759BB1}"/>
              </a:ext>
            </a:extLst>
          </p:cNvPr>
          <p:cNvSpPr txBox="1">
            <a:spLocks/>
          </p:cNvSpPr>
          <p:nvPr/>
        </p:nvSpPr>
        <p:spPr>
          <a:xfrm>
            <a:off x="1127916" y="2345179"/>
            <a:ext cx="21823363" cy="10539964"/>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r>
              <a:rPr lang="en-GB" sz="4800" dirty="0">
                <a:latin typeface="Arial" panose="020B0604020202020204" pitchFamily="34" charset="0"/>
                <a:cs typeface="Arial" panose="020B0604020202020204" pitchFamily="34" charset="0"/>
              </a:rPr>
              <a:t>Add a copy of this recording to the frailty webpage: </a:t>
            </a:r>
          </a:p>
          <a:p>
            <a:pPr marL="0" indent="0" algn="ctr">
              <a:buNone/>
            </a:pPr>
            <a:r>
              <a:rPr lang="en-GB" sz="4800" dirty="0">
                <a:hlinkClick r:id="rId2"/>
              </a:rPr>
              <a:t>Frailty - Leeds Health and Care Partnership (healthandcareleeds.org)</a:t>
            </a:r>
            <a:endParaRPr lang="en-GB" sz="48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4800" dirty="0">
                <a:latin typeface="Arial" panose="020B0604020202020204" pitchFamily="34" charset="0"/>
                <a:cs typeface="Arial" panose="020B0604020202020204" pitchFamily="34" charset="0"/>
              </a:rPr>
              <a:t>Send out slides and an evaluation survey of the session</a:t>
            </a:r>
          </a:p>
          <a:p>
            <a:pPr marL="0" indent="0">
              <a:buNone/>
            </a:pPr>
            <a:endParaRPr lang="en-GB" sz="2000" dirty="0">
              <a:latin typeface="Arial" panose="020B0604020202020204" pitchFamily="34" charset="0"/>
              <a:cs typeface="Arial" panose="020B0604020202020204" pitchFamily="34" charset="0"/>
            </a:endParaRPr>
          </a:p>
          <a:p>
            <a:r>
              <a:rPr lang="en-GB" sz="4800" dirty="0">
                <a:latin typeface="Arial" panose="020B0604020202020204" pitchFamily="34" charset="0"/>
                <a:cs typeface="Arial" panose="020B0604020202020204" pitchFamily="34" charset="0"/>
              </a:rPr>
              <a:t>Update the insight report based on today's feedback</a:t>
            </a:r>
          </a:p>
          <a:p>
            <a:endParaRPr lang="en-GB" sz="2000" dirty="0">
              <a:latin typeface="Arial" panose="020B0604020202020204" pitchFamily="34" charset="0"/>
              <a:cs typeface="Arial" panose="020B0604020202020204" pitchFamily="34" charset="0"/>
            </a:endParaRPr>
          </a:p>
          <a:p>
            <a:r>
              <a:rPr lang="en-GB" sz="4800" dirty="0">
                <a:latin typeface="Arial" panose="020B0604020202020204" pitchFamily="34" charset="0"/>
                <a:cs typeface="Arial" panose="020B0604020202020204" pitchFamily="34" charset="0"/>
              </a:rPr>
              <a:t>Use today's feedback to help develop our approach to representation </a:t>
            </a:r>
          </a:p>
          <a:p>
            <a:endParaRPr lang="en-GB" sz="2000" dirty="0">
              <a:latin typeface="Arial" panose="020B0604020202020204" pitchFamily="34" charset="0"/>
              <a:cs typeface="Arial" panose="020B0604020202020204" pitchFamily="34" charset="0"/>
            </a:endParaRPr>
          </a:p>
          <a:p>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Begin looking at the gaps in our knowledge and think about involving people to help us learn more. Please send any additional insight or comments to </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hlinkClick r:id="rId3"/>
              </a:rPr>
              <a:t>chris.bridle@nhs.net</a:t>
            </a:r>
            <a:r>
              <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a:t>
            </a:r>
          </a:p>
          <a:p>
            <a:endParaRPr kumimoji="0" lang="en-GB"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r>
              <a:rPr lang="en-GB" sz="4800" dirty="0">
                <a:latin typeface="Arial" panose="020B0604020202020204" pitchFamily="34" charset="0"/>
                <a:cs typeface="Arial" panose="020B0604020202020204" pitchFamily="34" charset="0"/>
              </a:rPr>
              <a:t>Organise a follow-up meeting?</a:t>
            </a:r>
          </a:p>
          <a:p>
            <a:endParaRPr lang="en-GB" sz="2000" dirty="0">
              <a:latin typeface="Arial" panose="020B0604020202020204" pitchFamily="34" charset="0"/>
              <a:cs typeface="Arial" panose="020B0604020202020204" pitchFamily="34" charset="0"/>
            </a:endParaRPr>
          </a:p>
          <a:p>
            <a:r>
              <a:rPr lang="en-GB" sz="4800" dirty="0">
                <a:latin typeface="Arial" panose="020B0604020202020204" pitchFamily="34" charset="0"/>
                <a:cs typeface="Arial" panose="020B0604020202020204" pitchFamily="34" charset="0"/>
              </a:rPr>
              <a:t>Thank you for joining our session – it </a:t>
            </a:r>
            <a:r>
              <a:rPr lang="en-GB" sz="4800">
                <a:latin typeface="Arial" panose="020B0604020202020204" pitchFamily="34" charset="0"/>
                <a:cs typeface="Arial" panose="020B0604020202020204" pitchFamily="34" charset="0"/>
              </a:rPr>
              <a:t>is very much </a:t>
            </a:r>
            <a:r>
              <a:rPr lang="en-GB" sz="4800" dirty="0">
                <a:latin typeface="Arial" panose="020B0604020202020204" pitchFamily="34" charset="0"/>
                <a:cs typeface="Arial" panose="020B0604020202020204" pitchFamily="34" charset="0"/>
              </a:rPr>
              <a:t>appreciated!</a:t>
            </a:r>
          </a:p>
          <a:p>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74361106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7873C-0646-4F51-A6ED-7841B9D7FEED}"/>
              </a:ext>
            </a:extLst>
          </p:cNvPr>
          <p:cNvSpPr txBox="1"/>
          <p:nvPr/>
        </p:nvSpPr>
        <p:spPr>
          <a:xfrm>
            <a:off x="1712068" y="2996118"/>
            <a:ext cx="9085635" cy="3599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GB" sz="115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Thank you!</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Welcome and Introductions</a:t>
            </a:r>
          </a:p>
        </p:txBody>
      </p:sp>
      <p:sp>
        <p:nvSpPr>
          <p:cNvPr id="4" name="Text Placeholder 6">
            <a:extLst>
              <a:ext uri="{FF2B5EF4-FFF2-40B4-BE49-F238E27FC236}">
                <a16:creationId xmlns:a16="http://schemas.microsoft.com/office/drawing/2014/main" id="{233D1DDF-C3B3-4417-AF52-3304AF6F3886}"/>
              </a:ext>
            </a:extLst>
          </p:cNvPr>
          <p:cNvSpPr txBox="1">
            <a:spLocks/>
          </p:cNvSpPr>
          <p:nvPr/>
        </p:nvSpPr>
        <p:spPr>
          <a:xfrm>
            <a:off x="1201738" y="3036888"/>
            <a:ext cx="18214401"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4800" b="1" dirty="0">
                <a:latin typeface="Arial" panose="020B0604020202020204" pitchFamily="34" charset="0"/>
                <a:cs typeface="Arial" panose="020B0604020202020204" pitchFamily="34" charset="0"/>
              </a:rPr>
              <a:t>Chris Mills</a:t>
            </a:r>
          </a:p>
          <a:p>
            <a:pPr marL="0" indent="0">
              <a:buNone/>
            </a:pPr>
            <a:r>
              <a:rPr lang="en-GB" sz="4800" dirty="0">
                <a:effectLst/>
                <a:latin typeface="Arial" panose="020B0604020202020204" pitchFamily="34" charset="0"/>
                <a:ea typeface="Calibri" panose="020F0502020204030204" pitchFamily="34" charset="0"/>
                <a:cs typeface="Arial" panose="020B0604020202020204" pitchFamily="34" charset="0"/>
              </a:rPr>
              <a:t>GP and Chair of the Frailty Population Board</a:t>
            </a: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4800" b="1" dirty="0">
                <a:effectLst/>
                <a:latin typeface="Arial" panose="020B0604020202020204" pitchFamily="34" charset="0"/>
                <a:ea typeface="Calibri" panose="020F0502020204030204" pitchFamily="34" charset="0"/>
                <a:cs typeface="Arial" panose="020B0604020202020204" pitchFamily="34" charset="0"/>
              </a:rPr>
              <a:t>Helen Smith</a:t>
            </a:r>
          </a:p>
          <a:p>
            <a:pPr marL="0" indent="0">
              <a:buNone/>
            </a:pPr>
            <a:r>
              <a:rPr lang="en-GB" sz="4800" dirty="0">
                <a:effectLst/>
                <a:latin typeface="Arial" panose="020B0604020202020204" pitchFamily="34" charset="0"/>
                <a:ea typeface="Calibri" panose="020F0502020204030204" pitchFamily="34" charset="0"/>
                <a:cs typeface="Arial" panose="020B0604020202020204" pitchFamily="34" charset="0"/>
              </a:rPr>
              <a:t>Head of Pathway Integration (Frailty, Dementia and End of Life Care) NHS West Yorkshire Integrated Care Board (ICB) in Leeds</a:t>
            </a:r>
          </a:p>
          <a:p>
            <a:pPr marL="0" indent="0">
              <a:buNone/>
            </a:pPr>
            <a:endParaRPr lang="en-GB" sz="48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4800" dirty="0">
                <a:effectLst/>
                <a:latin typeface="Arial" panose="020B0604020202020204" pitchFamily="34" charset="0"/>
                <a:ea typeface="Calibri" panose="020F0502020204030204" pitchFamily="34" charset="0"/>
                <a:cs typeface="Arial" panose="020B0604020202020204" pitchFamily="34" charset="0"/>
              </a:rPr>
              <a:t>                  </a:t>
            </a:r>
          </a:p>
          <a:p>
            <a:pPr marL="0" indent="0">
              <a:buNone/>
            </a:pPr>
            <a:r>
              <a:rPr lang="en-GB" sz="4800" dirty="0">
                <a:latin typeface="Arial" panose="020B0604020202020204" pitchFamily="34" charset="0"/>
                <a:ea typeface="Calibri" panose="020F0502020204030204" pitchFamily="34" charset="0"/>
                <a:cs typeface="Arial" panose="020B0604020202020204" pitchFamily="34" charset="0"/>
              </a:rPr>
              <a:t>                   </a:t>
            </a:r>
            <a:r>
              <a:rPr lang="en-GB" sz="4800" b="1" dirty="0">
                <a:latin typeface="Arial" panose="020B0604020202020204" pitchFamily="34" charset="0"/>
                <a:ea typeface="Calibri" panose="020F0502020204030204" pitchFamily="34" charset="0"/>
                <a:cs typeface="Arial" panose="020B0604020202020204" pitchFamily="34" charset="0"/>
              </a:rPr>
              <a:t>Caroline Mackay</a:t>
            </a:r>
          </a:p>
          <a:p>
            <a:pPr marL="0" indent="0">
              <a:buNone/>
            </a:pPr>
            <a:r>
              <a:rPr lang="en-GB" sz="4800" dirty="0">
                <a:effectLst/>
                <a:latin typeface="Arial" panose="020B0604020202020204" pitchFamily="34" charset="0"/>
                <a:ea typeface="Calibri" panose="020F0502020204030204" pitchFamily="34" charset="0"/>
                <a:cs typeface="Arial" panose="020B0604020202020204" pitchFamily="34" charset="0"/>
              </a:rPr>
              <a:t>                   Community Relations and Involvement Manager</a:t>
            </a:r>
          </a:p>
          <a:p>
            <a:pPr marL="0" indent="0">
              <a:buNone/>
            </a:pPr>
            <a:r>
              <a:rPr lang="en-GB" sz="4800" dirty="0">
                <a:latin typeface="Arial" panose="020B0604020202020204" pitchFamily="34" charset="0"/>
                <a:ea typeface="Calibri" panose="020F0502020204030204" pitchFamily="34" charset="0"/>
                <a:cs typeface="Arial" panose="020B0604020202020204" pitchFamily="34" charset="0"/>
              </a:rPr>
              <a:t>                   NHS West Yorkshire ICB in Leeds</a:t>
            </a:r>
            <a:endParaRPr lang="en-GB" sz="48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4800" dirty="0">
              <a:effectLst/>
              <a:latin typeface="Arial" panose="020B0604020202020204" pitchFamily="34" charset="0"/>
              <a:ea typeface="Calibri" panose="020F0502020204030204" pitchFamily="34" charset="0"/>
              <a:cs typeface="Arial" panose="020B0604020202020204" pitchFamily="34" charset="0"/>
            </a:endParaRPr>
          </a:p>
          <a:p>
            <a:endParaRPr lang="en-GB" sz="4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771D259-1F24-436C-9D35-64F8E4271281}"/>
              </a:ext>
            </a:extLst>
          </p:cNvPr>
          <p:cNvPicPr>
            <a:picLocks noChangeAspect="1"/>
          </p:cNvPicPr>
          <p:nvPr/>
        </p:nvPicPr>
        <p:blipFill rotWithShape="1">
          <a:blip r:embed="rId2"/>
          <a:srcRect l="-1116" r="-1116"/>
          <a:stretch/>
        </p:blipFill>
        <p:spPr>
          <a:xfrm>
            <a:off x="15754550" y="2155046"/>
            <a:ext cx="8133573" cy="4107073"/>
          </a:xfrm>
          <a:prstGeom prst="rect">
            <a:avLst/>
          </a:prstGeom>
        </p:spPr>
      </p:pic>
      <p:pic>
        <p:nvPicPr>
          <p:cNvPr id="2" name="Picture 1">
            <a:extLst>
              <a:ext uri="{FF2B5EF4-FFF2-40B4-BE49-F238E27FC236}">
                <a16:creationId xmlns:a16="http://schemas.microsoft.com/office/drawing/2014/main" id="{E4712732-92DE-4EFA-8C46-1A0AC73B744E}"/>
              </a:ext>
            </a:extLst>
          </p:cNvPr>
          <p:cNvPicPr>
            <a:picLocks noChangeAspect="1"/>
          </p:cNvPicPr>
          <p:nvPr/>
        </p:nvPicPr>
        <p:blipFill>
          <a:blip r:embed="rId3"/>
          <a:stretch>
            <a:fillRect/>
          </a:stretch>
        </p:blipFill>
        <p:spPr>
          <a:xfrm>
            <a:off x="19098086" y="6351628"/>
            <a:ext cx="4649261" cy="4649261"/>
          </a:xfrm>
          <a:prstGeom prst="rect">
            <a:avLst/>
          </a:prstGeom>
        </p:spPr>
      </p:pic>
      <p:pic>
        <p:nvPicPr>
          <p:cNvPr id="3" name="Picture 2">
            <a:extLst>
              <a:ext uri="{FF2B5EF4-FFF2-40B4-BE49-F238E27FC236}">
                <a16:creationId xmlns:a16="http://schemas.microsoft.com/office/drawing/2014/main" id="{63C9514F-DD7C-43B8-896D-3C9719DE1F96}"/>
              </a:ext>
            </a:extLst>
          </p:cNvPr>
          <p:cNvPicPr>
            <a:picLocks noChangeAspect="1"/>
          </p:cNvPicPr>
          <p:nvPr/>
        </p:nvPicPr>
        <p:blipFill>
          <a:blip r:embed="rId4"/>
          <a:stretch>
            <a:fillRect/>
          </a:stretch>
        </p:blipFill>
        <p:spPr>
          <a:xfrm>
            <a:off x="1360764" y="8742947"/>
            <a:ext cx="2524540" cy="3872330"/>
          </a:xfrm>
          <a:prstGeom prst="rect">
            <a:avLst/>
          </a:prstGeom>
        </p:spPr>
      </p:pic>
    </p:spTree>
    <p:extLst>
      <p:ext uri="{BB962C8B-B14F-4D97-AF65-F5344CB8AC3E}">
        <p14:creationId xmlns:p14="http://schemas.microsoft.com/office/powerpoint/2010/main" val="199237259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Aim and objectives</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6" y="2241757"/>
            <a:ext cx="21823362"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6600" b="1" dirty="0">
                <a:latin typeface="Arial" panose="020B0604020202020204" pitchFamily="34" charset="0"/>
                <a:cs typeface="Arial" panose="020B0604020202020204" pitchFamily="34" charset="0"/>
              </a:rPr>
              <a:t>Aim</a:t>
            </a:r>
          </a:p>
          <a:p>
            <a:pPr marL="0" indent="0">
              <a:buNone/>
            </a:pPr>
            <a:r>
              <a:rPr lang="en-GB" sz="5400" dirty="0">
                <a:latin typeface="Arial" panose="020B0604020202020204" pitchFamily="34" charset="0"/>
                <a:cs typeface="Arial" panose="020B0604020202020204" pitchFamily="34" charset="0"/>
              </a:rPr>
              <a:t>To help develop our approach to public involvement in the work of the frailty population board</a:t>
            </a:r>
          </a:p>
          <a:p>
            <a:pPr marL="0" indent="0">
              <a:buNone/>
            </a:pPr>
            <a:endParaRPr lang="en-GB" sz="800" dirty="0">
              <a:latin typeface="Arial" panose="020B0604020202020204" pitchFamily="34" charset="0"/>
              <a:cs typeface="Arial" panose="020B0604020202020204" pitchFamily="34" charset="0"/>
            </a:endParaRPr>
          </a:p>
          <a:p>
            <a:pPr marL="0" indent="0">
              <a:buNone/>
            </a:pPr>
            <a:r>
              <a:rPr lang="en-GB" sz="6600" b="1" dirty="0">
                <a:latin typeface="Arial" panose="020B0604020202020204" pitchFamily="34" charset="0"/>
                <a:cs typeface="Arial" panose="020B0604020202020204" pitchFamily="34" charset="0"/>
              </a:rPr>
              <a:t>Objectives</a:t>
            </a:r>
          </a:p>
          <a:p>
            <a:pPr>
              <a:lnSpc>
                <a:spcPct val="107000"/>
              </a:lnSpc>
            </a:pPr>
            <a:r>
              <a:rPr lang="en-GB" sz="5400" dirty="0">
                <a:effectLst/>
                <a:latin typeface="Arial" panose="020B0604020202020204" pitchFamily="34" charset="0"/>
                <a:ea typeface="Calibri" panose="020F0502020204030204" pitchFamily="34" charset="0"/>
                <a:cs typeface="Arial" panose="020B0604020202020204" pitchFamily="34" charset="0"/>
              </a:rPr>
              <a:t>Introduce the population health approach and the frailty board</a:t>
            </a:r>
            <a:endParaRPr lang="en-GB" sz="48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GB" sz="5400" dirty="0">
                <a:effectLst/>
                <a:latin typeface="Arial" panose="020B0604020202020204" pitchFamily="34" charset="0"/>
                <a:ea typeface="Calibri" panose="020F0502020204030204" pitchFamily="34" charset="0"/>
                <a:cs typeface="Arial" panose="020B0604020202020204" pitchFamily="34" charset="0"/>
              </a:rPr>
              <a:t>Review the findings of the insight report</a:t>
            </a:r>
            <a:endParaRPr lang="en-GB" sz="48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GB" sz="5400" dirty="0">
                <a:effectLst/>
                <a:latin typeface="Arial" panose="020B0604020202020204" pitchFamily="34" charset="0"/>
                <a:ea typeface="Calibri" panose="020F0502020204030204" pitchFamily="34" charset="0"/>
                <a:cs typeface="Arial" panose="020B0604020202020204" pitchFamily="34" charset="0"/>
              </a:rPr>
              <a:t>Review and agree the draft outcomes for the board</a:t>
            </a:r>
            <a:endParaRPr lang="en-GB" sz="48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GB" sz="5400" dirty="0">
                <a:effectLst/>
                <a:latin typeface="Arial" panose="020B0604020202020204" pitchFamily="34" charset="0"/>
                <a:ea typeface="Calibri" panose="020F0502020204030204" pitchFamily="34" charset="0"/>
                <a:cs typeface="Arial" panose="020B0604020202020204" pitchFamily="34" charset="0"/>
              </a:rPr>
              <a:t>Consider gaps in our findings and begin to think about addressing those</a:t>
            </a:r>
            <a:endParaRPr lang="en-GB" sz="4800"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GB" sz="5400" dirty="0">
                <a:effectLst/>
                <a:latin typeface="Arial" panose="020B0604020202020204" pitchFamily="34" charset="0"/>
                <a:ea typeface="Calibri" panose="020F0502020204030204" pitchFamily="34" charset="0"/>
                <a:cs typeface="Arial" panose="020B0604020202020204" pitchFamily="34" charset="0"/>
              </a:rPr>
              <a:t>Agree how people's voice is represented at the board and provide public assurance</a:t>
            </a:r>
            <a:endParaRPr lang="en-GB" sz="4800" dirty="0">
              <a:effectLst/>
              <a:latin typeface="Arial" panose="020B0604020202020204" pitchFamily="34" charset="0"/>
              <a:ea typeface="Calibri" panose="020F0502020204030204" pitchFamily="34" charset="0"/>
              <a:cs typeface="Arial" panose="020B0604020202020204" pitchFamily="34" charset="0"/>
            </a:endParaRPr>
          </a:p>
          <a:p>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21519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Outcomes of the workshop</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3036888"/>
            <a:ext cx="22274950"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6000" dirty="0">
                <a:latin typeface="Arial" panose="020B0604020202020204" pitchFamily="34" charset="0"/>
                <a:cs typeface="Arial" panose="020B0604020202020204" pitchFamily="34" charset="0"/>
              </a:rPr>
              <a:t>By the end of the workshop participants should have had an opportunity to:</a:t>
            </a:r>
          </a:p>
          <a:p>
            <a:r>
              <a:rPr lang="en-GB" sz="5000" dirty="0">
                <a:effectLst/>
                <a:latin typeface="Arial" panose="020B0604020202020204" pitchFamily="34" charset="0"/>
                <a:ea typeface="Calibri" panose="020F0502020204030204" pitchFamily="34" charset="0"/>
                <a:cs typeface="Arial" panose="020B0604020202020204" pitchFamily="34" charset="0"/>
              </a:rPr>
              <a:t>Understand the role</a:t>
            </a:r>
            <a:r>
              <a:rPr lang="en-GB" sz="5000" dirty="0">
                <a:latin typeface="Arial" panose="020B0604020202020204" pitchFamily="34" charset="0"/>
                <a:ea typeface="Calibri" panose="020F0502020204030204" pitchFamily="34" charset="0"/>
                <a:cs typeface="Arial" panose="020B0604020202020204" pitchFamily="34" charset="0"/>
              </a:rPr>
              <a:t> of the frailty population board</a:t>
            </a:r>
          </a:p>
          <a:p>
            <a:r>
              <a:rPr lang="en-GB" sz="5000" dirty="0">
                <a:latin typeface="Arial" panose="020B0604020202020204" pitchFamily="34" charset="0"/>
                <a:ea typeface="Calibri" panose="020F0502020204030204" pitchFamily="34" charset="0"/>
                <a:cs typeface="Arial" panose="020B0604020202020204" pitchFamily="34" charset="0"/>
              </a:rPr>
              <a:t>Discuss the findings of the draft insight report</a:t>
            </a:r>
          </a:p>
          <a:p>
            <a:r>
              <a:rPr lang="en-GB" sz="5000" dirty="0">
                <a:latin typeface="Arial" panose="020B0604020202020204" pitchFamily="34" charset="0"/>
                <a:ea typeface="Calibri" panose="020F0502020204030204" pitchFamily="34" charset="0"/>
                <a:cs typeface="Arial" panose="020B0604020202020204" pitchFamily="34" charset="0"/>
              </a:rPr>
              <a:t>Influence the draft insight report</a:t>
            </a:r>
          </a:p>
          <a:p>
            <a:r>
              <a:rPr lang="en-GB" sz="5000" dirty="0">
                <a:latin typeface="Arial" panose="020B0604020202020204" pitchFamily="34" charset="0"/>
                <a:ea typeface="Calibri" panose="020F0502020204030204" pitchFamily="34" charset="0"/>
                <a:cs typeface="Arial" panose="020B0604020202020204" pitchFamily="34" charset="0"/>
              </a:rPr>
              <a:t>Discuss gaps in our findings</a:t>
            </a:r>
          </a:p>
          <a:p>
            <a:r>
              <a:rPr lang="en-GB" sz="5000" dirty="0">
                <a:latin typeface="Arial" panose="020B0604020202020204" pitchFamily="34" charset="0"/>
                <a:ea typeface="Calibri" panose="020F0502020204030204" pitchFamily="34" charset="0"/>
                <a:cs typeface="Arial" panose="020B0604020202020204" pitchFamily="34" charset="0"/>
              </a:rPr>
              <a:t>Suggest other areas of focus</a:t>
            </a:r>
          </a:p>
          <a:p>
            <a:r>
              <a:rPr lang="en-GB" sz="5000" dirty="0">
                <a:latin typeface="Arial" panose="020B0604020202020204" pitchFamily="34" charset="0"/>
                <a:ea typeface="Calibri" panose="020F0502020204030204" pitchFamily="34" charset="0"/>
                <a:cs typeface="Arial" panose="020B0604020202020204" pitchFamily="34" charset="0"/>
              </a:rPr>
              <a:t>Discuss the draft outcomes for the frailty board</a:t>
            </a:r>
          </a:p>
          <a:p>
            <a:r>
              <a:rPr lang="en-GB" sz="5000" dirty="0">
                <a:latin typeface="Arial" panose="020B0604020202020204" pitchFamily="34" charset="0"/>
                <a:ea typeface="Calibri" panose="020F0502020204030204" pitchFamily="34" charset="0"/>
                <a:cs typeface="Arial" panose="020B0604020202020204" pitchFamily="34" charset="0"/>
              </a:rPr>
              <a:t>Explore ways we can provide assurance that people's voices are heard at the board</a:t>
            </a:r>
          </a:p>
          <a:p>
            <a:r>
              <a:rPr lang="en-GB" sz="5000" dirty="0">
                <a:latin typeface="Arial" panose="020B0604020202020204" pitchFamily="34" charset="0"/>
                <a:ea typeface="Calibri" panose="020F0502020204030204" pitchFamily="34" charset="0"/>
                <a:cs typeface="Arial" panose="020B0604020202020204" pitchFamily="34" charset="0"/>
              </a:rPr>
              <a:t>Influence our approach to public representation and assurance on the board</a:t>
            </a:r>
          </a:p>
          <a:p>
            <a:endParaRPr lang="en-GB" sz="6000" dirty="0">
              <a:latin typeface="Arial" panose="020B0604020202020204" pitchFamily="34" charset="0"/>
              <a:ea typeface="Calibri" panose="020F0502020204030204" pitchFamily="34" charset="0"/>
              <a:cs typeface="Arial" panose="020B0604020202020204" pitchFamily="34" charset="0"/>
            </a:endParaRPr>
          </a:p>
          <a:p>
            <a:endParaRPr lang="en-GB" sz="6000" dirty="0">
              <a:latin typeface="Arial" panose="020B0604020202020204" pitchFamily="34" charset="0"/>
              <a:ea typeface="Calibri" panose="020F0502020204030204" pitchFamily="34" charset="0"/>
              <a:cs typeface="Arial" panose="020B0604020202020204" pitchFamily="34" charset="0"/>
            </a:endParaRPr>
          </a:p>
          <a:p>
            <a:endParaRPr lang="en-GB" sz="6000" dirty="0">
              <a:latin typeface="Arial" panose="020B0604020202020204" pitchFamily="34" charset="0"/>
              <a:ea typeface="Calibri" panose="020F0502020204030204" pitchFamily="34" charset="0"/>
              <a:cs typeface="Arial" panose="020B0604020202020204" pitchFamily="34" charset="0"/>
            </a:endParaRPr>
          </a:p>
          <a:p>
            <a:endParaRPr lang="en-GB" sz="6000" dirty="0">
              <a:effectLst/>
              <a:latin typeface="Arial" panose="020B0604020202020204" pitchFamily="34" charset="0"/>
              <a:ea typeface="Calibri" panose="020F0502020204030204" pitchFamily="34" charset="0"/>
              <a:cs typeface="Arial" panose="020B0604020202020204" pitchFamily="34" charset="0"/>
            </a:endParaRPr>
          </a:p>
          <a:p>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61730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Agenda</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9" y="2857983"/>
            <a:ext cx="21823362"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1143000" indent="-1143000">
              <a:buFont typeface="+mj-lt"/>
              <a:buAutoNum type="arabicPeriod"/>
            </a:pPr>
            <a:r>
              <a:rPr lang="en-GB" sz="5400" b="1" dirty="0">
                <a:latin typeface="Arial" panose="020B0604020202020204" pitchFamily="34" charset="0"/>
                <a:ea typeface="Calibri" panose="020F0502020204030204" pitchFamily="34" charset="0"/>
                <a:cs typeface="Arial" panose="020B0604020202020204" pitchFamily="34" charset="0"/>
              </a:rPr>
              <a:t>Population health </a:t>
            </a:r>
            <a:r>
              <a:rPr lang="en-GB" sz="5400" dirty="0">
                <a:latin typeface="Arial" panose="020B0604020202020204" pitchFamily="34" charset="0"/>
                <a:ea typeface="Calibri" panose="020F0502020204030204" pitchFamily="34" charset="0"/>
                <a:cs typeface="Arial" panose="020B0604020202020204" pitchFamily="34" charset="0"/>
              </a:rPr>
              <a:t>- What are population boards and what is their role?</a:t>
            </a:r>
          </a:p>
          <a:p>
            <a:pPr marL="1143000" indent="-1143000">
              <a:buFont typeface="+mj-lt"/>
              <a:buAutoNum type="arabicPeriod"/>
            </a:pPr>
            <a:r>
              <a:rPr lang="en-GB" sz="5400" b="1" dirty="0">
                <a:latin typeface="Arial" panose="020B0604020202020204" pitchFamily="34" charset="0"/>
                <a:ea typeface="Calibri" panose="020F0502020204030204" pitchFamily="34" charset="0"/>
                <a:cs typeface="Arial" panose="020B0604020202020204" pitchFamily="34" charset="0"/>
              </a:rPr>
              <a:t>Experience of frailty </a:t>
            </a:r>
            <a:r>
              <a:rPr lang="en-GB" sz="5400" dirty="0">
                <a:latin typeface="Arial" panose="020B0604020202020204" pitchFamily="34" charset="0"/>
                <a:ea typeface="Calibri" panose="020F0502020204030204" pitchFamily="34" charset="0"/>
                <a:cs typeface="Arial" panose="020B0604020202020204" pitchFamily="34" charset="0"/>
              </a:rPr>
              <a:t>- What do we already know about the experiences of people living with frailty and their families and carers? (insight)</a:t>
            </a:r>
          </a:p>
          <a:p>
            <a:pPr marL="1143000" indent="-1143000">
              <a:buFont typeface="+mj-lt"/>
              <a:buAutoNum type="arabicPeriod"/>
            </a:pPr>
            <a:r>
              <a:rPr lang="en-GB" sz="5400" b="1" dirty="0">
                <a:latin typeface="Arial" panose="020B0604020202020204" pitchFamily="34" charset="0"/>
                <a:ea typeface="Calibri" panose="020F0502020204030204" pitchFamily="34" charset="0"/>
                <a:cs typeface="Arial" panose="020B0604020202020204" pitchFamily="34" charset="0"/>
              </a:rPr>
              <a:t>Population outcomes </a:t>
            </a:r>
            <a:r>
              <a:rPr lang="en-GB" sz="5400" dirty="0">
                <a:latin typeface="Arial" panose="020B0604020202020204" pitchFamily="34" charset="0"/>
                <a:ea typeface="Calibri" panose="020F0502020204030204" pitchFamily="34" charset="0"/>
                <a:cs typeface="Arial" panose="020B0604020202020204" pitchFamily="34" charset="0"/>
              </a:rPr>
              <a:t>- How do we want things to be different for people living with frailty and their families and carers? (outcomes)</a:t>
            </a:r>
          </a:p>
          <a:p>
            <a:pPr marL="1143000" indent="-1143000">
              <a:buFont typeface="+mj-lt"/>
              <a:buAutoNum type="arabicPeriod"/>
            </a:pPr>
            <a:r>
              <a:rPr lang="en-GB" sz="5400" b="1" dirty="0">
                <a:latin typeface="Arial" panose="020B0604020202020204" pitchFamily="34" charset="0"/>
                <a:ea typeface="Calibri" panose="020F0502020204030204" pitchFamily="34" charset="0"/>
                <a:cs typeface="Arial" panose="020B0604020202020204" pitchFamily="34" charset="0"/>
              </a:rPr>
              <a:t>Public representation and assurance </a:t>
            </a:r>
            <a:r>
              <a:rPr lang="en-GB" sz="5400" dirty="0">
                <a:latin typeface="Arial" panose="020B0604020202020204" pitchFamily="34" charset="0"/>
                <a:ea typeface="Calibri" panose="020F0502020204030204" pitchFamily="34" charset="0"/>
                <a:cs typeface="Arial" panose="020B0604020202020204" pitchFamily="34" charset="0"/>
              </a:rPr>
              <a:t>– What does public representation look like on the board and how can we be assured that it's working?</a:t>
            </a:r>
          </a:p>
          <a:p>
            <a:pPr marL="1143000" indent="-1143000">
              <a:buFont typeface="+mj-lt"/>
              <a:buAutoNum type="arabicPeriod"/>
            </a:pPr>
            <a:r>
              <a:rPr lang="en-GB" sz="5400" b="1" dirty="0">
                <a:latin typeface="Arial" panose="020B0604020202020204" pitchFamily="34" charset="0"/>
                <a:ea typeface="Calibri" panose="020F0502020204030204" pitchFamily="34" charset="0"/>
                <a:cs typeface="Arial" panose="020B0604020202020204" pitchFamily="34" charset="0"/>
              </a:rPr>
              <a:t>Next steps </a:t>
            </a:r>
            <a:r>
              <a:rPr lang="en-GB" sz="5400" dirty="0">
                <a:latin typeface="Arial" panose="020B0604020202020204" pitchFamily="34" charset="0"/>
                <a:ea typeface="Calibri" panose="020F0502020204030204" pitchFamily="34" charset="0"/>
                <a:cs typeface="Arial" panose="020B0604020202020204" pitchFamily="34" charset="0"/>
              </a:rPr>
              <a:t>- What happens next?</a:t>
            </a:r>
          </a:p>
          <a:p>
            <a:pPr marL="1143000" indent="-1143000">
              <a:buFont typeface="+mj-lt"/>
              <a:buAutoNum type="arabicPeriod"/>
            </a:pPr>
            <a:endParaRPr lang="en-GB" sz="6000" dirty="0">
              <a:latin typeface="Arial" panose="020B0604020202020204" pitchFamily="34" charset="0"/>
              <a:ea typeface="Calibri" panose="020F0502020204030204" pitchFamily="34" charset="0"/>
              <a:cs typeface="Arial" panose="020B0604020202020204" pitchFamily="34" charset="0"/>
            </a:endParaRPr>
          </a:p>
          <a:p>
            <a:endParaRPr lang="en-GB" sz="6000" dirty="0">
              <a:latin typeface="Arial" panose="020B0604020202020204" pitchFamily="34" charset="0"/>
              <a:ea typeface="Calibri" panose="020F0502020204030204" pitchFamily="34" charset="0"/>
              <a:cs typeface="Arial" panose="020B0604020202020204" pitchFamily="34" charset="0"/>
            </a:endParaRPr>
          </a:p>
          <a:p>
            <a:endParaRPr lang="en-GB" sz="6000" dirty="0">
              <a:latin typeface="Arial" panose="020B0604020202020204" pitchFamily="34" charset="0"/>
              <a:ea typeface="Calibri" panose="020F0502020204030204" pitchFamily="34" charset="0"/>
              <a:cs typeface="Arial" panose="020B0604020202020204" pitchFamily="34" charset="0"/>
            </a:endParaRPr>
          </a:p>
          <a:p>
            <a:endParaRPr lang="en-GB" sz="6000" dirty="0">
              <a:effectLst/>
              <a:latin typeface="Arial" panose="020B0604020202020204" pitchFamily="34" charset="0"/>
              <a:ea typeface="Calibri" panose="020F0502020204030204" pitchFamily="34" charset="0"/>
              <a:cs typeface="Arial" panose="020B0604020202020204" pitchFamily="34" charset="0"/>
            </a:endParaRPr>
          </a:p>
          <a:p>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4859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Ground rules</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127917" y="2604052"/>
            <a:ext cx="21823362" cy="9565473"/>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r>
              <a:rPr lang="en-GB" sz="5400" dirty="0">
                <a:latin typeface="Arial" panose="020B0604020202020204" pitchFamily="34" charset="0"/>
                <a:cs typeface="Arial" panose="020B0604020202020204" pitchFamily="34" charset="0"/>
              </a:rPr>
              <a:t>Stick to the agenda</a:t>
            </a:r>
          </a:p>
          <a:p>
            <a:pPr marL="0" indent="0">
              <a:buNone/>
            </a:pPr>
            <a:endParaRPr lang="en-GB" sz="20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Stay on mute unless you're speaking</a:t>
            </a:r>
          </a:p>
          <a:p>
            <a:endParaRPr lang="en-GB" sz="20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Make space for everyone to speak</a:t>
            </a:r>
          </a:p>
          <a:p>
            <a:endParaRPr lang="en-GB" sz="20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Have your say – use the hand signal or chat box to ask questions or share comments</a:t>
            </a:r>
          </a:p>
          <a:p>
            <a:endParaRPr lang="en-GB" sz="20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Respect confidentiality</a:t>
            </a:r>
          </a:p>
          <a:p>
            <a:endParaRPr lang="en-GB" sz="2000" dirty="0">
              <a:latin typeface="Arial" panose="020B0604020202020204" pitchFamily="34" charset="0"/>
              <a:cs typeface="Arial" panose="020B0604020202020204" pitchFamily="34" charset="0"/>
            </a:endParaRPr>
          </a:p>
          <a:p>
            <a:r>
              <a:rPr lang="en-GB" sz="5400" dirty="0">
                <a:latin typeface="Arial" panose="020B0604020202020204" pitchFamily="34" charset="0"/>
                <a:cs typeface="Arial" panose="020B0604020202020204" pitchFamily="34" charset="0"/>
              </a:rPr>
              <a:t>Enjoy the session!</a:t>
            </a:r>
          </a:p>
          <a:p>
            <a:pPr marL="0" indent="0">
              <a:buNone/>
            </a:pPr>
            <a:endParaRPr lang="en-GB" sz="4800" dirty="0">
              <a:latin typeface="Arial" panose="020B0604020202020204" pitchFamily="34" charset="0"/>
              <a:cs typeface="Arial" panose="020B0604020202020204" pitchFamily="34" charset="0"/>
            </a:endParaRPr>
          </a:p>
          <a:p>
            <a:pPr marL="0" indent="0">
              <a:buNone/>
            </a:pPr>
            <a:endParaRPr lang="en-GB" sz="900" dirty="0">
              <a:latin typeface="Arial" panose="020B0604020202020204" pitchFamily="34" charset="0"/>
              <a:ea typeface="Calibri" panose="020F0502020204030204" pitchFamily="34" charset="0"/>
              <a:cs typeface="Arial" panose="020B0604020202020204" pitchFamily="34" charset="0"/>
            </a:endParaRPr>
          </a:p>
          <a:p>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0192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a:xfrm>
            <a:off x="1054096" y="751344"/>
            <a:ext cx="21971005" cy="1234680"/>
          </a:xfrm>
        </p:spPr>
        <p:txBody>
          <a:bodyPr>
            <a:noAutofit/>
          </a:bodyPr>
          <a:lstStyle/>
          <a:p>
            <a:r>
              <a:rPr lang="en-GB" sz="8000" dirty="0"/>
              <a:t>Population health</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054095" y="2202001"/>
            <a:ext cx="22481765" cy="9848255"/>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4800" dirty="0">
                <a:latin typeface="Arial" panose="020B0604020202020204" pitchFamily="34" charset="0"/>
                <a:cs typeface="Arial" panose="020B0604020202020204" pitchFamily="34" charset="0"/>
              </a:rPr>
              <a:t>As an approach, population health moves away from 'traditional' thinking about commissioning (planning and paying for) and providing health and care services.</a:t>
            </a:r>
          </a:p>
          <a:p>
            <a:pPr marL="0" indent="0">
              <a:buNone/>
            </a:pPr>
            <a:endParaRPr lang="en-GB" sz="20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4800" dirty="0">
                <a:latin typeface="Arial" panose="020B0604020202020204" pitchFamily="34" charset="0"/>
                <a:ea typeface="Calibri" panose="020F0502020204030204" pitchFamily="34" charset="0"/>
                <a:cs typeface="Arial" panose="020B0604020202020204" pitchFamily="34" charset="0"/>
              </a:rPr>
              <a:t>It focuses less on organisations and pathways and more on the needs of the people, or populations, who use them.</a:t>
            </a:r>
          </a:p>
          <a:p>
            <a:pPr marL="0" indent="0">
              <a:buNone/>
            </a:pPr>
            <a:endParaRPr lang="en-GB" sz="20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4800" dirty="0">
                <a:latin typeface="Arial" panose="020B0604020202020204" pitchFamily="34" charset="0"/>
                <a:ea typeface="Calibri" panose="020F0502020204030204" pitchFamily="34" charset="0"/>
                <a:cs typeface="Arial" panose="020B0604020202020204" pitchFamily="34" charset="0"/>
              </a:rPr>
              <a:t>It looks at: </a:t>
            </a:r>
          </a:p>
          <a:p>
            <a:r>
              <a:rPr lang="en-GB" sz="4800" dirty="0">
                <a:latin typeface="Arial" panose="020B0604020202020204" pitchFamily="34" charset="0"/>
                <a:ea typeface="Calibri" panose="020F0502020204030204" pitchFamily="34" charset="0"/>
                <a:cs typeface="Arial" panose="020B0604020202020204" pitchFamily="34" charset="0"/>
              </a:rPr>
              <a:t>The needs of people – what matters most to populations of people</a:t>
            </a:r>
          </a:p>
          <a:p>
            <a:r>
              <a:rPr lang="en-GB" sz="4800" dirty="0">
                <a:latin typeface="Arial" panose="020B0604020202020204" pitchFamily="34" charset="0"/>
                <a:ea typeface="Calibri" panose="020F0502020204030204" pitchFamily="34" charset="0"/>
                <a:cs typeface="Arial" panose="020B0604020202020204" pitchFamily="34" charset="0"/>
              </a:rPr>
              <a:t>Prevention – helping people stay healthy and well</a:t>
            </a:r>
          </a:p>
          <a:p>
            <a:r>
              <a:rPr lang="en-GB" sz="4800" dirty="0">
                <a:latin typeface="Arial" panose="020B0604020202020204" pitchFamily="34" charset="0"/>
                <a:ea typeface="Calibri" panose="020F0502020204030204" pitchFamily="34" charset="0"/>
                <a:cs typeface="Arial" panose="020B0604020202020204" pitchFamily="34" charset="0"/>
              </a:rPr>
              <a:t>Outcomes – the positive differences health care services and support can make</a:t>
            </a:r>
          </a:p>
          <a:p>
            <a:r>
              <a:rPr lang="en-GB" sz="4800" dirty="0">
                <a:latin typeface="Arial" panose="020B0604020202020204" pitchFamily="34" charset="0"/>
                <a:ea typeface="Calibri" panose="020F0502020204030204" pitchFamily="34" charset="0"/>
                <a:cs typeface="Arial" panose="020B0604020202020204" pitchFamily="34" charset="0"/>
              </a:rPr>
              <a:t>Reducing health inequalities</a:t>
            </a:r>
          </a:p>
          <a:p>
            <a:r>
              <a:rPr lang="en-GB" sz="4800" dirty="0">
                <a:latin typeface="Arial" panose="020B0604020202020204" pitchFamily="34" charset="0"/>
                <a:ea typeface="Calibri" panose="020F0502020204030204" pitchFamily="34" charset="0"/>
                <a:cs typeface="Arial" panose="020B0604020202020204" pitchFamily="34" charset="0"/>
              </a:rPr>
              <a:t>Working together in partnership rather than as individual organisations (system working)</a:t>
            </a:r>
          </a:p>
          <a:p>
            <a:r>
              <a:rPr lang="en-GB" sz="4800" dirty="0">
                <a:latin typeface="Arial" panose="020B0604020202020204" pitchFamily="34" charset="0"/>
                <a:ea typeface="Calibri" panose="020F0502020204030204" pitchFamily="34" charset="0"/>
                <a:cs typeface="Arial" panose="020B0604020202020204" pitchFamily="34" charset="0"/>
              </a:rPr>
              <a:t>The 'wider determinants of health' such as housing and transport</a:t>
            </a:r>
          </a:p>
          <a:p>
            <a:pPr marL="0" indent="0">
              <a:buNone/>
            </a:pPr>
            <a:endParaRPr lang="en-GB" sz="900" dirty="0">
              <a:latin typeface="Arial" panose="020B0604020202020204" pitchFamily="34" charset="0"/>
              <a:ea typeface="Calibri" panose="020F0502020204030204" pitchFamily="34" charset="0"/>
              <a:cs typeface="Arial" panose="020B0604020202020204" pitchFamily="34" charset="0"/>
            </a:endParaRPr>
          </a:p>
          <a:p>
            <a:pPr marL="0" indent="0" algn="r">
              <a:buNone/>
            </a:pPr>
            <a:r>
              <a:rPr lang="en-GB" sz="2000" dirty="0">
                <a:latin typeface="Arial" panose="020B0604020202020204" pitchFamily="34" charset="0"/>
                <a:ea typeface="Calibri" panose="020F0502020204030204" pitchFamily="34" charset="0"/>
                <a:cs typeface="Arial" panose="020B0604020202020204" pitchFamily="34" charset="0"/>
                <a:hlinkClick r:id="rId2"/>
              </a:rPr>
              <a:t>https://www.kingsfund.org.uk/publications/population-health-approach?gclid=EAIaIQobChMI8dWWp_ig-wIVCLbtCh2IKQ7REAAYASAAEgL2w_D_BwE</a:t>
            </a:r>
            <a:r>
              <a:rPr lang="en-GB" sz="2000" dirty="0">
                <a:latin typeface="Arial" panose="020B0604020202020204" pitchFamily="34" charset="0"/>
                <a:ea typeface="Calibri" panose="020F0502020204030204" pitchFamily="34" charset="0"/>
                <a:cs typeface="Arial" panose="020B0604020202020204" pitchFamily="34" charset="0"/>
              </a:rPr>
              <a:t> </a:t>
            </a:r>
          </a:p>
          <a:p>
            <a:endParaRPr lang="en-GB" sz="4800" dirty="0">
              <a:latin typeface="Arial" panose="020B0604020202020204" pitchFamily="34" charset="0"/>
              <a:ea typeface="Calibri" panose="020F0502020204030204" pitchFamily="34" charset="0"/>
              <a:cs typeface="Arial" panose="020B0604020202020204" pitchFamily="34" charset="0"/>
            </a:endParaRPr>
          </a:p>
          <a:p>
            <a:endParaRPr lang="en-GB" sz="4800" dirty="0">
              <a:latin typeface="Arial" panose="020B0604020202020204" pitchFamily="34" charset="0"/>
              <a:ea typeface="Calibri" panose="020F0502020204030204" pitchFamily="34" charset="0"/>
              <a:cs typeface="Arial" panose="020B0604020202020204" pitchFamily="34" charset="0"/>
            </a:endParaRPr>
          </a:p>
          <a:p>
            <a:endParaRPr lang="en-GB" sz="4800" dirty="0">
              <a:effectLst/>
              <a:latin typeface="Arial" panose="020B0604020202020204" pitchFamily="34" charset="0"/>
              <a:ea typeface="Calibri" panose="020F0502020204030204" pitchFamily="34" charset="0"/>
              <a:cs typeface="Arial" panose="020B0604020202020204" pitchFamily="34" charset="0"/>
            </a:endParaRPr>
          </a:p>
          <a:p>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838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F2E34-7679-46CB-9B4C-022B8C4BD4F7}"/>
              </a:ext>
            </a:extLst>
          </p:cNvPr>
          <p:cNvSpPr>
            <a:spLocks noGrp="1"/>
          </p:cNvSpPr>
          <p:nvPr>
            <p:ph type="title"/>
          </p:nvPr>
        </p:nvSpPr>
        <p:spPr/>
        <p:txBody>
          <a:bodyPr>
            <a:noAutofit/>
          </a:bodyPr>
          <a:lstStyle/>
          <a:p>
            <a:r>
              <a:rPr lang="en-GB" sz="8000" dirty="0"/>
              <a:t>Population health</a:t>
            </a:r>
          </a:p>
        </p:txBody>
      </p:sp>
      <p:sp>
        <p:nvSpPr>
          <p:cNvPr id="3" name="Text Placeholder 6">
            <a:extLst>
              <a:ext uri="{FF2B5EF4-FFF2-40B4-BE49-F238E27FC236}">
                <a16:creationId xmlns:a16="http://schemas.microsoft.com/office/drawing/2014/main" id="{D5C5FD3A-E4B3-4F42-9375-1C54E5B02D4C}"/>
              </a:ext>
            </a:extLst>
          </p:cNvPr>
          <p:cNvSpPr txBox="1">
            <a:spLocks/>
          </p:cNvSpPr>
          <p:nvPr/>
        </p:nvSpPr>
        <p:spPr>
          <a:xfrm>
            <a:off x="1201738" y="2385392"/>
            <a:ext cx="21823362" cy="10499752"/>
          </a:xfrm>
          <a:prstGeom prst="rect">
            <a:avLst/>
          </a:prstGeom>
        </p:spPr>
        <p:txBody>
          <a:bodyPr/>
          <a:lstStyle>
            <a:lvl1pPr marL="571500" marR="0" indent="-5715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1pPr>
            <a:lvl2pPr marL="685800" marR="0" indent="-685800" algn="l" defTabSz="825500" rtl="0" eaLnBrk="1" latinLnBrk="0" hangingPunct="1">
              <a:lnSpc>
                <a:spcPct val="100000"/>
              </a:lnSpc>
              <a:spcBef>
                <a:spcPts val="0"/>
              </a:spcBef>
              <a:spcAft>
                <a:spcPts val="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2pPr>
            <a:lvl3pPr marL="2155825" marR="0" indent="-685800"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3pPr>
            <a:lvl4pPr marL="3233738" marR="0" indent="-817563" algn="l" defTabSz="825500" rtl="0" eaLnBrk="1" latinLnBrk="0" hangingPunct="1">
              <a:lnSpc>
                <a:spcPct val="100000"/>
              </a:lnSpc>
              <a:spcBef>
                <a:spcPts val="0"/>
              </a:spcBef>
              <a:spcAft>
                <a:spcPts val="600"/>
              </a:spcAft>
              <a:buClrTx/>
              <a:buSzTx/>
              <a:buFont typeface="Wingdings" panose="05000000000000000000" pitchFamily="2" charset="2"/>
              <a:buChar char="§"/>
              <a:tabLst>
                <a:tab pos="1698625" algn="l"/>
              </a:tabLst>
              <a:defRPr sz="4000" b="0" i="0" u="none" strike="noStrike" cap="none" spc="0" baseline="0">
                <a:solidFill>
                  <a:srgbClr val="000000"/>
                </a:solidFill>
                <a:uFillTx/>
                <a:latin typeface="+mn-lt"/>
                <a:ea typeface="+mn-ea"/>
                <a:cs typeface="+mn-cs"/>
                <a:sym typeface="Helvetica Neue"/>
              </a:defRPr>
            </a:lvl4pPr>
            <a:lvl5pPr marL="4081463" marR="0" indent="-685800" algn="l" defTabSz="825500" rtl="0" eaLnBrk="1" latinLnBrk="0" hangingPunct="1">
              <a:lnSpc>
                <a:spcPct val="100000"/>
              </a:lnSpc>
              <a:spcBef>
                <a:spcPts val="0"/>
              </a:spcBef>
              <a:spcAft>
                <a:spcPts val="600"/>
              </a:spcAft>
              <a:buClrTx/>
              <a:buSzTx/>
              <a:buFont typeface="Arial" panose="020B0604020202020204" pitchFamily="34" charset="0"/>
              <a:buChar char="•"/>
              <a:tabLst/>
              <a:defRPr sz="4000" b="0" i="0" u="none" strike="noStrike" cap="none" spc="0" baseline="0">
                <a:solidFill>
                  <a:srgbClr val="000000"/>
                </a:solidFill>
                <a:uFillTx/>
                <a:latin typeface="+mn-lt"/>
                <a:ea typeface="+mn-ea"/>
                <a:cs typeface="+mn-cs"/>
                <a:sym typeface="Helvetica Neue"/>
              </a:defRPr>
            </a:lvl5pPr>
            <a:lvl6pPr marL="4930775" marR="0" indent="-815975" algn="l" defTabSz="825500" rtl="0" eaLnBrk="1" latinLnBrk="0" hangingPunct="1">
              <a:lnSpc>
                <a:spcPct val="100000"/>
              </a:lnSpc>
              <a:spcBef>
                <a:spcPts val="0"/>
              </a:spcBef>
              <a:spcAft>
                <a:spcPts val="600"/>
              </a:spcAft>
              <a:buClrTx/>
              <a:buSzTx/>
              <a:buFont typeface="Courier New" panose="02070309020205020404" pitchFamily="49" charset="0"/>
              <a:buChar char="o"/>
              <a:tabLst/>
              <a:defRPr sz="4000" b="0" i="0" u="none" strike="noStrike" cap="none" spc="0" baseline="0">
                <a:solidFill>
                  <a:srgbClr val="000000"/>
                </a:solidFill>
                <a:uFillTx/>
                <a:latin typeface="+mn-lt"/>
                <a:ea typeface="+mn-ea"/>
                <a:cs typeface="+mn-cs"/>
                <a:sym typeface="Helvetica Neue"/>
              </a:defRPr>
            </a:lvl6pPr>
            <a:lvl7pPr marL="5649913" marR="0" indent="-719138" algn="l" defTabSz="825500" rtl="0" eaLnBrk="1" latinLnBrk="0" hangingPunct="1">
              <a:lnSpc>
                <a:spcPct val="100000"/>
              </a:lnSpc>
              <a:spcBef>
                <a:spcPts val="0"/>
              </a:spcBef>
              <a:spcAft>
                <a:spcPts val="600"/>
              </a:spcAft>
              <a:buClrTx/>
              <a:buSzTx/>
              <a:buFont typeface="Wingdings" panose="05000000000000000000" pitchFamily="2" charset="2"/>
              <a:buChar char="§"/>
              <a:tabLst/>
              <a:defRPr sz="4000" b="0" i="0" u="none" strike="noStrike" cap="none" spc="0" baseline="0">
                <a:solidFill>
                  <a:srgbClr val="000000"/>
                </a:solidFill>
                <a:uFillTx/>
                <a:latin typeface="+mn-lt"/>
                <a:ea typeface="+mn-ea"/>
                <a:cs typeface="+mn-cs"/>
                <a:sym typeface="Helvetica Neue"/>
              </a:defRPr>
            </a:lvl7pPr>
            <a:lvl8pPr marL="685800" marR="0" indent="0" algn="l" defTabSz="825500" rtl="0" eaLnBrk="1" latinLnBrk="0" hangingPunct="1">
              <a:lnSpc>
                <a:spcPct val="100000"/>
              </a:lnSpc>
              <a:spcBef>
                <a:spcPts val="0"/>
              </a:spcBef>
              <a:spcAft>
                <a:spcPts val="0"/>
              </a:spcAft>
              <a:buClrTx/>
              <a:buSzTx/>
              <a:buFont typeface="Arial" panose="020B0604020202020204" pitchFamily="34" charset="0"/>
              <a:buNone/>
              <a:tabLst/>
              <a:defRPr sz="5500" b="1" i="0" u="none" strike="noStrike" cap="none" spc="0" baseline="0">
                <a:solidFill>
                  <a:srgbClr val="000000"/>
                </a:solidFill>
                <a:uFillTx/>
                <a:latin typeface="+mn-lt"/>
                <a:ea typeface="+mn-ea"/>
                <a:cs typeface="+mn-cs"/>
                <a:sym typeface="Helvetica Neue"/>
              </a:defRPr>
            </a:lvl8pPr>
            <a:lvl9pPr marL="0" marR="0" indent="0" algn="l" defTabSz="825500" rtl="0" eaLnBrk="1" latinLnBrk="0" hangingPunct="1">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marL="0" indent="0">
              <a:buNone/>
            </a:pPr>
            <a:r>
              <a:rPr lang="en-GB" sz="4800" dirty="0">
                <a:latin typeface="Arial" panose="020B0604020202020204" pitchFamily="34" charset="0"/>
                <a:ea typeface="Calibri" panose="020F0502020204030204" pitchFamily="34" charset="0"/>
                <a:cs typeface="Arial" panose="020B0604020202020204" pitchFamily="34" charset="0"/>
              </a:rPr>
              <a:t>How the Leeds population would look if we divided it across our nine population  boards, showing the level of need and percentage of resource for each.</a:t>
            </a:r>
          </a:p>
          <a:p>
            <a:pPr marL="0" indent="0">
              <a:buNone/>
            </a:pPr>
            <a:r>
              <a:rPr lang="en-GB" sz="4800" dirty="0">
                <a:latin typeface="Arial" panose="020B0604020202020204" pitchFamily="34" charset="0"/>
                <a:ea typeface="Calibri" panose="020F0502020204030204" pitchFamily="34" charset="0"/>
                <a:cs typeface="Arial" panose="020B0604020202020204" pitchFamily="34" charset="0"/>
              </a:rPr>
              <a:t> </a:t>
            </a:r>
          </a:p>
          <a:p>
            <a:endParaRPr lang="en-GB" sz="4800" dirty="0">
              <a:latin typeface="Arial" panose="020B0604020202020204" pitchFamily="34" charset="0"/>
              <a:ea typeface="Calibri" panose="020F0502020204030204" pitchFamily="34" charset="0"/>
              <a:cs typeface="Arial" panose="020B0604020202020204" pitchFamily="34" charset="0"/>
            </a:endParaRPr>
          </a:p>
          <a:p>
            <a:endParaRPr lang="en-GB" sz="4800" dirty="0">
              <a:effectLst/>
              <a:latin typeface="Arial" panose="020B0604020202020204" pitchFamily="34" charset="0"/>
              <a:ea typeface="Calibri" panose="020F0502020204030204" pitchFamily="34" charset="0"/>
              <a:cs typeface="Arial" panose="020B0604020202020204" pitchFamily="34" charset="0"/>
            </a:endParaRPr>
          </a:p>
          <a:p>
            <a:endParaRPr lang="en-GB"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80F2848-1A99-4521-9EA3-C373D5E5CA8E}"/>
              </a:ext>
            </a:extLst>
          </p:cNvPr>
          <p:cNvPicPr>
            <a:picLocks noChangeAspect="1"/>
          </p:cNvPicPr>
          <p:nvPr/>
        </p:nvPicPr>
        <p:blipFill>
          <a:blip r:embed="rId2"/>
          <a:stretch>
            <a:fillRect/>
          </a:stretch>
        </p:blipFill>
        <p:spPr>
          <a:xfrm>
            <a:off x="1499470" y="4096753"/>
            <a:ext cx="21080256" cy="9281317"/>
          </a:xfrm>
          <a:prstGeom prst="rect">
            <a:avLst/>
          </a:prstGeom>
        </p:spPr>
      </p:pic>
    </p:spTree>
    <p:extLst>
      <p:ext uri="{BB962C8B-B14F-4D97-AF65-F5344CB8AC3E}">
        <p14:creationId xmlns:p14="http://schemas.microsoft.com/office/powerpoint/2010/main" val="2684787903"/>
      </p:ext>
    </p:extLst>
  </p:cSld>
  <p:clrMapOvr>
    <a:masterClrMapping/>
  </p:clrMapOvr>
  <p:transition spd="med"/>
</p:sld>
</file>

<file path=ppt/theme/theme1.xml><?xml version="1.0" encoding="utf-8"?>
<a:theme xmlns:a="http://schemas.openxmlformats.org/drawingml/2006/main" name="21_BasicWhite">
  <a:themeElements>
    <a:clrScheme name="Custom 2">
      <a:dk1>
        <a:srgbClr val="5E5E5E"/>
      </a:dk1>
      <a:lt1>
        <a:srgbClr val="FFFFFF"/>
      </a:lt1>
      <a:dk2>
        <a:srgbClr val="A7A7A7"/>
      </a:dk2>
      <a:lt2>
        <a:srgbClr val="535353"/>
      </a:lt2>
      <a:accent1>
        <a:srgbClr val="17385D"/>
      </a:accent1>
      <a:accent2>
        <a:srgbClr val="127C79"/>
      </a:accent2>
      <a:accent3>
        <a:srgbClr val="FAAFA5"/>
      </a:accent3>
      <a:accent4>
        <a:srgbClr val="F8EA2D"/>
      </a:accent4>
      <a:accent5>
        <a:srgbClr val="8CBDB8"/>
      </a:accent5>
      <a:accent6>
        <a:srgbClr val="F09550"/>
      </a:accent6>
      <a:hlink>
        <a:srgbClr val="17385D"/>
      </a:hlink>
      <a:folHlink>
        <a:srgbClr val="127C79"/>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cap="flat">
          <a:solidFill>
            <a:schemeClr val="accent2"/>
          </a:solidFill>
          <a:prstDash val="solid"/>
          <a:round/>
        </a:ln>
        <a:effectLst/>
        <a:sp3d/>
      </a:spPr>
      <a:bodyPr rot="0" spcFirstLastPara="1" vertOverflow="overflow" horzOverflow="overflow" vert="horz" wrap="square" lIns="50800" tIns="50800" rIns="50800" bIns="50800" numCol="1" spcCol="38100" rtlCol="0" anchor="ctr">
        <a:no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eeds Heath &amp; Care Partnership_PowerPoint Template v2" id="{561DBA7D-9DEA-4972-A356-D3F24189FE84}" vid="{08E9DDF9-C330-465B-BDB9-5832BD71E673}"/>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CFA6261A34A24B84B0EEDEC2D82986" ma:contentTypeVersion="14" ma:contentTypeDescription="Create a new document." ma:contentTypeScope="" ma:versionID="cd89598d868cc954ac65e0046637a4b2">
  <xsd:schema xmlns:xsd="http://www.w3.org/2001/XMLSchema" xmlns:xs="http://www.w3.org/2001/XMLSchema" xmlns:p="http://schemas.microsoft.com/office/2006/metadata/properties" xmlns:ns1="http://schemas.microsoft.com/sharepoint/v3" xmlns:ns2="313c7ca4-223d-4177-ba59-8e8564ea9d3b" xmlns:ns3="e2833e5a-7f95-4127-9792-b4a899f994a0" targetNamespace="http://schemas.microsoft.com/office/2006/metadata/properties" ma:root="true" ma:fieldsID="b52e8eba816e1b2b082e41d0ca1e86a2" ns1:_="" ns2:_="" ns3:_="">
    <xsd:import namespace="http://schemas.microsoft.com/sharepoint/v3"/>
    <xsd:import namespace="313c7ca4-223d-4177-ba59-8e8564ea9d3b"/>
    <xsd:import namespace="e2833e5a-7f95-4127-9792-b4a899f994a0"/>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3c7ca4-223d-4177-ba59-8e8564ea9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833e5a-7f95-4127-9792-b4a899f994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A99B41-A3B6-40F6-894A-1C8CA4BE0BDE}">
  <ds:schemaRefs>
    <ds:schemaRef ds:uri="http://schemas.microsoft.com/sharepoint/v3/contenttype/forms"/>
  </ds:schemaRefs>
</ds:datastoreItem>
</file>

<file path=customXml/itemProps2.xml><?xml version="1.0" encoding="utf-8"?>
<ds:datastoreItem xmlns:ds="http://schemas.openxmlformats.org/officeDocument/2006/customXml" ds:itemID="{9ABF215E-4098-4CBC-9B9D-EE14EDDB4FC1}">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8A1A44E3-3771-421E-B117-7D4B7D56F5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3c7ca4-223d-4177-ba59-8e8564ea9d3b"/>
    <ds:schemaRef ds:uri="e2833e5a-7f95-4127-9792-b4a899f994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Leeds Heath &amp; Care Partnership_PowerPoint Template v2</Template>
  <TotalTime>1624</TotalTime>
  <Words>2484</Words>
  <Application>Microsoft Office PowerPoint</Application>
  <PresentationFormat>Custom</PresentationFormat>
  <Paragraphs>273</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Courier New</vt:lpstr>
      <vt:lpstr>Helvetica Neue</vt:lpstr>
      <vt:lpstr>Helvetica Neue Medium</vt:lpstr>
      <vt:lpstr>Symbol</vt:lpstr>
      <vt:lpstr>Wingdings</vt:lpstr>
      <vt:lpstr>21_BasicWhite</vt:lpstr>
      <vt:lpstr>Public Involvement Workshop</vt:lpstr>
      <vt:lpstr>Recording </vt:lpstr>
      <vt:lpstr>Welcome and Introductions</vt:lpstr>
      <vt:lpstr>Aim and objectives</vt:lpstr>
      <vt:lpstr>Outcomes of the workshop</vt:lpstr>
      <vt:lpstr>Agenda</vt:lpstr>
      <vt:lpstr>Ground rules</vt:lpstr>
      <vt:lpstr>Population health</vt:lpstr>
      <vt:lpstr>Population health</vt:lpstr>
      <vt:lpstr>Population health</vt:lpstr>
      <vt:lpstr>Population health</vt:lpstr>
      <vt:lpstr>Population health</vt:lpstr>
      <vt:lpstr>Population health</vt:lpstr>
      <vt:lpstr>Population health</vt:lpstr>
      <vt:lpstr>Experience of frailty</vt:lpstr>
      <vt:lpstr>Experience of frailty</vt:lpstr>
      <vt:lpstr>Experience of frailty</vt:lpstr>
      <vt:lpstr>Experience of frailty</vt:lpstr>
      <vt:lpstr>Experience of frailty</vt:lpstr>
      <vt:lpstr>Population outcomes</vt:lpstr>
      <vt:lpstr>Population outcomes</vt:lpstr>
      <vt:lpstr>Population outcomes</vt:lpstr>
      <vt:lpstr>Population outcomes</vt:lpstr>
      <vt:lpstr>Public representation and assurance</vt:lpstr>
      <vt:lpstr>Public representation and assurance</vt:lpstr>
      <vt:lpstr>Public representation and assurance</vt:lpstr>
      <vt:lpstr>Public representation and assurance</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Embedding Involvement in the Population Boards</dc:title>
  <dc:creator>BRIDLE, Chris (NHS WEST YORKSHIRE ICB - 15F)</dc:creator>
  <cp:lastModifiedBy>MACKAY, Caroline (NHS WEST YORKSHIRE ICB - 15F)</cp:lastModifiedBy>
  <cp:revision>25</cp:revision>
  <dcterms:created xsi:type="dcterms:W3CDTF">2022-09-06T10:06:53Z</dcterms:created>
  <dcterms:modified xsi:type="dcterms:W3CDTF">2023-01-10T18:09:51Z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0x010100BCCFA6261A34A24B84B0EEDEC2D82986</vt:lpwstr>
  </property>
</Properties>
</file>