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320" r:id="rId6"/>
    <p:sldId id="288" r:id="rId7"/>
    <p:sldId id="289" r:id="rId8"/>
    <p:sldId id="290" r:id="rId9"/>
    <p:sldId id="293" r:id="rId10"/>
    <p:sldId id="319" r:id="rId11"/>
    <p:sldId id="291" r:id="rId12"/>
    <p:sldId id="294" r:id="rId13"/>
    <p:sldId id="295" r:id="rId14"/>
    <p:sldId id="296" r:id="rId15"/>
    <p:sldId id="317" r:id="rId16"/>
    <p:sldId id="298" r:id="rId17"/>
    <p:sldId id="299" r:id="rId18"/>
    <p:sldId id="300" r:id="rId19"/>
    <p:sldId id="301" r:id="rId20"/>
    <p:sldId id="302" r:id="rId21"/>
    <p:sldId id="303" r:id="rId22"/>
    <p:sldId id="305" r:id="rId23"/>
    <p:sldId id="306" r:id="rId24"/>
    <p:sldId id="307" r:id="rId25"/>
    <p:sldId id="308" r:id="rId26"/>
    <p:sldId id="310" r:id="rId27"/>
    <p:sldId id="312" r:id="rId28"/>
    <p:sldId id="318" r:id="rId29"/>
    <p:sldId id="313" r:id="rId30"/>
    <p:sldId id="283" r:id="rId31"/>
    <p:sldId id="27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B2F"/>
    <a:srgbClr val="FF9900"/>
    <a:srgbClr val="8CBDB8"/>
    <a:srgbClr val="8CBEB9"/>
    <a:srgbClr val="F8EA2D"/>
    <a:srgbClr val="FAAFA5"/>
    <a:srgbClr val="E6E6E6"/>
    <a:srgbClr val="F09550"/>
    <a:srgbClr val="127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6"/>
  </p:normalViewPr>
  <p:slideViewPr>
    <p:cSldViewPr snapToGrid="0" snapToObjects="1">
      <p:cViewPr varScale="1">
        <p:scale>
          <a:sx n="74" d="100"/>
          <a:sy n="74" d="100"/>
        </p:scale>
        <p:origin x="132" y="438"/>
      </p:cViewPr>
      <p:guideLst/>
    </p:cSldViewPr>
  </p:slideViewPr>
  <p:notesTextViewPr>
    <p:cViewPr>
      <p:scale>
        <a:sx n="1" d="1"/>
        <a:sy n="1" d="1"/>
      </p:scale>
      <p:origin x="0" y="0"/>
    </p:cViewPr>
  </p:notesTextViewPr>
  <p:notesViewPr>
    <p:cSldViewPr snapToGrid="0" snapToObjects="1">
      <p:cViewPr varScale="1">
        <p:scale>
          <a:sx n="51" d="100"/>
          <a:sy n="51" d="100"/>
        </p:scale>
        <p:origin x="26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The Headrow 2">
    <p:bg>
      <p:bgPr>
        <a:solidFill>
          <a:srgbClr val="FFFFFF"/>
        </a:solidFill>
        <a:effectLst/>
      </p:bgPr>
    </p:bg>
    <p:spTree>
      <p:nvGrpSpPr>
        <p:cNvPr id="1" name=""/>
        <p:cNvGrpSpPr/>
        <p:nvPr/>
      </p:nvGrpSpPr>
      <p:grpSpPr>
        <a:xfrm>
          <a:off x="0" y="0"/>
          <a:ext cx="0" cy="0"/>
          <a:chOff x="0" y="0"/>
          <a:chExt cx="0" cy="0"/>
        </a:xfrm>
      </p:grpSpPr>
      <p:pic>
        <p:nvPicPr>
          <p:cNvPr id="16" name="Image" descr="Image"/>
          <p:cNvPicPr>
            <a:picLocks noChangeAspect="1"/>
          </p:cNvPicPr>
          <p:nvPr/>
        </p:nvPicPr>
        <p:blipFill rotWithShape="1">
          <a:blip r:embed="rId2"/>
          <a:srcRect l="6358" r="7145"/>
          <a:stretch/>
        </p:blipFill>
        <p:spPr>
          <a:xfrm>
            <a:off x="-1" y="5637749"/>
            <a:ext cx="24416669" cy="7677952"/>
          </a:xfrm>
          <a:prstGeom prst="rect">
            <a:avLst/>
          </a:prstGeom>
          <a:ln w="12700">
            <a:miter lim="400000"/>
          </a:ln>
        </p:spPr>
      </p:pic>
      <p:pic>
        <p:nvPicPr>
          <p:cNvPr id="17" name="LH&amp;CP_Logos_Primary Logo.png" descr="LH&amp;CP_Logos_Primary Logo.png"/>
          <p:cNvPicPr>
            <a:picLocks noChangeAspect="1"/>
          </p:cNvPicPr>
          <p:nvPr/>
        </p:nvPicPr>
        <p:blipFill>
          <a:blip r:embed="rId3"/>
          <a:stretch>
            <a:fillRect/>
          </a:stretch>
        </p:blipFill>
        <p:spPr>
          <a:xfrm>
            <a:off x="16857039" y="135114"/>
            <a:ext cx="7301437" cy="2641522"/>
          </a:xfrm>
          <a:prstGeom prst="rect">
            <a:avLst/>
          </a:prstGeom>
          <a:ln w="12700">
            <a:miter lim="400000"/>
          </a:ln>
        </p:spPr>
      </p:pic>
      <p:sp>
        <p:nvSpPr>
          <p:cNvPr id="18"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9"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20"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2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ectangle 8">
            <a:extLst>
              <a:ext uri="{FF2B5EF4-FFF2-40B4-BE49-F238E27FC236}">
                <a16:creationId xmlns:a16="http://schemas.microsoft.com/office/drawing/2014/main" id="{5B0B230D-1157-D944-A779-FC9B81409AFD}"/>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9B54FA6-4772-0C4E-8C71-FE5C01D51A47}"/>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40701359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ounded Rectangle">
            <a:extLst>
              <a:ext uri="{FF2B5EF4-FFF2-40B4-BE49-F238E27FC236}">
                <a16:creationId xmlns:a16="http://schemas.microsoft.com/office/drawing/2014/main" id="{060BCEC3-CC3D-4724-9E86-34184085B5C3}"/>
              </a:ext>
            </a:extLst>
          </p:cNvPr>
          <p:cNvSpPr/>
          <p:nvPr/>
        </p:nvSpPr>
        <p:spPr>
          <a:xfrm>
            <a:off x="1396635" y="2960422"/>
            <a:ext cx="21590731" cy="8473946"/>
          </a:xfrm>
          <a:prstGeom prst="roundRect">
            <a:avLst>
              <a:gd name="adj" fmla="val 10874"/>
            </a:avLst>
          </a:prstGeom>
          <a:solidFill>
            <a:srgbClr val="007A78"/>
          </a:solidFill>
          <a:ln w="12700" cap="flat">
            <a:noFill/>
            <a:miter lim="400000"/>
          </a:ln>
          <a:effectLst/>
        </p:spPr>
        <p:txBody>
          <a:bodyPr wrap="square" lIns="50800" tIns="50800" rIns="50800" bIns="50800" numCol="1" anchor="t">
            <a:noAutofit/>
          </a:bodyPr>
          <a:lstStyle/>
          <a:p>
            <a:pPr indent="457200" algn="l" defTabSz="825500">
              <a:spcBef>
                <a:spcPts val="200"/>
              </a:spcBef>
              <a:defRPr sz="2800">
                <a:solidFill>
                  <a:srgbClr val="FFFFFF"/>
                </a:solidFill>
              </a:defRPr>
            </a:pPr>
            <a:endParaRPr dirty="0"/>
          </a:p>
        </p:txBody>
      </p:sp>
      <p:pic>
        <p:nvPicPr>
          <p:cNvPr id="11" name="Image" descr="Image">
            <a:extLst>
              <a:ext uri="{FF2B5EF4-FFF2-40B4-BE49-F238E27FC236}">
                <a16:creationId xmlns:a16="http://schemas.microsoft.com/office/drawing/2014/main" id="{AC6B74D1-A736-43F1-9C15-959C4C627D3E}"/>
              </a:ext>
            </a:extLst>
          </p:cNvPr>
          <p:cNvPicPr>
            <a:picLocks noChangeAspect="1"/>
          </p:cNvPicPr>
          <p:nvPr userDrawn="1"/>
        </p:nvPicPr>
        <p:blipFill>
          <a:blip r:embed="rId3"/>
          <a:stretch>
            <a:fillRect/>
          </a:stretch>
        </p:blipFill>
        <p:spPr>
          <a:xfrm>
            <a:off x="15315423" y="3854684"/>
            <a:ext cx="6451444" cy="6685420"/>
          </a:xfrm>
          <a:prstGeom prst="rect">
            <a:avLst/>
          </a:prstGeom>
          <a:ln w="12700">
            <a:miter lim="400000"/>
          </a:ln>
        </p:spPr>
      </p:pic>
      <p:sp>
        <p:nvSpPr>
          <p:cNvPr id="12" name="Text Placeholder 2">
            <a:extLst>
              <a:ext uri="{FF2B5EF4-FFF2-40B4-BE49-F238E27FC236}">
                <a16:creationId xmlns:a16="http://schemas.microsoft.com/office/drawing/2014/main" id="{51BFC2D6-0E49-421D-87F9-B08067B38A92}"/>
              </a:ext>
            </a:extLst>
          </p:cNvPr>
          <p:cNvSpPr>
            <a:spLocks noGrp="1"/>
          </p:cNvSpPr>
          <p:nvPr>
            <p:ph type="body" sz="quarter" idx="10"/>
          </p:nvPr>
        </p:nvSpPr>
        <p:spPr>
          <a:xfrm>
            <a:off x="1967345" y="3175896"/>
            <a:ext cx="12607638" cy="8100117"/>
          </a:xfrm>
          <a:prstGeom prst="rect">
            <a:avLst/>
          </a:prstGeom>
        </p:spPr>
        <p:txBody>
          <a:bodyPr/>
          <a:lstStyle>
            <a:lvl1pPr marL="571500" indent="-571500">
              <a:spcAft>
                <a:spcPts val="600"/>
              </a:spcAft>
              <a:buFont typeface="Arial" panose="020B0604020202020204" pitchFamily="34" charset="0"/>
              <a:buChar char="•"/>
              <a:defRPr sz="4000" b="0" i="0">
                <a:solidFill>
                  <a:schemeClr val="bg1"/>
                </a:solidFill>
              </a:defRPr>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solidFill>
                  <a:schemeClr val="bg1"/>
                </a:solidFill>
              </a:defRPr>
            </a:lvl3pPr>
            <a:lvl4pPr marL="3233738" indent="-817563">
              <a:spcAft>
                <a:spcPts val="600"/>
              </a:spcAft>
              <a:buFont typeface="Wingdings" panose="05000000000000000000" pitchFamily="2" charset="2"/>
              <a:buChar char="§"/>
              <a:tabLst>
                <a:tab pos="1698625" algn="l"/>
              </a:tabLst>
              <a:defRPr sz="4000" b="0" i="0">
                <a:solidFill>
                  <a:schemeClr val="bg1"/>
                </a:solidFill>
              </a:defRPr>
            </a:lvl4pPr>
            <a:lvl5pPr marL="4081463" indent="-685800">
              <a:spcAft>
                <a:spcPts val="600"/>
              </a:spcAft>
              <a:buFont typeface="Arial" panose="020B0604020202020204" pitchFamily="34" charset="0"/>
              <a:buChar char="•"/>
              <a:defRPr sz="4000" b="0" i="0">
                <a:solidFill>
                  <a:schemeClr val="bg1"/>
                </a:solidFill>
              </a:defRPr>
            </a:lvl5pPr>
            <a:lvl6pPr marL="4930775" indent="-815975">
              <a:spcAft>
                <a:spcPts val="600"/>
              </a:spcAft>
              <a:buFont typeface="Courier New" panose="02070309020205020404" pitchFamily="49" charset="0"/>
              <a:buChar char="o"/>
              <a:defRPr sz="4000" b="0">
                <a:solidFill>
                  <a:schemeClr val="bg1"/>
                </a:solidFill>
              </a:defRPr>
            </a:lvl6pPr>
            <a:lvl7pPr marL="5649913" indent="-719138">
              <a:spcAft>
                <a:spcPts val="600"/>
              </a:spcAft>
              <a:buFont typeface="Wingdings" panose="05000000000000000000" pitchFamily="2" charset="2"/>
              <a:buChar char="§"/>
              <a:defRPr sz="4000" b="0">
                <a:solidFill>
                  <a:schemeClr val="bg1"/>
                </a:solidFill>
              </a:defRPr>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67020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uthor page">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rot="14045469">
            <a:off x="13521038" y="11207687"/>
            <a:ext cx="5228797" cy="2801723"/>
          </a:xfrm>
          <a:prstGeom prst="rect">
            <a:avLst/>
          </a:prstGeom>
          <a:ln w="12700">
            <a:miter lim="400000"/>
          </a:ln>
        </p:spPr>
      </p:pic>
      <p:pic>
        <p:nvPicPr>
          <p:cNvPr id="172" name="Image" descr="Image"/>
          <p:cNvPicPr>
            <a:picLocks noChangeAspect="1"/>
          </p:cNvPicPr>
          <p:nvPr/>
        </p:nvPicPr>
        <p:blipFill>
          <a:blip r:embed="rId3"/>
          <a:stretch>
            <a:fillRect/>
          </a:stretch>
        </p:blipFill>
        <p:spPr>
          <a:xfrm rot="20072924">
            <a:off x="19223834" y="4499392"/>
            <a:ext cx="6773049" cy="3629169"/>
          </a:xfrm>
          <a:prstGeom prst="rect">
            <a:avLst/>
          </a:prstGeom>
          <a:ln w="12700">
            <a:miter lim="400000"/>
          </a:ln>
        </p:spPr>
      </p:pic>
      <p:pic>
        <p:nvPicPr>
          <p:cNvPr id="173" name="Image" descr="Image"/>
          <p:cNvPicPr>
            <a:picLocks noChangeAspect="1"/>
          </p:cNvPicPr>
          <p:nvPr/>
        </p:nvPicPr>
        <p:blipFill>
          <a:blip r:embed="rId4"/>
          <a:stretch>
            <a:fillRect/>
          </a:stretch>
        </p:blipFill>
        <p:spPr>
          <a:xfrm>
            <a:off x="12974336" y="1348925"/>
            <a:ext cx="4508016" cy="4507940"/>
          </a:xfrm>
          <a:prstGeom prst="rect">
            <a:avLst/>
          </a:prstGeom>
          <a:ln w="12700">
            <a:miter lim="400000"/>
          </a:ln>
        </p:spPr>
      </p:pic>
      <p:pic>
        <p:nvPicPr>
          <p:cNvPr id="174" name="LH&amp;CP_Logos_Primary logo WO 1.png" descr="LH&amp;CP_Logos_Primary logo WO 1.png"/>
          <p:cNvPicPr>
            <a:picLocks noChangeAspect="1"/>
          </p:cNvPicPr>
          <p:nvPr/>
        </p:nvPicPr>
        <p:blipFill>
          <a:blip r:embed="rId5"/>
          <a:stretch>
            <a:fillRect/>
          </a:stretch>
        </p:blipFill>
        <p:spPr>
          <a:xfrm>
            <a:off x="773439" y="10783423"/>
            <a:ext cx="6104170" cy="2208374"/>
          </a:xfrm>
          <a:prstGeom prst="rect">
            <a:avLst/>
          </a:prstGeom>
          <a:ln w="12700">
            <a:miter lim="400000"/>
          </a:ln>
        </p:spPr>
      </p:pic>
      <p:sp>
        <p:nvSpPr>
          <p:cNvPr id="175" name="Author name"/>
          <p:cNvSpPr txBox="1">
            <a:spLocks noGrp="1"/>
          </p:cNvSpPr>
          <p:nvPr>
            <p:ph type="title" hasCustomPrompt="1"/>
          </p:nvPr>
        </p:nvSpPr>
        <p:spPr>
          <a:xfrm>
            <a:off x="1663695" y="2026872"/>
            <a:ext cx="21971006" cy="4648203"/>
          </a:xfrm>
          <a:prstGeom prst="rect">
            <a:avLst/>
          </a:prstGeom>
        </p:spPr>
        <p:txBody>
          <a:bodyPr/>
          <a:lstStyle/>
          <a:p>
            <a:r>
              <a:t>Author name</a:t>
            </a:r>
          </a:p>
        </p:txBody>
      </p:sp>
      <p:sp>
        <p:nvSpPr>
          <p:cNvPr id="176" name="Body Level One…"/>
          <p:cNvSpPr txBox="1">
            <a:spLocks noGrp="1"/>
          </p:cNvSpPr>
          <p:nvPr>
            <p:ph type="body" sz="quarter" idx="1" hasCustomPrompt="1"/>
          </p:nvPr>
        </p:nvSpPr>
        <p:spPr>
          <a:xfrm>
            <a:off x="1663695" y="7048941"/>
            <a:ext cx="21971001" cy="864192"/>
          </a:xfrm>
          <a:prstGeom prst="rect">
            <a:avLst/>
          </a:prstGeom>
        </p:spPr>
        <p:txBody>
          <a:bodyPr>
            <a:normAutofit/>
          </a:bodyPr>
          <a:lstStyle>
            <a:lvl1pPr>
              <a:defRPr sz="4000" b="0">
                <a:solidFill>
                  <a:srgbClr val="FFFFFF"/>
                </a:solidFill>
                <a:latin typeface="Helvetica Neue Medium"/>
                <a:ea typeface="Helvetica Neue Medium"/>
                <a:cs typeface="Helvetica Neue Medium"/>
                <a:sym typeface="Helvetica Neue Medium"/>
              </a:defRPr>
            </a:lvl1pPr>
            <a:lvl2pPr>
              <a:defRPr sz="4000" b="0">
                <a:solidFill>
                  <a:srgbClr val="FFFFFF"/>
                </a:solidFill>
                <a:latin typeface="Helvetica Neue Medium"/>
                <a:ea typeface="Helvetica Neue Medium"/>
                <a:cs typeface="Helvetica Neue Medium"/>
                <a:sym typeface="Helvetica Neue Medium"/>
              </a:defRPr>
            </a:lvl2pPr>
            <a:lvl3pPr>
              <a:defRPr sz="4000" b="0">
                <a:solidFill>
                  <a:srgbClr val="FFFFFF"/>
                </a:solidFill>
                <a:latin typeface="Helvetica Neue Medium"/>
                <a:ea typeface="Helvetica Neue Medium"/>
                <a:cs typeface="Helvetica Neue Medium"/>
                <a:sym typeface="Helvetica Neue Medium"/>
              </a:defRPr>
            </a:lvl3pPr>
            <a:lvl4pPr>
              <a:defRPr sz="4000" b="0">
                <a:solidFill>
                  <a:srgbClr val="FFFFFF"/>
                </a:solidFill>
                <a:latin typeface="Helvetica Neue Medium"/>
                <a:ea typeface="Helvetica Neue Medium"/>
                <a:cs typeface="Helvetica Neue Medium"/>
                <a:sym typeface="Helvetica Neue Medium"/>
              </a:defRPr>
            </a:lvl4pPr>
            <a:lvl5pPr>
              <a:defRPr sz="4000" b="0">
                <a:solidFill>
                  <a:srgbClr val="FFFFFF"/>
                </a:solidFill>
                <a:latin typeface="Helvetica Neue Medium"/>
                <a:ea typeface="Helvetica Neue Medium"/>
                <a:cs typeface="Helvetica Neue Medium"/>
                <a:sym typeface="Helvetica Neue Medium"/>
              </a:defRPr>
            </a:lvl5pPr>
          </a:lstStyle>
          <a:p>
            <a:r>
              <a:t>Thank you</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 Middleton Park 1">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2" name="Image" descr="Image"/>
          <p:cNvPicPr>
            <a:picLocks noChangeAspect="1"/>
          </p:cNvPicPr>
          <p:nvPr/>
        </p:nvPicPr>
        <p:blipFill>
          <a:blip r:embed="rId3"/>
          <a:stretch>
            <a:fillRect/>
          </a:stretch>
        </p:blipFill>
        <p:spPr>
          <a:xfrm>
            <a:off x="20113265" y="12785880"/>
            <a:ext cx="3636071" cy="444704"/>
          </a:xfrm>
          <a:prstGeom prst="rect">
            <a:avLst/>
          </a:prstGeom>
          <a:ln w="12700">
            <a:miter lim="400000"/>
          </a:ln>
        </p:spPr>
      </p:pic>
      <p:pic>
        <p:nvPicPr>
          <p:cNvPr id="33" name="LH&amp;CP_Logos_Primary Logo.png" descr="LH&amp;CP_Logos_Primary Logo.png"/>
          <p:cNvPicPr>
            <a:picLocks noChangeAspect="1"/>
          </p:cNvPicPr>
          <p:nvPr/>
        </p:nvPicPr>
        <p:blipFill>
          <a:blip r:embed="rId4"/>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Slide - Middleton Park 2">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2" name="Rectangle 1">
            <a:extLst>
              <a:ext uri="{FF2B5EF4-FFF2-40B4-BE49-F238E27FC236}">
                <a16:creationId xmlns:a16="http://schemas.microsoft.com/office/drawing/2014/main" id="{5ABEFCAE-CED6-E04A-86F1-57DE45B8C44F}"/>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3" name="LH&amp;CP_Logos_Primary Logo.png" descr="LH&amp;CP_Logos_Primary Logo.png"/>
          <p:cNvPicPr>
            <a:picLocks noChangeAspect="1"/>
          </p:cNvPicPr>
          <p:nvPr/>
        </p:nvPicPr>
        <p:blipFill>
          <a:blip r:embed="rId3"/>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9" name="Picture 8">
            <a:extLst>
              <a:ext uri="{FF2B5EF4-FFF2-40B4-BE49-F238E27FC236}">
                <a16:creationId xmlns:a16="http://schemas.microsoft.com/office/drawing/2014/main" id="{88F901E0-C1A8-4148-830D-31FE69A02855}"/>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1978059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with shapes">
    <p:bg>
      <p:bgPr>
        <a:solidFill>
          <a:srgbClr val="1B365D">
            <a:alpha val="0"/>
          </a:srgbClr>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8" name="LH&amp;CP_Logos_Primary Logo.png" descr="LH&amp;CP_Logos_Primary Logo.png">
            <a:extLst>
              <a:ext uri="{FF2B5EF4-FFF2-40B4-BE49-F238E27FC236}">
                <a16:creationId xmlns:a16="http://schemas.microsoft.com/office/drawing/2014/main" id="{7EE90D68-108F-BB4F-8931-CD1B19E6DF33}"/>
              </a:ext>
            </a:extLst>
          </p:cNvPr>
          <p:cNvPicPr>
            <a:picLocks noChangeAspect="1"/>
          </p:cNvPicPr>
          <p:nvPr userDrawn="1"/>
        </p:nvPicPr>
        <p:blipFill>
          <a:blip r:embed="rId2"/>
          <a:stretch>
            <a:fillRect/>
          </a:stretch>
        </p:blipFill>
        <p:spPr>
          <a:xfrm>
            <a:off x="16857039" y="135114"/>
            <a:ext cx="7301436" cy="2641522"/>
          </a:xfrm>
          <a:prstGeom prst="rect">
            <a:avLst/>
          </a:prstGeom>
          <a:ln w="12700">
            <a:miter lim="400000"/>
          </a:ln>
        </p:spPr>
      </p:pic>
      <p:sp>
        <p:nvSpPr>
          <p:cNvPr id="12" name="Body Level One…">
            <a:extLst>
              <a:ext uri="{FF2B5EF4-FFF2-40B4-BE49-F238E27FC236}">
                <a16:creationId xmlns:a16="http://schemas.microsoft.com/office/drawing/2014/main" id="{A37F964E-1ED3-5648-8C94-3C452D721191}"/>
              </a:ext>
            </a:extLst>
          </p:cNvPr>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3" name="Presentation Title">
            <a:extLst>
              <a:ext uri="{FF2B5EF4-FFF2-40B4-BE49-F238E27FC236}">
                <a16:creationId xmlns:a16="http://schemas.microsoft.com/office/drawing/2014/main" id="{FC25B1DE-91E5-5440-A272-8B4AD87E0938}"/>
              </a:ext>
            </a:extLst>
          </p:cNvPr>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14" name="Text Placeholder 4">
            <a:extLst>
              <a:ext uri="{FF2B5EF4-FFF2-40B4-BE49-F238E27FC236}">
                <a16:creationId xmlns:a16="http://schemas.microsoft.com/office/drawing/2014/main" id="{DE6B4313-B117-BD4A-8E92-C1E121BAC439}"/>
              </a:ext>
            </a:extLst>
          </p:cNvPr>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pic>
        <p:nvPicPr>
          <p:cNvPr id="15" name="Image" descr="Image">
            <a:extLst>
              <a:ext uri="{FF2B5EF4-FFF2-40B4-BE49-F238E27FC236}">
                <a16:creationId xmlns:a16="http://schemas.microsoft.com/office/drawing/2014/main" id="{7DA905AF-6A28-E24D-9BB1-9EBA04CE2C72}"/>
              </a:ext>
            </a:extLst>
          </p:cNvPr>
          <p:cNvPicPr>
            <a:picLocks noChangeAspect="1"/>
          </p:cNvPicPr>
          <p:nvPr userDrawn="1"/>
        </p:nvPicPr>
        <p:blipFill>
          <a:blip r:embed="rId3"/>
          <a:stretch>
            <a:fillRect/>
          </a:stretch>
        </p:blipFill>
        <p:spPr>
          <a:xfrm>
            <a:off x="20067485" y="12763800"/>
            <a:ext cx="3727632" cy="488863"/>
          </a:xfrm>
          <a:prstGeom prst="rect">
            <a:avLst/>
          </a:prstGeom>
          <a:ln w="12700">
            <a:miter lim="400000"/>
          </a:ln>
        </p:spPr>
      </p:pic>
      <p:pic>
        <p:nvPicPr>
          <p:cNvPr id="9" name="Image" descr="Image">
            <a:extLst>
              <a:ext uri="{FF2B5EF4-FFF2-40B4-BE49-F238E27FC236}">
                <a16:creationId xmlns:a16="http://schemas.microsoft.com/office/drawing/2014/main" id="{93E2BB34-58C8-6542-88D0-3D0AEF1107EC}"/>
              </a:ext>
            </a:extLst>
          </p:cNvPr>
          <p:cNvPicPr>
            <a:picLocks noChangeAspect="1"/>
          </p:cNvPicPr>
          <p:nvPr userDrawn="1"/>
        </p:nvPicPr>
        <p:blipFill>
          <a:blip r:embed="rId4"/>
          <a:stretch>
            <a:fillRect/>
          </a:stretch>
        </p:blipFill>
        <p:spPr>
          <a:xfrm rot="19281127">
            <a:off x="8365514" y="4935"/>
            <a:ext cx="4216203" cy="2259148"/>
          </a:xfrm>
          <a:prstGeom prst="rect">
            <a:avLst/>
          </a:prstGeom>
          <a:ln w="12700">
            <a:miter lim="400000"/>
          </a:ln>
        </p:spPr>
      </p:pic>
      <p:pic>
        <p:nvPicPr>
          <p:cNvPr id="10" name="Image" descr="Image">
            <a:extLst>
              <a:ext uri="{FF2B5EF4-FFF2-40B4-BE49-F238E27FC236}">
                <a16:creationId xmlns:a16="http://schemas.microsoft.com/office/drawing/2014/main" id="{3428A6E4-7215-4C4E-BCF9-B56464F2C760}"/>
              </a:ext>
            </a:extLst>
          </p:cNvPr>
          <p:cNvPicPr>
            <a:picLocks noChangeAspect="1"/>
          </p:cNvPicPr>
          <p:nvPr userDrawn="1"/>
        </p:nvPicPr>
        <p:blipFill>
          <a:blip r:embed="rId5"/>
          <a:stretch>
            <a:fillRect/>
          </a:stretch>
        </p:blipFill>
        <p:spPr>
          <a:xfrm rot="5603342">
            <a:off x="15221767" y="9619808"/>
            <a:ext cx="3454030" cy="4152292"/>
          </a:xfrm>
          <a:prstGeom prst="rect">
            <a:avLst/>
          </a:prstGeom>
          <a:ln w="12700">
            <a:miter lim="400000"/>
          </a:ln>
        </p:spPr>
      </p:pic>
      <p:pic>
        <p:nvPicPr>
          <p:cNvPr id="11" name="Image" descr="Image">
            <a:extLst>
              <a:ext uri="{FF2B5EF4-FFF2-40B4-BE49-F238E27FC236}">
                <a16:creationId xmlns:a16="http://schemas.microsoft.com/office/drawing/2014/main" id="{D333D9D1-6847-C646-9B64-FA8E30481B7E}"/>
              </a:ext>
            </a:extLst>
          </p:cNvPr>
          <p:cNvPicPr>
            <a:picLocks noChangeAspect="1"/>
          </p:cNvPicPr>
          <p:nvPr userDrawn="1"/>
        </p:nvPicPr>
        <p:blipFill>
          <a:blip r:embed="rId6"/>
          <a:stretch>
            <a:fillRect/>
          </a:stretch>
        </p:blipFill>
        <p:spPr>
          <a:xfrm>
            <a:off x="21204972" y="4413753"/>
            <a:ext cx="4152346" cy="4152292"/>
          </a:xfrm>
          <a:prstGeom prst="rect">
            <a:avLst/>
          </a:prstGeom>
          <a:ln w="12700">
            <a:miter lim="400000"/>
          </a:ln>
        </p:spPr>
      </p:pic>
      <p:pic>
        <p:nvPicPr>
          <p:cNvPr id="16" name="Image" descr="Image">
            <a:extLst>
              <a:ext uri="{FF2B5EF4-FFF2-40B4-BE49-F238E27FC236}">
                <a16:creationId xmlns:a16="http://schemas.microsoft.com/office/drawing/2014/main" id="{F7FE3A73-4A78-BE44-B94A-20C639FF45F9}"/>
              </a:ext>
            </a:extLst>
          </p:cNvPr>
          <p:cNvPicPr>
            <a:picLocks noChangeAspect="1"/>
          </p:cNvPicPr>
          <p:nvPr userDrawn="1"/>
        </p:nvPicPr>
        <p:blipFill>
          <a:blip r:embed="rId7"/>
          <a:stretch>
            <a:fillRect/>
          </a:stretch>
        </p:blipFill>
        <p:spPr>
          <a:xfrm rot="3133949">
            <a:off x="1477640" y="11620859"/>
            <a:ext cx="4484137" cy="2402713"/>
          </a:xfrm>
          <a:prstGeom prst="rect">
            <a:avLst/>
          </a:prstGeom>
          <a:ln w="12700">
            <a:miter lim="400000"/>
          </a:ln>
        </p:spPr>
      </p:pic>
    </p:spTree>
    <p:extLst>
      <p:ext uri="{BB962C8B-B14F-4D97-AF65-F5344CB8AC3E}">
        <p14:creationId xmlns:p14="http://schemas.microsoft.com/office/powerpoint/2010/main" val="15984894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py page">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8000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py page - blank">
    <p:bg>
      <p:bgPr>
        <a:solidFill>
          <a:srgbClr val="FFFFFF"/>
        </a:solidFill>
        <a:effectLst/>
      </p:bgPr>
    </p:bg>
    <p:spTree>
      <p:nvGrpSpPr>
        <p:cNvPr id="1" name=""/>
        <p:cNvGrpSpPr/>
        <p:nvPr/>
      </p:nvGrpSpPr>
      <p:grpSpPr>
        <a:xfrm>
          <a:off x="0" y="0"/>
          <a:ext cx="0" cy="0"/>
          <a:chOff x="0" y="0"/>
          <a:chExt cx="0" cy="0"/>
        </a:xfrm>
      </p:grpSpPr>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2" name="Rectangle 1">
            <a:extLst>
              <a:ext uri="{FF2B5EF4-FFF2-40B4-BE49-F238E27FC236}">
                <a16:creationId xmlns:a16="http://schemas.microsoft.com/office/drawing/2014/main" id="{FD7FAA21-7ED8-4211-922F-7D14E9B55FA3}"/>
              </a:ext>
            </a:extLst>
          </p:cNvPr>
          <p:cNvSpPr/>
          <p:nvPr userDrawn="1"/>
        </p:nvSpPr>
        <p:spPr>
          <a:xfrm>
            <a:off x="1002900" y="2135112"/>
            <a:ext cx="22378200" cy="12346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291455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page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9"/>
            <a:ext cx="21823362" cy="7256414"/>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a:extLst>
              <a:ext uri="{FF2B5EF4-FFF2-40B4-BE49-F238E27FC236}">
                <a16:creationId xmlns:a16="http://schemas.microsoft.com/office/drawing/2014/main" id="{C951A4FB-EFBC-4F0E-8165-409D1527CE0B}"/>
              </a:ext>
            </a:extLst>
          </p:cNvPr>
          <p:cNvSpPr/>
          <p:nvPr userDrawn="1"/>
        </p:nvSpPr>
        <p:spPr>
          <a:xfrm>
            <a:off x="-1" y="10576390"/>
            <a:ext cx="24384004" cy="3162296"/>
          </a:xfrm>
          <a:prstGeom prst="rect">
            <a:avLst/>
          </a:prstGeom>
          <a:solidFill>
            <a:srgbClr val="8CBEB9"/>
          </a:solidFill>
          <a:ln w="12700">
            <a:miter lim="400000"/>
          </a:ln>
        </p:spPr>
        <p:txBody>
          <a:bodyPr lIns="50800" tIns="50800" rIns="50800" bIns="50800" anchor="ctr"/>
          <a:lstStyle/>
          <a:p>
            <a:pPr defTabSz="825500">
              <a:defRPr sz="3200">
                <a:solidFill>
                  <a:srgbClr val="FFFFFF"/>
                </a:solidFill>
              </a:defRPr>
            </a:pPr>
            <a:endParaRPr dirty="0"/>
          </a:p>
        </p:txBody>
      </p:sp>
      <p:pic>
        <p:nvPicPr>
          <p:cNvPr id="9" name="Image" descr="Image">
            <a:extLst>
              <a:ext uri="{FF2B5EF4-FFF2-40B4-BE49-F238E27FC236}">
                <a16:creationId xmlns:a16="http://schemas.microsoft.com/office/drawing/2014/main" id="{24CBC1CB-AFCB-4671-AC03-64C98205C032}"/>
              </a:ext>
            </a:extLst>
          </p:cNvPr>
          <p:cNvPicPr>
            <a:picLocks noChangeAspect="1"/>
          </p:cNvPicPr>
          <p:nvPr userDrawn="1"/>
        </p:nvPicPr>
        <p:blipFill>
          <a:blip r:embed="rId3"/>
          <a:stretch>
            <a:fillRect/>
          </a:stretch>
        </p:blipFill>
        <p:spPr>
          <a:xfrm>
            <a:off x="18224760" y="5720305"/>
            <a:ext cx="4652140" cy="5317960"/>
          </a:xfrm>
          <a:prstGeom prst="rect">
            <a:avLst/>
          </a:prstGeom>
          <a:ln w="12700">
            <a:miter lim="400000"/>
          </a:ln>
        </p:spPr>
      </p:pic>
      <p:pic>
        <p:nvPicPr>
          <p:cNvPr id="10" name="Image" descr="Image">
            <a:extLst>
              <a:ext uri="{FF2B5EF4-FFF2-40B4-BE49-F238E27FC236}">
                <a16:creationId xmlns:a16="http://schemas.microsoft.com/office/drawing/2014/main" id="{CB55E406-86B0-4FF7-9F88-37B9E5179AA0}"/>
              </a:ext>
            </a:extLst>
          </p:cNvPr>
          <p:cNvPicPr>
            <a:picLocks noChangeAspect="1"/>
          </p:cNvPicPr>
          <p:nvPr userDrawn="1"/>
        </p:nvPicPr>
        <p:blipFill>
          <a:blip r:embed="rId4"/>
          <a:stretch>
            <a:fillRect/>
          </a:stretch>
        </p:blipFill>
        <p:spPr>
          <a:xfrm>
            <a:off x="13605372" y="4099407"/>
            <a:ext cx="5900115" cy="8997485"/>
          </a:xfrm>
          <a:prstGeom prst="rect">
            <a:avLst/>
          </a:prstGeom>
          <a:ln w="12700">
            <a:miter lim="400000"/>
          </a:ln>
        </p:spPr>
      </p:pic>
    </p:spTree>
    <p:extLst>
      <p:ext uri="{BB962C8B-B14F-4D97-AF65-F5344CB8AC3E}">
        <p14:creationId xmlns:p14="http://schemas.microsoft.com/office/powerpoint/2010/main" val="1686532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page with large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4419530" y="3053341"/>
            <a:ext cx="4346994" cy="4465780"/>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19031157" y="5277482"/>
            <a:ext cx="4073993" cy="4465779"/>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5258730" y="8015851"/>
            <a:ext cx="3552858" cy="3398081"/>
          </a:xfrm>
          <a:prstGeom prst="rect">
            <a:avLst/>
          </a:prstGeom>
          <a:ln w="12700">
            <a:miter lim="400000"/>
          </a:ln>
        </p:spPr>
      </p:pic>
    </p:spTree>
    <p:extLst>
      <p:ext uri="{BB962C8B-B14F-4D97-AF65-F5344CB8AC3E}">
        <p14:creationId xmlns:p14="http://schemas.microsoft.com/office/powerpoint/2010/main" val="9742677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py page with small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8704072" y="6327135"/>
            <a:ext cx="2646211" cy="2718521"/>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20901078" y="8270553"/>
            <a:ext cx="2480022" cy="2718520"/>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8382293" y="9355902"/>
            <a:ext cx="2162785" cy="2068565"/>
          </a:xfrm>
          <a:prstGeom prst="rect">
            <a:avLst/>
          </a:prstGeom>
          <a:ln w="12700">
            <a:miter lim="400000"/>
          </a:ln>
        </p:spPr>
      </p:pic>
    </p:spTree>
    <p:extLst>
      <p:ext uri="{BB962C8B-B14F-4D97-AF65-F5344CB8AC3E}">
        <p14:creationId xmlns:p14="http://schemas.microsoft.com/office/powerpoint/2010/main" val="31891855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Divider page"/>
          <p:cNvSpPr txBox="1">
            <a:spLocks noGrp="1"/>
          </p:cNvSpPr>
          <p:nvPr>
            <p:ph type="title" hasCustomPrompt="1"/>
          </p:nvPr>
        </p:nvSpPr>
        <p:spPr>
          <a:xfrm>
            <a:off x="1663695" y="2584433"/>
            <a:ext cx="21971006" cy="464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Divider page</a:t>
            </a:r>
          </a:p>
        </p:txBody>
      </p:sp>
      <p:pic>
        <p:nvPicPr>
          <p:cNvPr id="3" name="Image" descr="Image"/>
          <p:cNvPicPr>
            <a:picLocks noChangeAspect="1"/>
          </p:cNvPicPr>
          <p:nvPr/>
        </p:nvPicPr>
        <p:blipFill>
          <a:blip r:embed="rId13"/>
          <a:stretch>
            <a:fillRect/>
          </a:stretch>
        </p:blipFill>
        <p:spPr>
          <a:xfrm rot="19281127">
            <a:off x="20320449" y="6456536"/>
            <a:ext cx="4216202" cy="2259147"/>
          </a:xfrm>
          <a:prstGeom prst="rect">
            <a:avLst/>
          </a:prstGeom>
          <a:ln w="12700">
            <a:miter lim="400000"/>
          </a:ln>
        </p:spPr>
      </p:pic>
      <p:pic>
        <p:nvPicPr>
          <p:cNvPr id="4" name="Image" descr="Image"/>
          <p:cNvPicPr>
            <a:picLocks noChangeAspect="1"/>
          </p:cNvPicPr>
          <p:nvPr/>
        </p:nvPicPr>
        <p:blipFill>
          <a:blip r:embed="rId14"/>
          <a:stretch>
            <a:fillRect/>
          </a:stretch>
        </p:blipFill>
        <p:spPr>
          <a:xfrm rot="20045788">
            <a:off x="3182167" y="10889808"/>
            <a:ext cx="3454030" cy="4152292"/>
          </a:xfrm>
          <a:prstGeom prst="rect">
            <a:avLst/>
          </a:prstGeom>
          <a:ln w="12700">
            <a:miter lim="400000"/>
          </a:ln>
        </p:spPr>
      </p:pic>
      <p:pic>
        <p:nvPicPr>
          <p:cNvPr id="5" name="Image" descr="Image"/>
          <p:cNvPicPr>
            <a:picLocks noChangeAspect="1"/>
          </p:cNvPicPr>
          <p:nvPr/>
        </p:nvPicPr>
        <p:blipFill>
          <a:blip r:embed="rId15"/>
          <a:stretch>
            <a:fillRect/>
          </a:stretch>
        </p:blipFill>
        <p:spPr>
          <a:xfrm>
            <a:off x="15362972" y="11517878"/>
            <a:ext cx="4152346" cy="4152292"/>
          </a:xfrm>
          <a:prstGeom prst="rect">
            <a:avLst/>
          </a:prstGeom>
          <a:ln w="12700">
            <a:miter lim="400000"/>
          </a:ln>
        </p:spPr>
      </p:pic>
      <p:pic>
        <p:nvPicPr>
          <p:cNvPr id="6" name="Image" descr="Image"/>
          <p:cNvPicPr>
            <a:picLocks noChangeAspect="1"/>
          </p:cNvPicPr>
          <p:nvPr/>
        </p:nvPicPr>
        <p:blipFill>
          <a:blip r:embed="rId16"/>
          <a:stretch>
            <a:fillRect/>
          </a:stretch>
        </p:blipFill>
        <p:spPr>
          <a:xfrm rot="8641063">
            <a:off x="7624440" y="-718444"/>
            <a:ext cx="4484137" cy="2402714"/>
          </a:xfrm>
          <a:prstGeom prst="rect">
            <a:avLst/>
          </a:prstGeom>
          <a:ln w="12700">
            <a:miter lim="400000"/>
          </a:ln>
        </p:spPr>
      </p:pic>
      <p:pic>
        <p:nvPicPr>
          <p:cNvPr id="7" name="LH&amp;CP_Logos_Primary logo WO 1.png" descr="LH&amp;CP_Logos_Primary logo WO 1.png"/>
          <p:cNvPicPr>
            <a:picLocks noChangeAspect="1"/>
          </p:cNvPicPr>
          <p:nvPr/>
        </p:nvPicPr>
        <p:blipFill>
          <a:blip r:embed="rId17"/>
          <a:stretch>
            <a:fillRect/>
          </a:stretch>
        </p:blipFill>
        <p:spPr>
          <a:xfrm>
            <a:off x="19217997" y="592270"/>
            <a:ext cx="4264572" cy="15428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650" r:id="rId2"/>
    <p:sldLayoutId id="2147483664" r:id="rId3"/>
    <p:sldLayoutId id="2147483662" r:id="rId4"/>
    <p:sldLayoutId id="2147483669" r:id="rId5"/>
    <p:sldLayoutId id="2147483671" r:id="rId6"/>
    <p:sldLayoutId id="2147483668" r:id="rId7"/>
    <p:sldLayoutId id="2147483666" r:id="rId8"/>
    <p:sldLayoutId id="2147483667" r:id="rId9"/>
    <p:sldLayoutId id="2147483670" r:id="rId10"/>
    <p:sldLayoutId id="2147483661" r:id="rId11"/>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kingsfund.org.uk/publications/population-health-approach?gclid=EAIaIQobChMI8dWWp_ig-wIVCLbtCh2IKQ7REAAYASAAEgL2w_D_Bw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 Placeholder 1"/>
          <p:cNvSpPr txBox="1">
            <a:spLocks noGrp="1"/>
          </p:cNvSpPr>
          <p:nvPr>
            <p:ph type="body" sz="quarter" idx="1"/>
          </p:nvPr>
        </p:nvSpPr>
        <p:spPr>
          <a:xfrm>
            <a:off x="1663697" y="7203806"/>
            <a:ext cx="21971004" cy="864191"/>
          </a:xfrm>
          <a:prstGeom prst="rect">
            <a:avLst/>
          </a:prstGeom>
        </p:spPr>
        <p:txBody>
          <a:bodyPr>
            <a:normAutofit lnSpcReduction="10000"/>
          </a:bodyPr>
          <a:lstStyle/>
          <a:p>
            <a:r>
              <a:rPr lang="en-GB" sz="5400" dirty="0"/>
              <a:t>Nov 2022</a:t>
            </a:r>
            <a:endParaRPr sz="5400" dirty="0"/>
          </a:p>
        </p:txBody>
      </p:sp>
      <p:sp>
        <p:nvSpPr>
          <p:cNvPr id="187" name="Title 2"/>
          <p:cNvSpPr txBox="1">
            <a:spLocks noGrp="1"/>
          </p:cNvSpPr>
          <p:nvPr>
            <p:ph type="title"/>
          </p:nvPr>
        </p:nvSpPr>
        <p:spPr>
          <a:prstGeom prst="rect">
            <a:avLst/>
          </a:prstGeom>
        </p:spPr>
        <p:txBody>
          <a:bodyPr>
            <a:normAutofit/>
          </a:bodyPr>
          <a:lstStyle/>
          <a:p>
            <a:r>
              <a:rPr lang="en-GB" sz="11500" dirty="0"/>
              <a:t>Public Involvement Workshop</a:t>
            </a:r>
            <a:endParaRPr sz="11500" dirty="0"/>
          </a:p>
        </p:txBody>
      </p:sp>
      <p:sp>
        <p:nvSpPr>
          <p:cNvPr id="188" name="Text Placeholder 3"/>
          <p:cNvSpPr>
            <a:spLocks noGrp="1"/>
          </p:cNvSpPr>
          <p:nvPr>
            <p:ph type="body" sz="quarter"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lang="en-GB" sz="7200" dirty="0"/>
              <a:t>End of Life Care</a:t>
            </a:r>
            <a:endParaRPr sz="7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we will meet these needs in Leeds?</a:t>
            </a: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rPr>
              <a:t>These boards are r</a:t>
            </a:r>
            <a:r>
              <a:rPr lang="en-GB" sz="4800" b="0" i="0" u="none" strike="noStrike" baseline="0" dirty="0">
                <a:solidFill>
                  <a:srgbClr val="000000"/>
                </a:solidFill>
                <a:latin typeface="Arial" panose="020B0604020202020204" pitchFamily="34" charset="0"/>
              </a:rPr>
              <a:t>esponsible for improving (or driving improvements in) the outcomes, experience and value of NHS spend for their respective population…</a:t>
            </a:r>
          </a:p>
          <a:p>
            <a:pPr marL="0" indent="0">
              <a:buNone/>
            </a:pPr>
            <a:endParaRPr lang="en-GB" sz="2000" b="0" i="0" u="none" strike="noStrike" baseline="0" dirty="0">
              <a:solidFill>
                <a:srgbClr val="000000"/>
              </a:solidFill>
              <a:latin typeface="Arial" panose="020B0604020202020204" pitchFamily="34" charset="0"/>
            </a:endParaRPr>
          </a:p>
          <a:p>
            <a:pPr marL="0" indent="0">
              <a:buNone/>
            </a:pPr>
            <a:r>
              <a:rPr lang="en-GB" sz="4800" b="0" i="0" u="none" strike="noStrike" baseline="0" dirty="0">
                <a:solidFill>
                  <a:srgbClr val="000000"/>
                </a:solidFill>
                <a:latin typeface="Arial" panose="020B0604020202020204" pitchFamily="34" charset="0"/>
              </a:rPr>
              <a:t>Working across organisations, across sectors, and focussed on people's needs. </a:t>
            </a: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7" name="Picture 6" descr="An image outlining the nine population boards and two care delivery boards (planned care and same-day response)">
            <a:extLst>
              <a:ext uri="{FF2B5EF4-FFF2-40B4-BE49-F238E27FC236}">
                <a16:creationId xmlns:a16="http://schemas.microsoft.com/office/drawing/2014/main" id="{25306F9E-163F-4185-B0D6-895D0B28B2B3}"/>
              </a:ext>
            </a:extLst>
          </p:cNvPr>
          <p:cNvPicPr>
            <a:picLocks noChangeAspect="1"/>
          </p:cNvPicPr>
          <p:nvPr/>
        </p:nvPicPr>
        <p:blipFill>
          <a:blip r:embed="rId2"/>
          <a:stretch>
            <a:fillRect/>
          </a:stretch>
        </p:blipFill>
        <p:spPr>
          <a:xfrm>
            <a:off x="3910519" y="4194446"/>
            <a:ext cx="16600757" cy="6030034"/>
          </a:xfrm>
          <a:prstGeom prst="rect">
            <a:avLst/>
          </a:prstGeom>
        </p:spPr>
      </p:pic>
    </p:spTree>
    <p:extLst>
      <p:ext uri="{BB962C8B-B14F-4D97-AF65-F5344CB8AC3E}">
        <p14:creationId xmlns:p14="http://schemas.microsoft.com/office/powerpoint/2010/main" val="12128907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3525939"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cs typeface="Arial" panose="020B0604020202020204" pitchFamily="34" charset="0"/>
              </a:rPr>
              <a:t>Boards will be made up of senior representatives from across the health and care partnership.</a:t>
            </a:r>
          </a:p>
          <a:p>
            <a:pPr marL="0" indent="0">
              <a:buNone/>
            </a:pPr>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The boards will be </a:t>
            </a:r>
            <a:endParaRPr lang="en-GB" sz="3200" b="0" i="0" u="none" strike="noStrike" baseline="0" dirty="0">
              <a:solidFill>
                <a:srgbClr val="000000"/>
              </a:solidFill>
              <a:latin typeface="Arial" panose="020B0604020202020204" pitchFamily="34" charset="0"/>
            </a:endParaRPr>
          </a:p>
          <a:p>
            <a:r>
              <a:rPr lang="en-GB" sz="4800" b="1" i="0" u="none" strike="noStrike" baseline="0" dirty="0">
                <a:solidFill>
                  <a:srgbClr val="000000"/>
                </a:solidFill>
                <a:latin typeface="Arial" panose="020B0604020202020204" pitchFamily="34" charset="0"/>
              </a:rPr>
              <a:t>Broad enough </a:t>
            </a:r>
            <a:r>
              <a:rPr lang="en-GB" sz="4800" b="0" i="0" u="none" strike="noStrike" baseline="0" dirty="0">
                <a:solidFill>
                  <a:srgbClr val="000000"/>
                </a:solidFill>
                <a:latin typeface="Arial" panose="020B0604020202020204" pitchFamily="34" charset="0"/>
              </a:rPr>
              <a:t>(to represent all partners)</a:t>
            </a:r>
          </a:p>
          <a:p>
            <a:r>
              <a:rPr lang="en-GB" sz="4800" b="1" i="0" u="none" strike="noStrike" baseline="0" dirty="0">
                <a:solidFill>
                  <a:srgbClr val="000000"/>
                </a:solidFill>
                <a:latin typeface="Arial" panose="020B0604020202020204" pitchFamily="34" charset="0"/>
              </a:rPr>
              <a:t>Senior enough </a:t>
            </a:r>
            <a:r>
              <a:rPr lang="en-GB" sz="4800" b="0" i="0" u="none" strike="noStrike" baseline="0" dirty="0">
                <a:solidFill>
                  <a:srgbClr val="000000"/>
                </a:solidFill>
                <a:latin typeface="Arial" panose="020B0604020202020204" pitchFamily="34" charset="0"/>
              </a:rPr>
              <a:t>(to take critical decisions)</a:t>
            </a:r>
          </a:p>
          <a:p>
            <a:r>
              <a:rPr lang="en-GB" sz="4800" b="1" i="0" u="none" strike="noStrike" baseline="0" dirty="0">
                <a:solidFill>
                  <a:srgbClr val="000000"/>
                </a:solidFill>
                <a:latin typeface="Arial" panose="020B0604020202020204" pitchFamily="34" charset="0"/>
              </a:rPr>
              <a:t>Small enough </a:t>
            </a:r>
            <a:r>
              <a:rPr lang="en-GB" sz="4800" b="0" i="0" u="none" strike="noStrike" baseline="0" dirty="0">
                <a:solidFill>
                  <a:srgbClr val="000000"/>
                </a:solidFill>
                <a:latin typeface="Arial" panose="020B0604020202020204" pitchFamily="34" charset="0"/>
              </a:rPr>
              <a:t>(to make these decisions)</a:t>
            </a: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2BA932-470B-4CA4-943C-1ECDC2FB834B}"/>
              </a:ext>
            </a:extLst>
          </p:cNvPr>
          <p:cNvPicPr>
            <a:picLocks noChangeAspect="1"/>
          </p:cNvPicPr>
          <p:nvPr/>
        </p:nvPicPr>
        <p:blipFill>
          <a:blip r:embed="rId2"/>
          <a:stretch>
            <a:fillRect/>
          </a:stretch>
        </p:blipFill>
        <p:spPr>
          <a:xfrm>
            <a:off x="14377993" y="2972260"/>
            <a:ext cx="9264711" cy="9361507"/>
          </a:xfrm>
          <a:prstGeom prst="rect">
            <a:avLst/>
          </a:prstGeom>
        </p:spPr>
      </p:pic>
    </p:spTree>
    <p:extLst>
      <p:ext uri="{BB962C8B-B14F-4D97-AF65-F5344CB8AC3E}">
        <p14:creationId xmlns:p14="http://schemas.microsoft.com/office/powerpoint/2010/main" val="8367890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719258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The End of Life Population Board</a:t>
            </a:r>
          </a:p>
          <a:p>
            <a:pPr marL="0" indent="0">
              <a:spcAft>
                <a:spcPts val="0"/>
              </a:spcAft>
              <a:buNone/>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End of life care is defined as care that:</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r>
              <a:rPr lang="en-GB" i="1" dirty="0">
                <a:solidFill>
                  <a:srgbClr val="7F7F7F"/>
                </a:solidFill>
                <a:effectLst/>
                <a:latin typeface="Arial" panose="020B0604020202020204" pitchFamily="34" charset="0"/>
                <a:ea typeface="Calibri" panose="020F0502020204030204" pitchFamily="34" charset="0"/>
                <a:cs typeface="Arial" panose="020B0604020202020204" pitchFamily="34" charset="0"/>
              </a:rPr>
              <a:t>“helps all those with advanced, progressive and incurable illness to live as well as possible until they die. It enables the supportive and palliative care needs of both patient and family to be identified and met through the last phase of life and into bereavement. It includes the management of pain and other symptoms and provision of psychological, social, spiritual and practical support” </a:t>
            </a:r>
            <a:r>
              <a:rPr lang="en-GB"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(DH, 2008).</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Palliative care is defined as: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r>
              <a:rPr lang="en-GB" i="1" dirty="0">
                <a:solidFill>
                  <a:srgbClr val="7F7F7F"/>
                </a:solidFill>
                <a:effectLst/>
                <a:latin typeface="Arial" panose="020B0604020202020204" pitchFamily="34" charset="0"/>
                <a:ea typeface="Calibri" panose="020F0502020204030204" pitchFamily="34" charset="0"/>
                <a:cs typeface="Arial" panose="020B0604020202020204" pitchFamily="34" charset="0"/>
              </a:rPr>
              <a:t>“The active holistic care of patients with advanced progressive illness. It is the management of their pain and other symptoms together with the provision of psychological, social and spiritual support” </a:t>
            </a:r>
            <a:r>
              <a:rPr lang="en-GB"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(National Council for Palliative care)</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2BA932-470B-4CA4-943C-1ECDC2FB834B}"/>
              </a:ext>
            </a:extLst>
          </p:cNvPr>
          <p:cNvPicPr>
            <a:picLocks noChangeAspect="1"/>
          </p:cNvPicPr>
          <p:nvPr/>
        </p:nvPicPr>
        <p:blipFill>
          <a:blip r:embed="rId2"/>
          <a:stretch>
            <a:fillRect/>
          </a:stretch>
        </p:blipFill>
        <p:spPr>
          <a:xfrm>
            <a:off x="18692037" y="2780874"/>
            <a:ext cx="5149443" cy="5203243"/>
          </a:xfrm>
          <a:prstGeom prst="rect">
            <a:avLst/>
          </a:prstGeom>
        </p:spPr>
      </p:pic>
    </p:spTree>
    <p:extLst>
      <p:ext uri="{BB962C8B-B14F-4D97-AF65-F5344CB8AC3E}">
        <p14:creationId xmlns:p14="http://schemas.microsoft.com/office/powerpoint/2010/main" val="34899534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dirty="0">
                <a:latin typeface="Arial" panose="020B0604020202020204" pitchFamily="34" charset="0"/>
                <a:cs typeface="Arial" panose="020B0604020202020204" pitchFamily="34" charset="0"/>
              </a:rPr>
              <a:t>What sort of decisions will the boards make?</a:t>
            </a:r>
          </a:p>
          <a:p>
            <a:r>
              <a:rPr lang="en-GB" sz="5400" dirty="0">
                <a:latin typeface="Arial" panose="020B0604020202020204" pitchFamily="34" charset="0"/>
                <a:cs typeface="Arial" panose="020B0604020202020204" pitchFamily="34" charset="0"/>
              </a:rPr>
              <a:t>Where to allocate funding</a:t>
            </a:r>
          </a:p>
          <a:p>
            <a:r>
              <a:rPr lang="en-GB" sz="5400" dirty="0">
                <a:latin typeface="Arial" panose="020B0604020202020204" pitchFamily="34" charset="0"/>
                <a:cs typeface="Arial" panose="020B0604020202020204" pitchFamily="34" charset="0"/>
              </a:rPr>
              <a:t>When to make changes to services</a:t>
            </a:r>
          </a:p>
          <a:p>
            <a:r>
              <a:rPr lang="en-GB" sz="5400" dirty="0">
                <a:latin typeface="Arial" panose="020B0604020202020204" pitchFamily="34" charset="0"/>
                <a:cs typeface="Arial" panose="020B0604020202020204" pitchFamily="34" charset="0"/>
              </a:rPr>
              <a:t>What the priorities are</a:t>
            </a:r>
          </a:p>
          <a:p>
            <a:r>
              <a:rPr lang="en-GB" sz="5400" dirty="0">
                <a:latin typeface="Arial" panose="020B0604020202020204" pitchFamily="34" charset="0"/>
                <a:cs typeface="Arial" panose="020B0604020202020204" pitchFamily="34" charset="0"/>
              </a:rPr>
              <a:t>How to deliver value (value for money)</a:t>
            </a:r>
          </a:p>
          <a:p>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It is essential that we involve people in this decision-making process. This workshop builds on our involvement so far and gives us an opportunity to plan future involvement together.</a:t>
            </a:r>
            <a:endParaRPr lang="en-GB" sz="5400" b="0" i="0" u="none" strike="noStrike" baseline="0" dirty="0">
              <a:solidFill>
                <a:srgbClr val="000000"/>
              </a:solidFill>
              <a:latin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5852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end of life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spcAft>
                <a:spcPts val="0"/>
              </a:spcAft>
              <a:buNone/>
            </a:pPr>
            <a:r>
              <a:rPr lang="en-GB" sz="5400" dirty="0">
                <a:latin typeface="Arial" panose="020B0604020202020204" pitchFamily="34" charset="0"/>
                <a:cs typeface="Arial" panose="020B0604020202020204" pitchFamily="34" charset="0"/>
              </a:rPr>
              <a:t>In Leeds we want to commission (plan and pay for) and provide care that is:</a:t>
            </a:r>
          </a:p>
          <a:p>
            <a:pPr>
              <a:spcAft>
                <a:spcPts val="0"/>
              </a:spcAft>
            </a:pPr>
            <a:r>
              <a:rPr lang="en-GB" sz="5400" dirty="0">
                <a:latin typeface="Arial" panose="020B0604020202020204" pitchFamily="34" charset="0"/>
                <a:cs typeface="Arial" panose="020B0604020202020204" pitchFamily="34" charset="0"/>
              </a:rPr>
              <a:t>Safe</a:t>
            </a:r>
          </a:p>
          <a:p>
            <a:pPr>
              <a:spcAft>
                <a:spcPts val="0"/>
              </a:spcAft>
            </a:pPr>
            <a:r>
              <a:rPr lang="en-GB" sz="5400" dirty="0">
                <a:latin typeface="Arial" panose="020B0604020202020204" pitchFamily="34" charset="0"/>
                <a:cs typeface="Arial" panose="020B0604020202020204" pitchFamily="34" charset="0"/>
              </a:rPr>
              <a:t>Sustainable</a:t>
            </a:r>
          </a:p>
          <a:p>
            <a:pPr>
              <a:spcAft>
                <a:spcPts val="0"/>
              </a:spcAft>
            </a:pPr>
            <a:r>
              <a:rPr lang="en-GB" sz="5400" dirty="0">
                <a:latin typeface="Arial" panose="020B0604020202020204" pitchFamily="34" charset="0"/>
                <a:cs typeface="Arial" panose="020B0604020202020204" pitchFamily="34" charset="0"/>
              </a:rPr>
              <a:t>Patient-centred</a:t>
            </a:r>
          </a:p>
          <a:p>
            <a:pPr>
              <a:spcAft>
                <a:spcPts val="0"/>
              </a:spcAft>
            </a:pPr>
            <a:r>
              <a:rPr lang="en-GB" sz="5400" dirty="0">
                <a:latin typeface="Arial" panose="020B0604020202020204" pitchFamily="34" charset="0"/>
                <a:cs typeface="Arial" panose="020B0604020202020204" pitchFamily="34" charset="0"/>
              </a:rPr>
              <a:t>Value for money</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cannot do this without understanding the needs, preferences and experiences of people in our population.</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are committed to 'starting with what we know' about people's experiences and engaging on the gaps in our knowledge.</a:t>
            </a:r>
          </a:p>
          <a:p>
            <a:pPr marL="0" indent="0">
              <a:spcAft>
                <a:spcPts val="0"/>
              </a:spcAft>
              <a:buNone/>
            </a:pPr>
            <a:endParaRPr lang="en-GB" sz="5400" dirty="0">
              <a:latin typeface="Arial" panose="020B0604020202020204" pitchFamily="34" charset="0"/>
              <a:cs typeface="Arial" panose="020B0604020202020204" pitchFamily="34" charset="0"/>
            </a:endParaRPr>
          </a:p>
          <a:p>
            <a:pPr marL="0" indent="0">
              <a:spcAft>
                <a:spcPts val="0"/>
              </a:spcAft>
              <a:buNone/>
            </a:pPr>
            <a:endParaRPr lang="en-GB" sz="5400" b="0" i="0" u="none" strike="noStrike" baseline="0" dirty="0">
              <a:solidFill>
                <a:srgbClr val="000000"/>
              </a:solidFill>
              <a:latin typeface="Arial" panose="020B0604020202020204" pitchFamily="34" charset="0"/>
            </a:endParaRPr>
          </a:p>
          <a:p>
            <a:pPr marL="0" indent="0">
              <a:spcAft>
                <a:spcPts val="0"/>
              </a:spcAft>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8254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end of life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Each population board in Leeds is working with partners to review what we already know (an insight review). </a:t>
            </a:r>
            <a:r>
              <a:rPr lang="en-GB" sz="5400" dirty="0">
                <a:latin typeface="Arial" panose="020B0604020202020204" pitchFamily="34" charset="0"/>
                <a:cs typeface="Arial" panose="020B0604020202020204" pitchFamily="34" charset="0"/>
              </a:rPr>
              <a:t>Our findings will be written into an insight report which will be used by the board to understand the needs of the population and make decisions.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5400" dirty="0">
                <a:latin typeface="Arial" panose="020B0604020202020204" pitchFamily="34" charset="0"/>
                <a:cs typeface="Arial" panose="020B0604020202020204" pitchFamily="34" charset="0"/>
              </a:rPr>
              <a:t>The insight report will:</a:t>
            </a: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Look at what we already know about people's needs, preferences and experiences</a:t>
            </a:r>
            <a:endParaRPr lang="en-GB" sz="5000" dirty="0">
              <a:latin typeface="Arial" panose="020B0604020202020204" pitchFamily="34" charset="0"/>
              <a:cs typeface="Arial" panose="020B0604020202020204" pitchFamily="34" charset="0"/>
            </a:endParaRP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Identify the key themes (the things people often tell us about their care)</a:t>
            </a:r>
          </a:p>
          <a:p>
            <a:r>
              <a:rPr lang="en-GB" sz="5000" dirty="0">
                <a:latin typeface="Arial" panose="020B0604020202020204" pitchFamily="34" charset="0"/>
                <a:cs typeface="Arial" panose="020B0604020202020204" pitchFamily="34" charset="0"/>
              </a:rPr>
              <a:t>Highlight the gaps in our knowledge (the areas or communities we know least about)</a:t>
            </a: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36571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end of life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Our insight review for end of life care suggest the following themes:</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are generally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satisfied</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with their experience of using services end of life services and support.</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 centred care</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is very important to people and the majority of people in Leeds report receiving kind, compassionate care.</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at end of life and their carers/family/friends value kind and compassionate staff and the majority of people are very happy with the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workforce</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Leeds</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about services and support for people at end of life is sometimes poor and inconsistent</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people tell us that health and care services and support at end of life were often not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joined up</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Privacy and dignity is very important to people at end of life and their carers/family/friends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(environment)</a:t>
            </a:r>
            <a:endParaRPr lang="en-GB" sz="3200" b="1"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at end of life and their carers/family/friends from</a:t>
            </a:r>
            <a:r>
              <a:rPr lang="en-GB" sz="3200" dirty="0">
                <a:effectLst/>
                <a:latin typeface="Arial" panose="020B0604020202020204" pitchFamily="34" charset="0"/>
                <a:ea typeface="Calibri" panose="020F0502020204030204" pitchFamily="34" charset="0"/>
                <a:cs typeface="Arial" panose="020B0604020202020204" pitchFamily="34" charset="0"/>
              </a:rPr>
              <a:t> diverse ethnic communities had views consistent with the wider population. However, they reported having particular difficulties accessing an interpreter </a:t>
            </a:r>
            <a:r>
              <a:rPr lang="en-GB" sz="3200" b="1" dirty="0">
                <a:effectLst/>
                <a:latin typeface="Arial" panose="020B0604020202020204" pitchFamily="34" charset="0"/>
                <a:ea typeface="Calibri" panose="020F0502020204030204" pitchFamily="34" charset="0"/>
                <a:cs typeface="Arial" panose="020B0604020202020204" pitchFamily="34" charset="0"/>
              </a:rPr>
              <a:t>(health inequalities)</a:t>
            </a:r>
            <a:r>
              <a:rPr lang="en-GB" sz="3200" dirty="0">
                <a:effectLst/>
                <a:latin typeface="Arial" panose="020B0604020202020204" pitchFamily="34" charset="0"/>
                <a:ea typeface="Calibri" panose="020F0502020204030204" pitchFamily="34" charset="0"/>
                <a:cs typeface="Arial" panose="020B0604020202020204" pitchFamily="34" charset="0"/>
              </a:rPr>
              <a:t> </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health need assessment in 2019 highlights some variation in experience and a need for improvement, especially amongst the following groups,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diverse ethnic communities</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from areas of deprivation, men</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under 65</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some potential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gaps</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our insight including feedback from staff and the needs of families and friends of people who die suddenly.</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659591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end of life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r>
              <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Our insight review for end of life care suggest the following gaps:</a:t>
            </a:r>
          </a:p>
          <a:p>
            <a:pPr>
              <a:spcAft>
                <a:spcPts val="0"/>
              </a:spcAft>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Ethnically diverse communities (in particular people whose first language is not English</a:t>
            </a:r>
          </a:p>
          <a:p>
            <a:pPr>
              <a:spcAft>
                <a:spcPts val="0"/>
              </a:spcAft>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areas of deprivation, </a:t>
            </a:r>
            <a:endParaRPr lang="en-GB" sz="44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men,</a:t>
            </a:r>
            <a:endParaRPr lang="en-GB" sz="44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under 65. </a:t>
            </a:r>
            <a:endParaRPr lang="en-GB" sz="44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Feedback from staff working with people at end of life</a:t>
            </a:r>
            <a:endParaRPr lang="en-GB" sz="4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70510" algn="l"/>
              </a:tabLst>
            </a:pPr>
            <a:endPar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0" indent="0">
              <a:spcAft>
                <a:spcPts val="0"/>
              </a:spcAft>
              <a:buNone/>
              <a:tabLst>
                <a:tab pos="270510" algn="l"/>
              </a:tabLst>
            </a:pP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Additional gaps and considerations identified by stakeholders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I</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nequalities in death. (Carers Leeds) </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Needs of carers/families/friends of people who die relatively unexpectedly? (Carers Leeds)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P</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ractical support needs and preferences of people at the end of life, particularly if they want to die at home? (Carers Leeds)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H</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ow we talk about death and dying as a community, compassionate communities and the practical support that people need when they wish to die at home (Local Care Partnerships Development Team)</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16591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end of life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agree with the themes and gaps?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Have we missed any themes or gaps in our insight?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do we prioritise and plan involvement work on the gaps?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6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Over the last year we have been working with our partners to agree a set of outcomes for end of life care in Leeds. These outcomes explain what we want to achieve to improve the lives of people at end of life and their carers, family and friends.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54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 outcomes have been developed with service providers and voluntary sector organisations that represent people using end of life services. The outcomes were shaped used patient, carer, family and staff feedback from various surveys and involvement activities.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54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230744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Recording </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037570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We are recording this session so that we can share the discussion with people who are unable to attend the meeting.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6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It will be available shortly on the Leeds Health and Care Partnership Website</a:t>
            </a:r>
            <a:endParaRPr kumimoji="0" lang="en-GB" sz="8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1026" name="Picture 2" descr="315,281 Recording Images, Stock Photos &amp; Vectors | Shutterstock">
            <a:extLst>
              <a:ext uri="{FF2B5EF4-FFF2-40B4-BE49-F238E27FC236}">
                <a16:creationId xmlns:a16="http://schemas.microsoft.com/office/drawing/2014/main" id="{62177AE2-1D3B-485E-9342-E95925F8AE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88"/>
          <a:stretch/>
        </p:blipFill>
        <p:spPr bwMode="auto">
          <a:xfrm>
            <a:off x="12373583" y="3122113"/>
            <a:ext cx="10375707" cy="483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500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None/>
              <a:tabLst/>
              <a:defRPr/>
            </a:pPr>
            <a:r>
              <a:rPr lang="en-GB" sz="6000" dirty="0">
                <a:latin typeface="Arial" panose="020B0604020202020204" pitchFamily="34" charset="0"/>
                <a:cs typeface="Arial" panose="020B0604020202020204" pitchFamily="34" charset="0"/>
              </a:rPr>
              <a:t>Draft outcomes for end of life care in Leeds</a:t>
            </a: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People approaching the end of their life are recognised and supported on time</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People approaching the end of life live and die well according to what matters to them </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All people approaching the end of life receive high quality, well-coordinated care at the right place at the right time and with the right people</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People approaching the end of life and their carers are able to talk about death with those close to them and in their communities. They feel their loved ones are well supported during and after their care.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7913628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9" y="3036888"/>
            <a:ext cx="479050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Each outcome has a set of 'measurables'. These are things we will use to measure whether we have achieved our outcomes.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a:extLst>
              <a:ext uri="{FF2B5EF4-FFF2-40B4-BE49-F238E27FC236}">
                <a16:creationId xmlns:a16="http://schemas.microsoft.com/office/drawing/2014/main" id="{4E2CFCA3-C15D-4796-85D5-7E498731D6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2529" y="3036888"/>
            <a:ext cx="16772269" cy="9458962"/>
          </a:xfrm>
          <a:prstGeom prst="rect">
            <a:avLst/>
          </a:prstGeom>
          <a:noFill/>
        </p:spPr>
      </p:pic>
    </p:spTree>
    <p:extLst>
      <p:ext uri="{BB962C8B-B14F-4D97-AF65-F5344CB8AC3E}">
        <p14:creationId xmlns:p14="http://schemas.microsoft.com/office/powerpoint/2010/main" val="33712232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understand these outcomes?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the outcomes reflect what matters to you/your family/the people you represent?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would you like us to demonstrate improvements against these outcomes?</a:t>
            </a: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208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have a legal and a moral duty to involve people in the decisions we make.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0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want patients, carers and the public to be assured that we are putting people at the heart of our decision-making. We call this approach 'public assurance'.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2012941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12519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For the public to feel assured we need to demonstrate we have:</a:t>
            </a: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graphicFrame>
        <p:nvGraphicFramePr>
          <p:cNvPr id="4" name="Table 2">
            <a:extLst>
              <a:ext uri="{FF2B5EF4-FFF2-40B4-BE49-F238E27FC236}">
                <a16:creationId xmlns:a16="http://schemas.microsoft.com/office/drawing/2014/main" id="{68D87E9D-7822-4429-9FED-2A0926D5A712}"/>
              </a:ext>
            </a:extLst>
          </p:cNvPr>
          <p:cNvGraphicFramePr>
            <a:graphicFrameLocks noGrp="1"/>
          </p:cNvGraphicFramePr>
          <p:nvPr/>
        </p:nvGraphicFramePr>
        <p:xfrm>
          <a:off x="1201738" y="4206596"/>
          <a:ext cx="21823363" cy="8354373"/>
        </p:xfrm>
        <a:graphic>
          <a:graphicData uri="http://schemas.openxmlformats.org/drawingml/2006/table">
            <a:tbl>
              <a:tblPr firstRow="1" bandRow="1">
                <a:tableStyleId>{5940675A-B579-460E-94D1-54222C63F5DA}</a:tableStyleId>
              </a:tblPr>
              <a:tblGrid>
                <a:gridCol w="5824704">
                  <a:extLst>
                    <a:ext uri="{9D8B030D-6E8A-4147-A177-3AD203B41FA5}">
                      <a16:colId xmlns:a16="http://schemas.microsoft.com/office/drawing/2014/main" val="3653975780"/>
                    </a:ext>
                  </a:extLst>
                </a:gridCol>
                <a:gridCol w="12464716">
                  <a:extLst>
                    <a:ext uri="{9D8B030D-6E8A-4147-A177-3AD203B41FA5}">
                      <a16:colId xmlns:a16="http://schemas.microsoft.com/office/drawing/2014/main" val="1510552492"/>
                    </a:ext>
                  </a:extLst>
                </a:gridCol>
                <a:gridCol w="3533943">
                  <a:extLst>
                    <a:ext uri="{9D8B030D-6E8A-4147-A177-3AD203B41FA5}">
                      <a16:colId xmlns:a16="http://schemas.microsoft.com/office/drawing/2014/main" val="3155763147"/>
                    </a:ext>
                  </a:extLst>
                </a:gridCol>
              </a:tblGrid>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Listened</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5400" b="0" dirty="0">
                          <a:solidFill>
                            <a:schemeClr val="bg2">
                              <a:lumMod val="50000"/>
                            </a:schemeClr>
                          </a:solidFill>
                          <a:latin typeface="Arial" panose="020B0604020202020204" pitchFamily="34" charset="0"/>
                          <a:cs typeface="Arial" panose="020B0604020202020204" pitchFamily="34" charset="0"/>
                        </a:rPr>
                        <a:t>We have listened to people by using existing insight or carrying out involvement activities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3">
                  <a:txBody>
                    <a:bodyPr/>
                    <a:lstStyle/>
                    <a:p>
                      <a:pPr algn="ctr"/>
                      <a:r>
                        <a:rPr lang="en-GB" sz="8800" b="1" dirty="0">
                          <a:solidFill>
                            <a:srgbClr val="00B050"/>
                          </a:solidFill>
                          <a:latin typeface="Arial" panose="020B0604020202020204" pitchFamily="34" charset="0"/>
                          <a:cs typeface="Arial" panose="020B0604020202020204" pitchFamily="34" charset="0"/>
                        </a:rPr>
                        <a:t>Transparent &amp; accountable</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4296843"/>
                  </a:ext>
                </a:extLst>
              </a:tr>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Acted</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5400" b="0" dirty="0">
                          <a:solidFill>
                            <a:schemeClr val="bg2">
                              <a:lumMod val="50000"/>
                            </a:schemeClr>
                          </a:solidFill>
                          <a:latin typeface="Arial" panose="020B0604020202020204" pitchFamily="34" charset="0"/>
                          <a:cs typeface="Arial" panose="020B0604020202020204" pitchFamily="34" charset="0"/>
                        </a:rPr>
                        <a:t>We have acting on feedback and used it to shape local services and plans.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n-GB" sz="5400" b="0" dirty="0">
                        <a:solidFill>
                          <a:schemeClr val="bg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9715244"/>
                  </a:ext>
                </a:extLst>
              </a:tr>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Fed back</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5400" b="0" dirty="0">
                          <a:solidFill>
                            <a:schemeClr val="bg2">
                              <a:lumMod val="50000"/>
                            </a:schemeClr>
                          </a:solidFill>
                          <a:latin typeface="Arial" panose="020B0604020202020204" pitchFamily="34" charset="0"/>
                          <a:cs typeface="Arial" panose="020B0604020202020204" pitchFamily="34" charset="0"/>
                        </a:rPr>
                        <a:t>We have fed back to people and proactively telling people how we have used their feedback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n-GB" sz="5400" b="0" dirty="0">
                        <a:solidFill>
                          <a:schemeClr val="bg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5080915"/>
                  </a:ext>
                </a:extLst>
              </a:tr>
            </a:tbl>
          </a:graphicData>
        </a:graphic>
      </p:graphicFrame>
    </p:spTree>
    <p:extLst>
      <p:ext uri="{BB962C8B-B14F-4D97-AF65-F5344CB8AC3E}">
        <p14:creationId xmlns:p14="http://schemas.microsoft.com/office/powerpoint/2010/main" val="21857588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There are lots of ways we provide assurance that we have involved people in our work:</a:t>
            </a:r>
          </a:p>
          <a:p>
            <a:r>
              <a:rPr lang="en-GB" sz="4800" dirty="0">
                <a:latin typeface="Arial" panose="020B0604020202020204" pitchFamily="34" charset="0"/>
                <a:cs typeface="Arial" panose="020B0604020202020204" pitchFamily="34" charset="0"/>
              </a:rPr>
              <a:t>Insight reviews</a:t>
            </a:r>
          </a:p>
          <a:p>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Insight reports</a:t>
            </a:r>
          </a:p>
          <a:p>
            <a:r>
              <a:rPr lang="en-GB" sz="4800" dirty="0">
                <a:latin typeface="Arial" panose="020B0604020202020204" pitchFamily="34" charset="0"/>
                <a:cs typeface="Arial" panose="020B0604020202020204" pitchFamily="34" charset="0"/>
              </a:rPr>
              <a:t>Workshops</a:t>
            </a:r>
          </a:p>
          <a:p>
            <a:pPr marL="0" indent="0">
              <a:buNone/>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r>
              <a:rPr lang="en-GB" sz="4800" dirty="0">
                <a:latin typeface="Arial" panose="020B0604020202020204" pitchFamily="34" charset="0"/>
                <a:cs typeface="Arial" panose="020B0604020202020204" pitchFamily="34" charset="0"/>
              </a:rPr>
              <a:t>We want to continue and build on our public assurance work. This will involve working with our partners and local people to create new ways to represent the views of patients, their families and staff on our boards.</a:t>
            </a: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a:extLst>
              <a:ext uri="{FF2B5EF4-FFF2-40B4-BE49-F238E27FC236}">
                <a16:creationId xmlns:a16="http://schemas.microsoft.com/office/drawing/2014/main" id="{5195C5B0-2992-4791-A655-9B2D4972BD54}"/>
              </a:ext>
            </a:extLst>
          </p:cNvPr>
          <p:cNvPicPr>
            <a:picLocks noChangeAspect="1"/>
          </p:cNvPicPr>
          <p:nvPr/>
        </p:nvPicPr>
        <p:blipFill>
          <a:blip r:embed="rId2"/>
          <a:stretch>
            <a:fillRect/>
          </a:stretch>
        </p:blipFill>
        <p:spPr>
          <a:xfrm>
            <a:off x="14377993" y="2972260"/>
            <a:ext cx="9264711" cy="9361507"/>
          </a:xfrm>
          <a:prstGeom prst="rect">
            <a:avLst/>
          </a:prstGeom>
        </p:spPr>
      </p:pic>
      <p:sp>
        <p:nvSpPr>
          <p:cNvPr id="8" name="Oval 7">
            <a:extLst>
              <a:ext uri="{FF2B5EF4-FFF2-40B4-BE49-F238E27FC236}">
                <a16:creationId xmlns:a16="http://schemas.microsoft.com/office/drawing/2014/main" id="{A3C36612-E0CF-4788-ACC7-BD590787D3EE}"/>
              </a:ext>
            </a:extLst>
          </p:cNvPr>
          <p:cNvSpPr/>
          <p:nvPr/>
        </p:nvSpPr>
        <p:spPr>
          <a:xfrm>
            <a:off x="20212809" y="3455010"/>
            <a:ext cx="2187033" cy="2187033"/>
          </a:xfrm>
          <a:prstGeom prst="ellipse">
            <a:avLst/>
          </a:prstGeom>
          <a:solidFill>
            <a:schemeClr val="bg1">
              <a:alpha val="0"/>
            </a:schemeClr>
          </a:solidFill>
          <a:ln w="1428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532235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 you think of the ways we are already involving people (insight reviews/workshops)?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does public representation look like for you?</a:t>
            </a:r>
          </a:p>
          <a:p>
            <a:r>
              <a:rPr lang="en-GB" sz="5400" dirty="0">
                <a:latin typeface="Arial" panose="020B0604020202020204" pitchFamily="34" charset="0"/>
                <a:cs typeface="Arial" panose="020B0604020202020204" pitchFamily="34" charset="0"/>
              </a:rPr>
              <a:t>What would make you feel confident that we are listening, acting and feeding back?</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564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6000" dirty="0"/>
              <a:t>Next steps</a:t>
            </a:r>
          </a:p>
        </p:txBody>
      </p:sp>
      <p:sp>
        <p:nvSpPr>
          <p:cNvPr id="6" name="Text Placeholder 6">
            <a:extLst>
              <a:ext uri="{FF2B5EF4-FFF2-40B4-BE49-F238E27FC236}">
                <a16:creationId xmlns:a16="http://schemas.microsoft.com/office/drawing/2014/main" id="{F5C14773-6859-4F04-BA87-0AE63D759BB1}"/>
              </a:ext>
            </a:extLst>
          </p:cNvPr>
          <p:cNvSpPr txBox="1">
            <a:spLocks/>
          </p:cNvSpPr>
          <p:nvPr/>
        </p:nvSpPr>
        <p:spPr>
          <a:xfrm>
            <a:off x="1201738" y="3036888"/>
            <a:ext cx="21823363"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6000" dirty="0">
                <a:latin typeface="Arial" panose="020B0604020202020204" pitchFamily="34" charset="0"/>
                <a:cs typeface="Arial" panose="020B0604020202020204" pitchFamily="34" charset="0"/>
              </a:rPr>
              <a:t>Evaluation of the session</a:t>
            </a:r>
          </a:p>
          <a:p>
            <a:r>
              <a:rPr lang="en-GB" sz="6000" dirty="0">
                <a:latin typeface="Arial" panose="020B0604020202020204" pitchFamily="34" charset="0"/>
                <a:cs typeface="Arial" panose="020B0604020202020204" pitchFamily="34" charset="0"/>
              </a:rPr>
              <a:t>Update insight report based on todays feedback</a:t>
            </a:r>
          </a:p>
          <a:p>
            <a:r>
              <a:rPr lang="en-GB" sz="6000" dirty="0">
                <a:latin typeface="Arial" panose="020B0604020202020204" pitchFamily="34" charset="0"/>
                <a:cs typeface="Arial" panose="020B0604020202020204" pitchFamily="34" charset="0"/>
              </a:rPr>
              <a:t>Use feedback to develop an approach to representation </a:t>
            </a:r>
          </a:p>
          <a:p>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Begin planning involvement on the gaps in our knowledge</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7436110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7873C-0646-4F51-A6ED-7841B9D7FEED}"/>
              </a:ext>
            </a:extLst>
          </p:cNvPr>
          <p:cNvSpPr txBox="1"/>
          <p:nvPr/>
        </p:nvSpPr>
        <p:spPr>
          <a:xfrm>
            <a:off x="1712068" y="2996118"/>
            <a:ext cx="9085635" cy="3599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rm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11500" b="1"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Welcome and Introductions</a:t>
            </a:r>
          </a:p>
        </p:txBody>
      </p:sp>
      <p:sp>
        <p:nvSpPr>
          <p:cNvPr id="4" name="Text Placeholder 6">
            <a:extLst>
              <a:ext uri="{FF2B5EF4-FFF2-40B4-BE49-F238E27FC236}">
                <a16:creationId xmlns:a16="http://schemas.microsoft.com/office/drawing/2014/main" id="{233D1DDF-C3B3-4417-AF52-3304AF6F3886}"/>
              </a:ext>
            </a:extLst>
          </p:cNvPr>
          <p:cNvSpPr txBox="1">
            <a:spLocks/>
          </p:cNvSpPr>
          <p:nvPr/>
        </p:nvSpPr>
        <p:spPr>
          <a:xfrm>
            <a:off x="1201738" y="3036888"/>
            <a:ext cx="848701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Gill Pottinger</a:t>
            </a:r>
          </a:p>
          <a:p>
            <a:pPr marL="0" indent="0">
              <a:buNone/>
            </a:pPr>
            <a:r>
              <a:rPr lang="en-GB" sz="6600" dirty="0">
                <a:effectLst/>
                <a:latin typeface="Arial" panose="020B0604020202020204" pitchFamily="34" charset="0"/>
                <a:ea typeface="Calibri" panose="020F0502020204030204" pitchFamily="34" charset="0"/>
                <a:cs typeface="Arial" panose="020B0604020202020204" pitchFamily="34" charset="0"/>
              </a:rPr>
              <a:t>GP and chair of the End of Life Care Board</a:t>
            </a: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pic>
        <p:nvPicPr>
          <p:cNvPr id="1026" name="Picture 2" descr="Dr Gillian Pottinger - NHS Leeds Clinical Commissioning Group">
            <a:extLst>
              <a:ext uri="{FF2B5EF4-FFF2-40B4-BE49-F238E27FC236}">
                <a16:creationId xmlns:a16="http://schemas.microsoft.com/office/drawing/2014/main" id="{5D8F64CC-E8ED-4AC7-B904-265C2882A5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9" t="11773" r="24591"/>
          <a:stretch/>
        </p:blipFill>
        <p:spPr bwMode="auto">
          <a:xfrm>
            <a:off x="12607047" y="3165808"/>
            <a:ext cx="9066179" cy="959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725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Aim and objectives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Aim</a:t>
            </a:r>
          </a:p>
          <a:p>
            <a:pPr marL="0" indent="0">
              <a:buNone/>
            </a:pPr>
            <a:r>
              <a:rPr lang="en-GB" sz="5400" dirty="0">
                <a:latin typeface="Arial" panose="020B0604020202020204" pitchFamily="34" charset="0"/>
                <a:cs typeface="Arial" panose="020B0604020202020204" pitchFamily="34" charset="0"/>
              </a:rPr>
              <a:t>To develop our approach to public involvement in the population board</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6600" b="1" dirty="0">
                <a:latin typeface="Arial" panose="020B0604020202020204" pitchFamily="34" charset="0"/>
                <a:cs typeface="Arial" panose="020B0604020202020204" pitchFamily="34" charset="0"/>
              </a:rPr>
              <a:t>Objectives</a:t>
            </a: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Introduce population health and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findings of the insight report</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draft outcomes for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Begin planning involvement on the gaps in our knowledge</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Agree how we represent people at the board and provide public assurance</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151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Outcomes of the workshop</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27495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By the end of the workshop participants should have had an opportunity to:</a:t>
            </a:r>
          </a:p>
          <a:p>
            <a:r>
              <a:rPr lang="en-GB" sz="5000" dirty="0">
                <a:effectLst/>
                <a:latin typeface="Arial" panose="020B0604020202020204" pitchFamily="34" charset="0"/>
                <a:ea typeface="Calibri" panose="020F0502020204030204" pitchFamily="34" charset="0"/>
                <a:cs typeface="Arial" panose="020B0604020202020204" pitchFamily="34" charset="0"/>
              </a:rPr>
              <a:t>Understand the role</a:t>
            </a:r>
            <a:r>
              <a:rPr lang="en-GB" sz="5000" dirty="0">
                <a:latin typeface="Arial" panose="020B0604020202020204" pitchFamily="34" charset="0"/>
                <a:ea typeface="Calibri" panose="020F0502020204030204" pitchFamily="34" charset="0"/>
                <a:cs typeface="Arial" panose="020B0604020202020204" pitchFamily="34" charset="0"/>
              </a:rPr>
              <a:t> of the board</a:t>
            </a:r>
          </a:p>
          <a:p>
            <a:r>
              <a:rPr lang="en-GB" sz="5000" dirty="0">
                <a:latin typeface="Arial" panose="020B0604020202020204" pitchFamily="34" charset="0"/>
                <a:ea typeface="Calibri" panose="020F0502020204030204" pitchFamily="34" charset="0"/>
                <a:cs typeface="Arial" panose="020B0604020202020204" pitchFamily="34" charset="0"/>
              </a:rPr>
              <a:t>Discuss the findings of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Influence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Discuss gaps in our knowledge</a:t>
            </a:r>
          </a:p>
          <a:p>
            <a:r>
              <a:rPr lang="en-GB" sz="5000" dirty="0">
                <a:latin typeface="Arial" panose="020B0604020202020204" pitchFamily="34" charset="0"/>
                <a:ea typeface="Calibri" panose="020F0502020204030204" pitchFamily="34" charset="0"/>
                <a:cs typeface="Arial" panose="020B0604020202020204" pitchFamily="34" charset="0"/>
              </a:rPr>
              <a:t>Suggest other gaps</a:t>
            </a:r>
          </a:p>
          <a:p>
            <a:r>
              <a:rPr lang="en-GB" sz="5000" dirty="0">
                <a:latin typeface="Arial" panose="020B0604020202020204" pitchFamily="34" charset="0"/>
                <a:ea typeface="Calibri" panose="020F0502020204030204" pitchFamily="34" charset="0"/>
                <a:cs typeface="Arial" panose="020B0604020202020204" pitchFamily="34" charset="0"/>
              </a:rPr>
              <a:t>Discuss the draft outcomes for end of life</a:t>
            </a:r>
          </a:p>
          <a:p>
            <a:r>
              <a:rPr lang="en-GB" sz="5000" dirty="0">
                <a:latin typeface="Arial" panose="020B0604020202020204" pitchFamily="34" charset="0"/>
                <a:ea typeface="Calibri" panose="020F0502020204030204" pitchFamily="34" charset="0"/>
                <a:cs typeface="Arial" panose="020B0604020202020204" pitchFamily="34" charset="0"/>
              </a:rPr>
              <a:t>Explore ways we can provide assurance that people's voices are heard at the board</a:t>
            </a:r>
          </a:p>
          <a:p>
            <a:r>
              <a:rPr lang="en-GB" sz="5000" dirty="0">
                <a:latin typeface="Arial" panose="020B0604020202020204" pitchFamily="34" charset="0"/>
                <a:ea typeface="Calibri" panose="020F0502020204030204" pitchFamily="34" charset="0"/>
                <a:cs typeface="Arial" panose="020B0604020202020204" pitchFamily="34" charset="0"/>
              </a:rPr>
              <a:t>Influence our approach to public representation and assurance on the board</a:t>
            </a: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6173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Agenda</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Health </a:t>
            </a:r>
            <a:r>
              <a:rPr lang="en-GB" sz="5800" dirty="0">
                <a:latin typeface="Arial" panose="020B0604020202020204" pitchFamily="34" charset="0"/>
                <a:ea typeface="Calibri" panose="020F0502020204030204" pitchFamily="34" charset="0"/>
                <a:cs typeface="Arial" panose="020B0604020202020204" pitchFamily="34" charset="0"/>
              </a:rPr>
              <a:t>- What are population health boards and what is their role?</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Experience of end of life care </a:t>
            </a:r>
            <a:r>
              <a:rPr lang="en-GB" sz="5800" dirty="0">
                <a:latin typeface="Arial" panose="020B0604020202020204" pitchFamily="34" charset="0"/>
                <a:ea typeface="Calibri" panose="020F0502020204030204" pitchFamily="34" charset="0"/>
                <a:cs typeface="Arial" panose="020B0604020202020204" pitchFamily="34" charset="0"/>
              </a:rPr>
              <a:t>- What do we know about the experiences of people at end of life care and their family? (our insight)</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outcomes </a:t>
            </a:r>
            <a:r>
              <a:rPr lang="en-GB" sz="5800" dirty="0">
                <a:latin typeface="Arial" panose="020B0604020202020204" pitchFamily="34" charset="0"/>
                <a:ea typeface="Calibri" panose="020F0502020204030204" pitchFamily="34" charset="0"/>
                <a:cs typeface="Arial" panose="020B0604020202020204" pitchFamily="34" charset="0"/>
              </a:rPr>
              <a:t>- How do we want things to be different for people at end of life and their families? (our outcomes)</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Public representation and assurance </a:t>
            </a:r>
            <a:r>
              <a:rPr lang="en-GB" sz="5800" dirty="0">
                <a:latin typeface="Arial" panose="020B0604020202020204" pitchFamily="34" charset="0"/>
                <a:ea typeface="Calibri" panose="020F0502020204030204" pitchFamily="34" charset="0"/>
                <a:cs typeface="Arial" panose="020B0604020202020204" pitchFamily="34" charset="0"/>
              </a:rPr>
              <a:t>– What does public representation look like on the board?</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Next steps </a:t>
            </a:r>
            <a:r>
              <a:rPr lang="en-GB" sz="5800" dirty="0">
                <a:latin typeface="Arial" panose="020B0604020202020204" pitchFamily="34" charset="0"/>
                <a:ea typeface="Calibri" panose="020F0502020204030204" pitchFamily="34" charset="0"/>
                <a:cs typeface="Arial" panose="020B0604020202020204" pitchFamily="34" charset="0"/>
              </a:rPr>
              <a:t>- What happens next?</a:t>
            </a:r>
          </a:p>
          <a:p>
            <a:pPr marL="1143000" indent="-1143000">
              <a:buFont typeface="+mj-lt"/>
              <a:buAutoNum type="arabicPeriod"/>
            </a:pPr>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859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err="1"/>
              <a:t>Groundrules</a:t>
            </a:r>
            <a:endParaRPr lang="en-GB" sz="80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8000" dirty="0">
                <a:latin typeface="Arial" panose="020B0604020202020204" pitchFamily="34" charset="0"/>
                <a:cs typeface="Arial" panose="020B0604020202020204" pitchFamily="34" charset="0"/>
              </a:rPr>
              <a:t>Stick to the agenda</a:t>
            </a:r>
          </a:p>
          <a:p>
            <a:r>
              <a:rPr lang="en-GB" sz="8000" dirty="0">
                <a:latin typeface="Arial" panose="020B0604020202020204" pitchFamily="34" charset="0"/>
                <a:cs typeface="Arial" panose="020B0604020202020204" pitchFamily="34" charset="0"/>
              </a:rPr>
              <a:t>Be honest</a:t>
            </a:r>
          </a:p>
          <a:p>
            <a:r>
              <a:rPr lang="en-GB" sz="8000" dirty="0">
                <a:latin typeface="Arial" panose="020B0604020202020204" pitchFamily="34" charset="0"/>
                <a:cs typeface="Arial" panose="020B0604020202020204" pitchFamily="34" charset="0"/>
              </a:rPr>
              <a:t>Be open to new ideas</a:t>
            </a:r>
          </a:p>
          <a:p>
            <a:r>
              <a:rPr lang="en-GB" sz="8000" dirty="0">
                <a:latin typeface="Arial" panose="020B0604020202020204" pitchFamily="34" charset="0"/>
                <a:cs typeface="Arial" panose="020B0604020202020204" pitchFamily="34" charset="0"/>
              </a:rPr>
              <a:t>Listen to others</a:t>
            </a:r>
          </a:p>
          <a:p>
            <a:r>
              <a:rPr lang="en-GB" sz="8000" dirty="0">
                <a:latin typeface="Arial" panose="020B0604020202020204" pitchFamily="34" charset="0"/>
                <a:cs typeface="Arial" panose="020B0604020202020204" pitchFamily="34" charset="0"/>
              </a:rPr>
              <a:t>Respect confidentiality</a:t>
            </a:r>
          </a:p>
          <a:p>
            <a:r>
              <a:rPr lang="en-GB" sz="8000" dirty="0">
                <a:latin typeface="Arial" panose="020B0604020202020204" pitchFamily="34" charset="0"/>
                <a:cs typeface="Arial" panose="020B0604020202020204" pitchFamily="34" charset="0"/>
              </a:rPr>
              <a:t>Don’t judge</a:t>
            </a:r>
          </a:p>
          <a:p>
            <a:r>
              <a:rPr lang="en-GB" sz="8000" dirty="0">
                <a:latin typeface="Arial" panose="020B0604020202020204" pitchFamily="34" charset="0"/>
                <a:cs typeface="Arial" panose="020B0604020202020204" pitchFamily="34" charset="0"/>
              </a:rPr>
              <a:t>Enjoy</a:t>
            </a:r>
          </a:p>
          <a:p>
            <a:pPr marL="0" indent="0">
              <a:buNone/>
            </a:pPr>
            <a:endParaRPr lang="en-GB" sz="48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192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Population health moves away from 'traditional' thinking about commissioning (planning and paying for) and providing services.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thinks less about organisations and pathways and more about people, or 'populations'.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focuses on: </a:t>
            </a:r>
          </a:p>
          <a:p>
            <a:r>
              <a:rPr lang="en-GB" sz="4800" dirty="0">
                <a:latin typeface="Arial" panose="020B0604020202020204" pitchFamily="34" charset="0"/>
                <a:ea typeface="Calibri" panose="020F0502020204030204" pitchFamily="34" charset="0"/>
                <a:cs typeface="Arial" panose="020B0604020202020204" pitchFamily="34" charset="0"/>
              </a:rPr>
              <a:t>The needs of people – what is important to people</a:t>
            </a:r>
          </a:p>
          <a:p>
            <a:r>
              <a:rPr lang="en-GB" sz="4800" dirty="0">
                <a:latin typeface="Arial" panose="020B0604020202020204" pitchFamily="34" charset="0"/>
                <a:ea typeface="Calibri" panose="020F0502020204030204" pitchFamily="34" charset="0"/>
                <a:cs typeface="Arial" panose="020B0604020202020204" pitchFamily="34" charset="0"/>
              </a:rPr>
              <a:t>Prevention – helping people stay well</a:t>
            </a:r>
          </a:p>
          <a:p>
            <a:r>
              <a:rPr lang="en-GB" sz="4800" dirty="0">
                <a:latin typeface="Arial" panose="020B0604020202020204" pitchFamily="34" charset="0"/>
                <a:ea typeface="Calibri" panose="020F0502020204030204" pitchFamily="34" charset="0"/>
                <a:cs typeface="Arial" panose="020B0604020202020204" pitchFamily="34" charset="0"/>
              </a:rPr>
              <a:t>Outcomes – the difference care makes</a:t>
            </a:r>
          </a:p>
          <a:p>
            <a:r>
              <a:rPr lang="en-GB" sz="4800" dirty="0">
                <a:latin typeface="Arial" panose="020B0604020202020204" pitchFamily="34" charset="0"/>
                <a:ea typeface="Calibri" panose="020F0502020204030204" pitchFamily="34" charset="0"/>
                <a:cs typeface="Arial" panose="020B0604020202020204" pitchFamily="34" charset="0"/>
              </a:rPr>
              <a:t>Reducing health inequalities</a:t>
            </a:r>
          </a:p>
          <a:p>
            <a:r>
              <a:rPr lang="en-GB" sz="4800" dirty="0">
                <a:latin typeface="Arial" panose="020B0604020202020204" pitchFamily="34" charset="0"/>
                <a:ea typeface="Calibri" panose="020F0502020204030204" pitchFamily="34" charset="0"/>
                <a:cs typeface="Arial" panose="020B0604020202020204" pitchFamily="34" charset="0"/>
              </a:rPr>
              <a:t>Working as partners rather than as organisations (system working)</a:t>
            </a:r>
          </a:p>
          <a:p>
            <a:r>
              <a:rPr lang="en-GB" sz="4800" dirty="0">
                <a:latin typeface="Arial" panose="020B0604020202020204" pitchFamily="34" charset="0"/>
                <a:ea typeface="Calibri" panose="020F0502020204030204" pitchFamily="34" charset="0"/>
                <a:cs typeface="Arial" panose="020B0604020202020204" pitchFamily="34" charset="0"/>
              </a:rPr>
              <a:t>The 'wider determinants of health' such as housing and transport</a:t>
            </a: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pPr marL="0" indent="0" algn="r">
              <a:buNone/>
            </a:pPr>
            <a:r>
              <a:rPr lang="en-GB" sz="2000" dirty="0">
                <a:latin typeface="Arial" panose="020B0604020202020204" pitchFamily="34" charset="0"/>
                <a:ea typeface="Calibri" panose="020F0502020204030204" pitchFamily="34" charset="0"/>
                <a:cs typeface="Arial" panose="020B0604020202020204" pitchFamily="34" charset="0"/>
                <a:hlinkClick r:id="rId2"/>
              </a:rPr>
              <a:t>https://www.kingsfund.org.uk/publications/population-health-approach?gclid=EAIaIQobChMI8dWWp_ig-wIVCLbtCh2IKQ7REAAYASAAEgL2w_D_BwE</a:t>
            </a:r>
            <a:r>
              <a:rPr lang="en-GB" sz="20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838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the Leeds population would look if we organised by need.</a:t>
            </a: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4" name="Picture 3" descr="An image of blocks showing a visual representation of the population of Leeds if broken down by the nine different population segments&#10;&#10;Healthy adults is the largest, followed by long term conditions, children, frailty, adult cancer, maternity, serious mental illness, people with learning disability and end of life">
            <a:extLst>
              <a:ext uri="{FF2B5EF4-FFF2-40B4-BE49-F238E27FC236}">
                <a16:creationId xmlns:a16="http://schemas.microsoft.com/office/drawing/2014/main" id="{C46F392D-0A71-40EF-9C81-BC2083886DBD}"/>
              </a:ext>
            </a:extLst>
          </p:cNvPr>
          <p:cNvPicPr>
            <a:picLocks noChangeAspect="1"/>
          </p:cNvPicPr>
          <p:nvPr/>
        </p:nvPicPr>
        <p:blipFill>
          <a:blip r:embed="rId2"/>
          <a:stretch>
            <a:fillRect/>
          </a:stretch>
        </p:blipFill>
        <p:spPr>
          <a:xfrm>
            <a:off x="5273749" y="4442554"/>
            <a:ext cx="14089254" cy="8442589"/>
          </a:xfrm>
          <a:prstGeom prst="rect">
            <a:avLst/>
          </a:prstGeom>
        </p:spPr>
      </p:pic>
    </p:spTree>
    <p:extLst>
      <p:ext uri="{BB962C8B-B14F-4D97-AF65-F5344CB8AC3E}">
        <p14:creationId xmlns:p14="http://schemas.microsoft.com/office/powerpoint/2010/main" val="2684787903"/>
      </p:ext>
    </p:extLst>
  </p:cSld>
  <p:clrMapOvr>
    <a:masterClrMapping/>
  </p:clrMapOvr>
  <p:transition spd="med"/>
</p:sld>
</file>

<file path=ppt/theme/theme1.xml><?xml version="1.0" encoding="utf-8"?>
<a:theme xmlns:a="http://schemas.openxmlformats.org/drawingml/2006/main" name="21_BasicWhite">
  <a:themeElements>
    <a:clrScheme name="Custom 2">
      <a:dk1>
        <a:srgbClr val="5E5E5E"/>
      </a:dk1>
      <a:lt1>
        <a:srgbClr val="FFFFFF"/>
      </a:lt1>
      <a:dk2>
        <a:srgbClr val="A7A7A7"/>
      </a:dk2>
      <a:lt2>
        <a:srgbClr val="535353"/>
      </a:lt2>
      <a:accent1>
        <a:srgbClr val="17385D"/>
      </a:accent1>
      <a:accent2>
        <a:srgbClr val="127C79"/>
      </a:accent2>
      <a:accent3>
        <a:srgbClr val="FAAFA5"/>
      </a:accent3>
      <a:accent4>
        <a:srgbClr val="F8EA2D"/>
      </a:accent4>
      <a:accent5>
        <a:srgbClr val="8CBDB8"/>
      </a:accent5>
      <a:accent6>
        <a:srgbClr val="F09550"/>
      </a:accent6>
      <a:hlink>
        <a:srgbClr val="17385D"/>
      </a:hlink>
      <a:folHlink>
        <a:srgbClr val="127C79"/>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a:solidFill>
            <a:schemeClr val="accent2"/>
          </a:solidFill>
          <a:prstDash val="solid"/>
          <a:round/>
        </a:ln>
        <a:effectLst/>
        <a:sp3d/>
      </a:spPr>
      <a:bodyPr rot="0" spcFirstLastPara="1" vertOverflow="overflow" horzOverflow="overflow" vert="horz" wrap="square" lIns="50800" tIns="50800" rIns="50800" bIns="50800" numCol="1" spcCol="38100" rtlCol="0" anchor="ctr">
        <a:no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eeds Heath &amp; Care Partnership_PowerPoint Template v2" id="{561DBA7D-9DEA-4972-A356-D3F24189FE84}" vid="{08E9DDF9-C330-465B-BDB9-5832BD71E673}"/>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CFA6261A34A24B84B0EEDEC2D82986" ma:contentTypeVersion="14" ma:contentTypeDescription="Create a new document." ma:contentTypeScope="" ma:versionID="cd89598d868cc954ac65e0046637a4b2">
  <xsd:schema xmlns:xsd="http://www.w3.org/2001/XMLSchema" xmlns:xs="http://www.w3.org/2001/XMLSchema" xmlns:p="http://schemas.microsoft.com/office/2006/metadata/properties" xmlns:ns1="http://schemas.microsoft.com/sharepoint/v3" xmlns:ns2="313c7ca4-223d-4177-ba59-8e8564ea9d3b" xmlns:ns3="e2833e5a-7f95-4127-9792-b4a899f994a0" targetNamespace="http://schemas.microsoft.com/office/2006/metadata/properties" ma:root="true" ma:fieldsID="b52e8eba816e1b2b082e41d0ca1e86a2" ns1:_="" ns2:_="" ns3:_="">
    <xsd:import namespace="http://schemas.microsoft.com/sharepoint/v3"/>
    <xsd:import namespace="313c7ca4-223d-4177-ba59-8e8564ea9d3b"/>
    <xsd:import namespace="e2833e5a-7f95-4127-9792-b4a899f994a0"/>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c7ca4-223d-4177-ba59-8e8564ea9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33e5a-7f95-4127-9792-b4a899f994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BF215E-4098-4CBC-9B9D-EE14EDDB4FC1}">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e2833e5a-7f95-4127-9792-b4a899f994a0"/>
    <ds:schemaRef ds:uri="http://schemas.microsoft.com/sharepoint/v3"/>
    <ds:schemaRef ds:uri="313c7ca4-223d-4177-ba59-8e8564ea9d3b"/>
    <ds:schemaRef ds:uri="http://purl.org/dc/dcmitype/"/>
    <ds:schemaRef ds:uri="http://purl.org/dc/terms/"/>
  </ds:schemaRefs>
</ds:datastoreItem>
</file>

<file path=customXml/itemProps2.xml><?xml version="1.0" encoding="utf-8"?>
<ds:datastoreItem xmlns:ds="http://schemas.openxmlformats.org/officeDocument/2006/customXml" ds:itemID="{65A99B41-A3B6-40F6-894A-1C8CA4BE0BDE}">
  <ds:schemaRefs>
    <ds:schemaRef ds:uri="http://schemas.microsoft.com/sharepoint/v3/contenttype/forms"/>
  </ds:schemaRefs>
</ds:datastoreItem>
</file>

<file path=customXml/itemProps3.xml><?xml version="1.0" encoding="utf-8"?>
<ds:datastoreItem xmlns:ds="http://schemas.openxmlformats.org/officeDocument/2006/customXml" ds:itemID="{8A1A44E3-3771-421E-B117-7D4B7D56F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3c7ca4-223d-4177-ba59-8e8564ea9d3b"/>
    <ds:schemaRef ds:uri="e2833e5a-7f95-4127-9792-b4a899f99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Leeds Heath &amp; Care Partnership_PowerPoint Template v2</Template>
  <TotalTime>1320</TotalTime>
  <Words>1872</Words>
  <Application>Microsoft Office PowerPoint</Application>
  <PresentationFormat>Custom</PresentationFormat>
  <Paragraphs>218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Courier New</vt:lpstr>
      <vt:lpstr>Helvetica Neue</vt:lpstr>
      <vt:lpstr>Helvetica Neue Medium</vt:lpstr>
      <vt:lpstr>Symbol</vt:lpstr>
      <vt:lpstr>Wingdings</vt:lpstr>
      <vt:lpstr>21_BasicWhite</vt:lpstr>
      <vt:lpstr>Public Involvement Workshop</vt:lpstr>
      <vt:lpstr>Recording </vt:lpstr>
      <vt:lpstr>Welcome and Introductions</vt:lpstr>
      <vt:lpstr>Aim and objectives</vt:lpstr>
      <vt:lpstr>Outcomes of the workshop</vt:lpstr>
      <vt:lpstr>Agenda</vt:lpstr>
      <vt:lpstr>Groundrules</vt:lpstr>
      <vt:lpstr>Population health</vt:lpstr>
      <vt:lpstr>Population health</vt:lpstr>
      <vt:lpstr>Population health</vt:lpstr>
      <vt:lpstr>Population health</vt:lpstr>
      <vt:lpstr>Population health</vt:lpstr>
      <vt:lpstr>Population health</vt:lpstr>
      <vt:lpstr>Experience of end of life care</vt:lpstr>
      <vt:lpstr>Experience of end of life care</vt:lpstr>
      <vt:lpstr>Experience of end of life care</vt:lpstr>
      <vt:lpstr>Experience of end of life care</vt:lpstr>
      <vt:lpstr>Experience of end of life care</vt:lpstr>
      <vt:lpstr>Population outcomes</vt:lpstr>
      <vt:lpstr>Population outcomes</vt:lpstr>
      <vt:lpstr>Population outcomes</vt:lpstr>
      <vt:lpstr>Population outcomes</vt:lpstr>
      <vt:lpstr>Public representation and assurance</vt:lpstr>
      <vt:lpstr>Public representation and assurance</vt:lpstr>
      <vt:lpstr>Public representation and assurance</vt:lpstr>
      <vt:lpstr>Public representation and assurance</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Involvement in the Population Boards</dc:title>
  <dc:creator>BRIDLE, Chris (NHS WEST YORKSHIRE ICB - 15F)</dc:creator>
  <cp:lastModifiedBy>STEWART, Adam (NHS WEST YORKSHIRE ICB - 15F)</cp:lastModifiedBy>
  <cp:revision>15</cp:revision>
  <dcterms:created xsi:type="dcterms:W3CDTF">2022-09-06T10:06:53Z</dcterms:created>
  <dcterms:modified xsi:type="dcterms:W3CDTF">2023-01-27T15:29:10Z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0x010100BCCFA6261A34A24B84B0EEDEC2D82986</vt:lpwstr>
  </property>
</Properties>
</file>