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handoutMasterIdLst>
    <p:handoutMasterId r:id="rId60"/>
  </p:handoutMasterIdLst>
  <p:sldIdLst>
    <p:sldId id="31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9" r:id="rId20"/>
    <p:sldId id="273" r:id="rId21"/>
    <p:sldId id="323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7" r:id="rId30"/>
    <p:sldId id="288" r:id="rId31"/>
    <p:sldId id="324" r:id="rId32"/>
    <p:sldId id="291" r:id="rId33"/>
    <p:sldId id="292" r:id="rId34"/>
    <p:sldId id="317" r:id="rId35"/>
    <p:sldId id="316" r:id="rId36"/>
    <p:sldId id="295" r:id="rId37"/>
    <p:sldId id="296" r:id="rId38"/>
    <p:sldId id="297" r:id="rId39"/>
    <p:sldId id="313" r:id="rId40"/>
    <p:sldId id="329" r:id="rId41"/>
    <p:sldId id="333" r:id="rId42"/>
    <p:sldId id="330" r:id="rId43"/>
    <p:sldId id="331" r:id="rId44"/>
    <p:sldId id="334" r:id="rId45"/>
    <p:sldId id="332" r:id="rId46"/>
    <p:sldId id="325" r:id="rId47"/>
    <p:sldId id="326" r:id="rId48"/>
    <p:sldId id="327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A0"/>
    <a:srgbClr val="006B54"/>
    <a:srgbClr val="02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71C0B-8E82-4234-AD8A-CE9DD4069A2A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AED87D-6180-4BA3-B384-D7D5575D07E8}">
      <dgm:prSet phldrT="[Text]"/>
      <dgm:spPr>
        <a:xfrm>
          <a:off x="1633961" y="1413279"/>
          <a:ext cx="1772637" cy="1709365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High quality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Accessible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Safe</a:t>
          </a:r>
          <a:endParaRPr lang="en-GB" b="1" dirty="0">
            <a:solidFill>
              <a:srgbClr val="146749"/>
            </a:solidFill>
            <a:latin typeface="Calibri"/>
            <a:ea typeface="+mn-ea"/>
            <a:cs typeface="+mn-cs"/>
          </a:endParaRPr>
        </a:p>
      </dgm:t>
    </dgm:pt>
    <dgm:pt modelId="{9A142D35-7846-41C2-9F91-02BDC8FF3ADB}" type="parTrans" cxnId="{8D769D51-5940-4339-8147-BB5AB5013BBE}">
      <dgm:prSet/>
      <dgm:spPr/>
      <dgm:t>
        <a:bodyPr/>
        <a:lstStyle/>
        <a:p>
          <a:endParaRPr lang="en-GB"/>
        </a:p>
      </dgm:t>
    </dgm:pt>
    <dgm:pt modelId="{E40837FD-734A-449C-8233-B91713F185B6}" type="sibTrans" cxnId="{8D769D51-5940-4339-8147-BB5AB5013BBE}">
      <dgm:prSet/>
      <dgm:spPr/>
      <dgm:t>
        <a:bodyPr/>
        <a:lstStyle/>
        <a:p>
          <a:endParaRPr lang="en-GB"/>
        </a:p>
      </dgm:t>
    </dgm:pt>
    <dgm:pt modelId="{39B16C9C-A784-4232-B8E8-76AB42919C6B}">
      <dgm:prSet phldrT="[Text]" custT="1"/>
      <dgm:spPr>
        <a:xfrm>
          <a:off x="3278581" y="534847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Rising complexity of long term conditions</a:t>
          </a:r>
          <a:endParaRPr lang="en-GB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E93407-92E8-4FAE-AA93-78A0191DFE97}" type="parTrans" cxnId="{CDA9F535-1B20-4FAA-BD22-A2B94B15E267}">
      <dgm:prSet/>
      <dgm:spPr/>
      <dgm:t>
        <a:bodyPr/>
        <a:lstStyle/>
        <a:p>
          <a:endParaRPr lang="en-GB"/>
        </a:p>
      </dgm:t>
    </dgm:pt>
    <dgm:pt modelId="{A60ED650-085E-42DF-8A44-89C7CFBF10E8}" type="sibTrans" cxnId="{CDA9F535-1B20-4FAA-BD22-A2B94B15E267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04000E2C-ECE6-41B7-A130-393261D4E1F7}">
      <dgm:prSet phldrT="[Text]" custT="1"/>
      <dgm:spPr>
        <a:xfrm>
          <a:off x="1117854" y="3244312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Variation in practice</a:t>
          </a:r>
          <a:endParaRPr lang="en-GB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E6CC419-1ABD-48AB-AEE0-707E9C04F13A}" type="parTrans" cxnId="{C5252781-9C6E-49C8-97E4-E29494DBCC3A}">
      <dgm:prSet/>
      <dgm:spPr/>
      <dgm:t>
        <a:bodyPr/>
        <a:lstStyle/>
        <a:p>
          <a:endParaRPr lang="en-GB"/>
        </a:p>
      </dgm:t>
    </dgm:pt>
    <dgm:pt modelId="{2C08A3A5-3E8C-44B8-B968-68E9A23C04D4}" type="sibTrans" cxnId="{C5252781-9C6E-49C8-97E4-E29494DBCC3A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7DF76601-0A87-4C03-B3DF-8D810C55D7C0}">
      <dgm:prSet phldrT="[Text]" custT="1"/>
      <dgm:spPr>
        <a:xfrm>
          <a:off x="156241" y="2038487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1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commissioning landscape</a:t>
          </a:r>
          <a:endParaRPr lang="en-GB" sz="11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2548C24-D1BF-4B32-8472-4EA61A6DFE9F}" type="parTrans" cxnId="{402983CC-CA5D-43FF-9037-B850CBD984AB}">
      <dgm:prSet/>
      <dgm:spPr/>
      <dgm:t>
        <a:bodyPr/>
        <a:lstStyle/>
        <a:p>
          <a:endParaRPr lang="en-GB"/>
        </a:p>
      </dgm:t>
    </dgm:pt>
    <dgm:pt modelId="{AA488F7F-D45A-4F93-BDC6-71DC67F96511}" type="sibTrans" cxnId="{402983CC-CA5D-43FF-9037-B850CBD984AB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36316810-1649-4B4E-88A5-16149E1AF9DD}">
      <dgm:prSet phldrT="[Text]" custT="1"/>
      <dgm:spPr>
        <a:xfrm>
          <a:off x="499437" y="534847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3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Patient expectations</a:t>
          </a:r>
          <a:endParaRPr lang="en-GB" sz="13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7ED504E-F768-46CB-B9C1-114DDFFA2827}" type="parTrans" cxnId="{B73DC216-F7BA-456D-AEC4-094770565113}">
      <dgm:prSet/>
      <dgm:spPr/>
      <dgm:t>
        <a:bodyPr/>
        <a:lstStyle/>
        <a:p>
          <a:endParaRPr lang="en-GB"/>
        </a:p>
      </dgm:t>
    </dgm:pt>
    <dgm:pt modelId="{C2088961-8090-4FCF-A657-7546912FFD9E}" type="sibTrans" cxnId="{B73DC216-F7BA-456D-AEC4-094770565113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6D31E2C4-4CA8-4846-A309-9E4EECC83576}">
      <dgm:prSet custT="1"/>
      <dgm:spPr>
        <a:xfrm>
          <a:off x="2660163" y="3244312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Financial constraints</a:t>
          </a:r>
          <a:endParaRPr lang="en-GB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021FF63-935B-4472-86A3-6CC264CBD0CC}" type="parTrans" cxnId="{49592DF7-D787-4C0F-A9A4-764F9C1C0495}">
      <dgm:prSet/>
      <dgm:spPr/>
      <dgm:t>
        <a:bodyPr/>
        <a:lstStyle/>
        <a:p>
          <a:endParaRPr lang="en-GB"/>
        </a:p>
      </dgm:t>
    </dgm:pt>
    <dgm:pt modelId="{063BFA21-6C61-4970-BA56-16D8FCF5C0D3}" type="sibTrans" cxnId="{49592DF7-D787-4C0F-A9A4-764F9C1C0495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FBE3DF47-1345-4661-A830-2930DABF3C41}">
      <dgm:prSet custT="1"/>
      <dgm:spPr>
        <a:xfrm>
          <a:off x="3621777" y="2038487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Workforce and workload</a:t>
          </a:r>
          <a:endParaRPr lang="en-GB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65DFA0-1485-4107-B1C5-C233B87E6B35}" type="parTrans" cxnId="{148376F7-70B1-4B0E-BBD5-4CF05A5B47F8}">
      <dgm:prSet/>
      <dgm:spPr/>
      <dgm:t>
        <a:bodyPr/>
        <a:lstStyle/>
        <a:p>
          <a:endParaRPr lang="en-GB"/>
        </a:p>
      </dgm:t>
    </dgm:pt>
    <dgm:pt modelId="{4042C477-0573-4551-9EA8-221CD3A07664}" type="sibTrans" cxnId="{148376F7-70B1-4B0E-BBD5-4CF05A5B47F8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F0C59EAD-4334-49FC-8FA6-34734EEDBEE2}">
      <dgm:prSet custT="1"/>
      <dgm:spPr>
        <a:xfrm>
          <a:off x="1889009" y="-134335"/>
          <a:ext cx="1262541" cy="124993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External assessment</a:t>
          </a:r>
          <a:endParaRPr lang="en-GB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709E975-B0CA-4E4D-9639-C5DE24F67A08}" type="parTrans" cxnId="{C9E0D291-4118-4EE0-B68F-C40E08EA048D}">
      <dgm:prSet/>
      <dgm:spPr/>
      <dgm:t>
        <a:bodyPr/>
        <a:lstStyle/>
        <a:p>
          <a:endParaRPr lang="en-GB"/>
        </a:p>
      </dgm:t>
    </dgm:pt>
    <dgm:pt modelId="{DB17F60D-2C2E-42A2-B606-E7B1ABE6193D}" type="sibTrans" cxnId="{C9E0D291-4118-4EE0-B68F-C40E08EA048D}">
      <dgm:prSet/>
      <dgm:spPr>
        <a:xfrm>
          <a:off x="707721" y="455403"/>
          <a:ext cx="3625117" cy="3625117"/>
        </a:xfr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/>
        </a:p>
      </dgm:t>
    </dgm:pt>
    <dgm:pt modelId="{DE7CDACA-905D-40DE-BF0D-5199EA378D30}" type="pres">
      <dgm:prSet presAssocID="{35871C0B-8E82-4234-AD8A-CE9DD4069A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3D20C0-BAD7-4E2C-B68F-76FAE0A03220}" type="pres">
      <dgm:prSet presAssocID="{18AED87D-6180-4BA3-B384-D7D5575D07E8}" presName="centerShape" presStyleLbl="node0" presStyleIdx="0" presStyleCnt="1" custScaleX="126801" custScaleY="122275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19D2E5B0-94AA-4688-B049-0C0E3653A7D9}" type="pres">
      <dgm:prSet presAssocID="{F0C59EAD-4334-49FC-8FA6-34734EEDBEE2}" presName="node" presStyleLbl="node1" presStyleIdx="0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7963203-5E40-4137-AF4F-D7CD3DD33C16}" type="pres">
      <dgm:prSet presAssocID="{F0C59EAD-4334-49FC-8FA6-34734EEDBEE2}" presName="dummy" presStyleCnt="0"/>
      <dgm:spPr/>
    </dgm:pt>
    <dgm:pt modelId="{CED39AA7-8543-4E95-B482-A6CF56D9F997}" type="pres">
      <dgm:prSet presAssocID="{DB17F60D-2C2E-42A2-B606-E7B1ABE6193D}" presName="sibTrans" presStyleLbl="sibTrans2D1" presStyleIdx="0" presStyleCnt="7"/>
      <dgm:spPr>
        <a:prstGeom prst="blockArc">
          <a:avLst>
            <a:gd name="adj1" fmla="val 16200000"/>
            <a:gd name="adj2" fmla="val 19285714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FA1133C7-BD67-49FC-838B-0037EB40B971}" type="pres">
      <dgm:prSet presAssocID="{39B16C9C-A784-4232-B8E8-76AB42919C6B}" presName="node" presStyleLbl="node1" presStyleIdx="1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95A6B7C-29B7-486D-AE55-CB8911710AC5}" type="pres">
      <dgm:prSet presAssocID="{39B16C9C-A784-4232-B8E8-76AB42919C6B}" presName="dummy" presStyleCnt="0"/>
      <dgm:spPr/>
    </dgm:pt>
    <dgm:pt modelId="{91406D55-E41E-4DF6-803E-744F90949978}" type="pres">
      <dgm:prSet presAssocID="{A60ED650-085E-42DF-8A44-89C7CFBF10E8}" presName="sibTrans" presStyleLbl="sibTrans2D1" presStyleIdx="1" presStyleCnt="7"/>
      <dgm:spPr>
        <a:prstGeom prst="blockArc">
          <a:avLst>
            <a:gd name="adj1" fmla="val 19285714"/>
            <a:gd name="adj2" fmla="val 771429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9BF52DA2-67D0-45E5-BD4E-2FAA763BA1E1}" type="pres">
      <dgm:prSet presAssocID="{FBE3DF47-1345-4661-A830-2930DABF3C41}" presName="node" presStyleLbl="node1" presStyleIdx="2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36552BF-F86C-49A7-8997-86580FCB8286}" type="pres">
      <dgm:prSet presAssocID="{FBE3DF47-1345-4661-A830-2930DABF3C41}" presName="dummy" presStyleCnt="0"/>
      <dgm:spPr/>
    </dgm:pt>
    <dgm:pt modelId="{9D646C02-BDC9-4CDF-BBDF-B9E3DF6A73BB}" type="pres">
      <dgm:prSet presAssocID="{4042C477-0573-4551-9EA8-221CD3A07664}" presName="sibTrans" presStyleLbl="sibTrans2D1" presStyleIdx="2" presStyleCnt="7"/>
      <dgm:spPr>
        <a:prstGeom prst="blockArc">
          <a:avLst>
            <a:gd name="adj1" fmla="val 771429"/>
            <a:gd name="adj2" fmla="val 3857143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6453F6F2-281B-44AE-8541-3777A91AFC87}" type="pres">
      <dgm:prSet presAssocID="{6D31E2C4-4CA8-4846-A309-9E4EECC83576}" presName="node" presStyleLbl="node1" presStyleIdx="3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E8F8B9E-F4E9-491C-8C73-A81BFA3B6915}" type="pres">
      <dgm:prSet presAssocID="{6D31E2C4-4CA8-4846-A309-9E4EECC83576}" presName="dummy" presStyleCnt="0"/>
      <dgm:spPr/>
    </dgm:pt>
    <dgm:pt modelId="{7698BA34-B6D6-40C6-8EE0-1302C5CFB824}" type="pres">
      <dgm:prSet presAssocID="{063BFA21-6C61-4970-BA56-16D8FCF5C0D3}" presName="sibTrans" presStyleLbl="sibTrans2D1" presStyleIdx="3" presStyleCnt="7"/>
      <dgm:spPr>
        <a:prstGeom prst="blockArc">
          <a:avLst>
            <a:gd name="adj1" fmla="val 3857143"/>
            <a:gd name="adj2" fmla="val 6942857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1E39E426-F53D-4616-94FD-F34A0099AE5E}" type="pres">
      <dgm:prSet presAssocID="{04000E2C-ECE6-41B7-A130-393261D4E1F7}" presName="node" presStyleLbl="node1" presStyleIdx="4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4A35717-A265-4BD6-9AE3-F7442CF3AA3C}" type="pres">
      <dgm:prSet presAssocID="{04000E2C-ECE6-41B7-A130-393261D4E1F7}" presName="dummy" presStyleCnt="0"/>
      <dgm:spPr/>
    </dgm:pt>
    <dgm:pt modelId="{1FBC1869-99F6-4FFE-AD07-F1D37F9A71E1}" type="pres">
      <dgm:prSet presAssocID="{2C08A3A5-3E8C-44B8-B968-68E9A23C04D4}" presName="sibTrans" presStyleLbl="sibTrans2D1" presStyleIdx="4" presStyleCnt="7"/>
      <dgm:spPr>
        <a:prstGeom prst="blockArc">
          <a:avLst>
            <a:gd name="adj1" fmla="val 6942857"/>
            <a:gd name="adj2" fmla="val 10028571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F53B095C-91D9-436A-BD9E-6B53D58FC48E}" type="pres">
      <dgm:prSet presAssocID="{7DF76601-0A87-4C03-B3DF-8D810C55D7C0}" presName="node" presStyleLbl="node1" presStyleIdx="5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848C668-E61E-4790-9B51-21EADCD2739C}" type="pres">
      <dgm:prSet presAssocID="{7DF76601-0A87-4C03-B3DF-8D810C55D7C0}" presName="dummy" presStyleCnt="0"/>
      <dgm:spPr/>
    </dgm:pt>
    <dgm:pt modelId="{8FE6C11B-7256-4D68-9C7E-17555A745F77}" type="pres">
      <dgm:prSet presAssocID="{AA488F7F-D45A-4F93-BDC6-71DC67F96511}" presName="sibTrans" presStyleLbl="sibTrans2D1" presStyleIdx="5" presStyleCnt="7"/>
      <dgm:spPr>
        <a:prstGeom prst="blockArc">
          <a:avLst>
            <a:gd name="adj1" fmla="val 10028571"/>
            <a:gd name="adj2" fmla="val 13114286"/>
            <a:gd name="adj3" fmla="val 3887"/>
          </a:avLst>
        </a:prstGeom>
      </dgm:spPr>
      <dgm:t>
        <a:bodyPr/>
        <a:lstStyle/>
        <a:p>
          <a:endParaRPr lang="en-GB"/>
        </a:p>
      </dgm:t>
    </dgm:pt>
    <dgm:pt modelId="{AF0B91E9-317B-43E6-A831-1AED43130FAA}" type="pres">
      <dgm:prSet presAssocID="{36316810-1649-4B4E-88A5-16149E1AF9DD}" presName="node" presStyleLbl="node1" presStyleIdx="6" presStyleCnt="7" custScaleX="129018" custScaleY="127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7384AC0A-8E24-43B0-9CE4-66879B87BE7A}" type="pres">
      <dgm:prSet presAssocID="{36316810-1649-4B4E-88A5-16149E1AF9DD}" presName="dummy" presStyleCnt="0"/>
      <dgm:spPr/>
    </dgm:pt>
    <dgm:pt modelId="{6F46E378-B62F-4708-B757-E9A7173C6EB2}" type="pres">
      <dgm:prSet presAssocID="{C2088961-8090-4FCF-A657-7546912FFD9E}" presName="sibTrans" presStyleLbl="sibTrans2D1" presStyleIdx="6" presStyleCnt="7"/>
      <dgm:spPr>
        <a:prstGeom prst="blockArc">
          <a:avLst>
            <a:gd name="adj1" fmla="val 13114286"/>
            <a:gd name="adj2" fmla="val 16200000"/>
            <a:gd name="adj3" fmla="val 3887"/>
          </a:avLst>
        </a:prstGeom>
      </dgm:spPr>
      <dgm:t>
        <a:bodyPr/>
        <a:lstStyle/>
        <a:p>
          <a:endParaRPr lang="en-GB"/>
        </a:p>
      </dgm:t>
    </dgm:pt>
  </dgm:ptLst>
  <dgm:cxnLst>
    <dgm:cxn modelId="{49592DF7-D787-4C0F-A9A4-764F9C1C0495}" srcId="{18AED87D-6180-4BA3-B384-D7D5575D07E8}" destId="{6D31E2C4-4CA8-4846-A309-9E4EECC83576}" srcOrd="3" destOrd="0" parTransId="{C021FF63-935B-4472-86A3-6CC264CBD0CC}" sibTransId="{063BFA21-6C61-4970-BA56-16D8FCF5C0D3}"/>
    <dgm:cxn modelId="{C9476A35-D827-4830-B0EE-E7FD2A95DDD3}" type="presOf" srcId="{4042C477-0573-4551-9EA8-221CD3A07664}" destId="{9D646C02-BDC9-4CDF-BBDF-B9E3DF6A73BB}" srcOrd="0" destOrd="0" presId="urn:microsoft.com/office/officeart/2005/8/layout/radial6"/>
    <dgm:cxn modelId="{1FF84A25-E938-487A-93CF-26922F1B01C1}" type="presOf" srcId="{FBE3DF47-1345-4661-A830-2930DABF3C41}" destId="{9BF52DA2-67D0-45E5-BD4E-2FAA763BA1E1}" srcOrd="0" destOrd="0" presId="urn:microsoft.com/office/officeart/2005/8/layout/radial6"/>
    <dgm:cxn modelId="{9DC14C7B-EBD9-43E9-BEE5-54A03C1D1F4E}" type="presOf" srcId="{7DF76601-0A87-4C03-B3DF-8D810C55D7C0}" destId="{F53B095C-91D9-436A-BD9E-6B53D58FC48E}" srcOrd="0" destOrd="0" presId="urn:microsoft.com/office/officeart/2005/8/layout/radial6"/>
    <dgm:cxn modelId="{0A841D87-D4DC-45BE-BB43-BC6130C1F351}" type="presOf" srcId="{39B16C9C-A784-4232-B8E8-76AB42919C6B}" destId="{FA1133C7-BD67-49FC-838B-0037EB40B971}" srcOrd="0" destOrd="0" presId="urn:microsoft.com/office/officeart/2005/8/layout/radial6"/>
    <dgm:cxn modelId="{402983CC-CA5D-43FF-9037-B850CBD984AB}" srcId="{18AED87D-6180-4BA3-B384-D7D5575D07E8}" destId="{7DF76601-0A87-4C03-B3DF-8D810C55D7C0}" srcOrd="5" destOrd="0" parTransId="{B2548C24-D1BF-4B32-8472-4EA61A6DFE9F}" sibTransId="{AA488F7F-D45A-4F93-BDC6-71DC67F96511}"/>
    <dgm:cxn modelId="{A991E3FE-28C1-48EE-9B32-0DB48FE58017}" type="presOf" srcId="{A60ED650-085E-42DF-8A44-89C7CFBF10E8}" destId="{91406D55-E41E-4DF6-803E-744F90949978}" srcOrd="0" destOrd="0" presId="urn:microsoft.com/office/officeart/2005/8/layout/radial6"/>
    <dgm:cxn modelId="{F01A1FED-41A7-4E2B-9182-B3D8B7EDCA3B}" type="presOf" srcId="{04000E2C-ECE6-41B7-A130-393261D4E1F7}" destId="{1E39E426-F53D-4616-94FD-F34A0099AE5E}" srcOrd="0" destOrd="0" presId="urn:microsoft.com/office/officeart/2005/8/layout/radial6"/>
    <dgm:cxn modelId="{5ABD1E77-0234-4D35-83AD-0A050C024E8A}" type="presOf" srcId="{063BFA21-6C61-4970-BA56-16D8FCF5C0D3}" destId="{7698BA34-B6D6-40C6-8EE0-1302C5CFB824}" srcOrd="0" destOrd="0" presId="urn:microsoft.com/office/officeart/2005/8/layout/radial6"/>
    <dgm:cxn modelId="{4E9228A0-6896-4635-B15D-7DE56F980396}" type="presOf" srcId="{6D31E2C4-4CA8-4846-A309-9E4EECC83576}" destId="{6453F6F2-281B-44AE-8541-3777A91AFC87}" srcOrd="0" destOrd="0" presId="urn:microsoft.com/office/officeart/2005/8/layout/radial6"/>
    <dgm:cxn modelId="{8D769D51-5940-4339-8147-BB5AB5013BBE}" srcId="{35871C0B-8E82-4234-AD8A-CE9DD4069A2A}" destId="{18AED87D-6180-4BA3-B384-D7D5575D07E8}" srcOrd="0" destOrd="0" parTransId="{9A142D35-7846-41C2-9F91-02BDC8FF3ADB}" sibTransId="{E40837FD-734A-449C-8233-B91713F185B6}"/>
    <dgm:cxn modelId="{8291E717-AF02-4E23-8329-6AD1998F9AAF}" type="presOf" srcId="{C2088961-8090-4FCF-A657-7546912FFD9E}" destId="{6F46E378-B62F-4708-B757-E9A7173C6EB2}" srcOrd="0" destOrd="0" presId="urn:microsoft.com/office/officeart/2005/8/layout/radial6"/>
    <dgm:cxn modelId="{1C4836D1-4852-4F91-BF88-C4EC2099BB6D}" type="presOf" srcId="{18AED87D-6180-4BA3-B384-D7D5575D07E8}" destId="{D43D20C0-BAD7-4E2C-B68F-76FAE0A03220}" srcOrd="0" destOrd="0" presId="urn:microsoft.com/office/officeart/2005/8/layout/radial6"/>
    <dgm:cxn modelId="{34AFE974-8202-4590-A64F-10C7220ACBC8}" type="presOf" srcId="{F0C59EAD-4334-49FC-8FA6-34734EEDBEE2}" destId="{19D2E5B0-94AA-4688-B049-0C0E3653A7D9}" srcOrd="0" destOrd="0" presId="urn:microsoft.com/office/officeart/2005/8/layout/radial6"/>
    <dgm:cxn modelId="{5646C934-0DF3-4529-A566-D206DB7E3E21}" type="presOf" srcId="{36316810-1649-4B4E-88A5-16149E1AF9DD}" destId="{AF0B91E9-317B-43E6-A831-1AED43130FAA}" srcOrd="0" destOrd="0" presId="urn:microsoft.com/office/officeart/2005/8/layout/radial6"/>
    <dgm:cxn modelId="{CDA9F535-1B20-4FAA-BD22-A2B94B15E267}" srcId="{18AED87D-6180-4BA3-B384-D7D5575D07E8}" destId="{39B16C9C-A784-4232-B8E8-76AB42919C6B}" srcOrd="1" destOrd="0" parTransId="{26E93407-92E8-4FAE-AA93-78A0191DFE97}" sibTransId="{A60ED650-085E-42DF-8A44-89C7CFBF10E8}"/>
    <dgm:cxn modelId="{33759927-7B81-4D8E-9534-3B29D4DF211C}" type="presOf" srcId="{2C08A3A5-3E8C-44B8-B968-68E9A23C04D4}" destId="{1FBC1869-99F6-4FFE-AD07-F1D37F9A71E1}" srcOrd="0" destOrd="0" presId="urn:microsoft.com/office/officeart/2005/8/layout/radial6"/>
    <dgm:cxn modelId="{148376F7-70B1-4B0E-BBD5-4CF05A5B47F8}" srcId="{18AED87D-6180-4BA3-B384-D7D5575D07E8}" destId="{FBE3DF47-1345-4661-A830-2930DABF3C41}" srcOrd="2" destOrd="0" parTransId="{8165DFA0-1485-4107-B1C5-C233B87E6B35}" sibTransId="{4042C477-0573-4551-9EA8-221CD3A07664}"/>
    <dgm:cxn modelId="{8001A6C0-43B5-4867-B4FE-0CB8A73598E8}" type="presOf" srcId="{DB17F60D-2C2E-42A2-B606-E7B1ABE6193D}" destId="{CED39AA7-8543-4E95-B482-A6CF56D9F997}" srcOrd="0" destOrd="0" presId="urn:microsoft.com/office/officeart/2005/8/layout/radial6"/>
    <dgm:cxn modelId="{B73DC216-F7BA-456D-AEC4-094770565113}" srcId="{18AED87D-6180-4BA3-B384-D7D5575D07E8}" destId="{36316810-1649-4B4E-88A5-16149E1AF9DD}" srcOrd="6" destOrd="0" parTransId="{A7ED504E-F768-46CB-B9C1-114DDFFA2827}" sibTransId="{C2088961-8090-4FCF-A657-7546912FFD9E}"/>
    <dgm:cxn modelId="{C9E0D291-4118-4EE0-B68F-C40E08EA048D}" srcId="{18AED87D-6180-4BA3-B384-D7D5575D07E8}" destId="{F0C59EAD-4334-49FC-8FA6-34734EEDBEE2}" srcOrd="0" destOrd="0" parTransId="{A709E975-B0CA-4E4D-9639-C5DE24F67A08}" sibTransId="{DB17F60D-2C2E-42A2-B606-E7B1ABE6193D}"/>
    <dgm:cxn modelId="{C5252781-9C6E-49C8-97E4-E29494DBCC3A}" srcId="{18AED87D-6180-4BA3-B384-D7D5575D07E8}" destId="{04000E2C-ECE6-41B7-A130-393261D4E1F7}" srcOrd="4" destOrd="0" parTransId="{1E6CC419-1ABD-48AB-AEE0-707E9C04F13A}" sibTransId="{2C08A3A5-3E8C-44B8-B968-68E9A23C04D4}"/>
    <dgm:cxn modelId="{5C2F633D-B82F-4BC3-BA6F-5210A881AE7F}" type="presOf" srcId="{AA488F7F-D45A-4F93-BDC6-71DC67F96511}" destId="{8FE6C11B-7256-4D68-9C7E-17555A745F77}" srcOrd="0" destOrd="0" presId="urn:microsoft.com/office/officeart/2005/8/layout/radial6"/>
    <dgm:cxn modelId="{C91A6FAD-1F05-44CA-98F5-85CF5D5C2D3E}" type="presOf" srcId="{35871C0B-8E82-4234-AD8A-CE9DD4069A2A}" destId="{DE7CDACA-905D-40DE-BF0D-5199EA378D30}" srcOrd="0" destOrd="0" presId="urn:microsoft.com/office/officeart/2005/8/layout/radial6"/>
    <dgm:cxn modelId="{1615A072-FBD5-4555-9A09-DDC3204ABC31}" type="presParOf" srcId="{DE7CDACA-905D-40DE-BF0D-5199EA378D30}" destId="{D43D20C0-BAD7-4E2C-B68F-76FAE0A03220}" srcOrd="0" destOrd="0" presId="urn:microsoft.com/office/officeart/2005/8/layout/radial6"/>
    <dgm:cxn modelId="{632F681D-C5E9-43A8-87B5-8BBC3FFCB6FF}" type="presParOf" srcId="{DE7CDACA-905D-40DE-BF0D-5199EA378D30}" destId="{19D2E5B0-94AA-4688-B049-0C0E3653A7D9}" srcOrd="1" destOrd="0" presId="urn:microsoft.com/office/officeart/2005/8/layout/radial6"/>
    <dgm:cxn modelId="{B72B8D3D-B940-4F6A-BA37-18300984837B}" type="presParOf" srcId="{DE7CDACA-905D-40DE-BF0D-5199EA378D30}" destId="{07963203-5E40-4137-AF4F-D7CD3DD33C16}" srcOrd="2" destOrd="0" presId="urn:microsoft.com/office/officeart/2005/8/layout/radial6"/>
    <dgm:cxn modelId="{9894115D-D255-47ED-92CC-5CFF14DA6080}" type="presParOf" srcId="{DE7CDACA-905D-40DE-BF0D-5199EA378D30}" destId="{CED39AA7-8543-4E95-B482-A6CF56D9F997}" srcOrd="3" destOrd="0" presId="urn:microsoft.com/office/officeart/2005/8/layout/radial6"/>
    <dgm:cxn modelId="{CC02BA98-0F0B-49C8-91F1-99845B70357C}" type="presParOf" srcId="{DE7CDACA-905D-40DE-BF0D-5199EA378D30}" destId="{FA1133C7-BD67-49FC-838B-0037EB40B971}" srcOrd="4" destOrd="0" presId="urn:microsoft.com/office/officeart/2005/8/layout/radial6"/>
    <dgm:cxn modelId="{2BBEBE33-C807-40E2-A0B8-3EAD05C85A1F}" type="presParOf" srcId="{DE7CDACA-905D-40DE-BF0D-5199EA378D30}" destId="{595A6B7C-29B7-486D-AE55-CB8911710AC5}" srcOrd="5" destOrd="0" presId="urn:microsoft.com/office/officeart/2005/8/layout/radial6"/>
    <dgm:cxn modelId="{FD98545E-A953-43AE-97BE-0CE5514DD478}" type="presParOf" srcId="{DE7CDACA-905D-40DE-BF0D-5199EA378D30}" destId="{91406D55-E41E-4DF6-803E-744F90949978}" srcOrd="6" destOrd="0" presId="urn:microsoft.com/office/officeart/2005/8/layout/radial6"/>
    <dgm:cxn modelId="{A4C08E36-F95A-44C0-BE52-33B8FA79CB69}" type="presParOf" srcId="{DE7CDACA-905D-40DE-BF0D-5199EA378D30}" destId="{9BF52DA2-67D0-45E5-BD4E-2FAA763BA1E1}" srcOrd="7" destOrd="0" presId="urn:microsoft.com/office/officeart/2005/8/layout/radial6"/>
    <dgm:cxn modelId="{89C31396-070D-4C73-8757-794180B585B2}" type="presParOf" srcId="{DE7CDACA-905D-40DE-BF0D-5199EA378D30}" destId="{B36552BF-F86C-49A7-8997-86580FCB8286}" srcOrd="8" destOrd="0" presId="urn:microsoft.com/office/officeart/2005/8/layout/radial6"/>
    <dgm:cxn modelId="{68C169B3-EAE1-495B-BCD0-2F451094333B}" type="presParOf" srcId="{DE7CDACA-905D-40DE-BF0D-5199EA378D30}" destId="{9D646C02-BDC9-4CDF-BBDF-B9E3DF6A73BB}" srcOrd="9" destOrd="0" presId="urn:microsoft.com/office/officeart/2005/8/layout/radial6"/>
    <dgm:cxn modelId="{B26C337B-4E1F-4F6E-9617-814AF06133D4}" type="presParOf" srcId="{DE7CDACA-905D-40DE-BF0D-5199EA378D30}" destId="{6453F6F2-281B-44AE-8541-3777A91AFC87}" srcOrd="10" destOrd="0" presId="urn:microsoft.com/office/officeart/2005/8/layout/radial6"/>
    <dgm:cxn modelId="{35C170D9-6FB8-4CC0-9350-36B3431DA269}" type="presParOf" srcId="{DE7CDACA-905D-40DE-BF0D-5199EA378D30}" destId="{EE8F8B9E-F4E9-491C-8C73-A81BFA3B6915}" srcOrd="11" destOrd="0" presId="urn:microsoft.com/office/officeart/2005/8/layout/radial6"/>
    <dgm:cxn modelId="{2527B48B-ABBC-4622-8F36-051F1467B514}" type="presParOf" srcId="{DE7CDACA-905D-40DE-BF0D-5199EA378D30}" destId="{7698BA34-B6D6-40C6-8EE0-1302C5CFB824}" srcOrd="12" destOrd="0" presId="urn:microsoft.com/office/officeart/2005/8/layout/radial6"/>
    <dgm:cxn modelId="{84B8AECC-2E75-4AE6-9B3D-0A4351F352B8}" type="presParOf" srcId="{DE7CDACA-905D-40DE-BF0D-5199EA378D30}" destId="{1E39E426-F53D-4616-94FD-F34A0099AE5E}" srcOrd="13" destOrd="0" presId="urn:microsoft.com/office/officeart/2005/8/layout/radial6"/>
    <dgm:cxn modelId="{7721DB0A-D1E5-440C-A40E-38489E29B76E}" type="presParOf" srcId="{DE7CDACA-905D-40DE-BF0D-5199EA378D30}" destId="{24A35717-A265-4BD6-9AE3-F7442CF3AA3C}" srcOrd="14" destOrd="0" presId="urn:microsoft.com/office/officeart/2005/8/layout/radial6"/>
    <dgm:cxn modelId="{D6D56A9E-BB43-4DF2-862A-36D6094BC3EA}" type="presParOf" srcId="{DE7CDACA-905D-40DE-BF0D-5199EA378D30}" destId="{1FBC1869-99F6-4FFE-AD07-F1D37F9A71E1}" srcOrd="15" destOrd="0" presId="urn:microsoft.com/office/officeart/2005/8/layout/radial6"/>
    <dgm:cxn modelId="{037475BF-DDBC-4F8C-929F-612129F652C5}" type="presParOf" srcId="{DE7CDACA-905D-40DE-BF0D-5199EA378D30}" destId="{F53B095C-91D9-436A-BD9E-6B53D58FC48E}" srcOrd="16" destOrd="0" presId="urn:microsoft.com/office/officeart/2005/8/layout/radial6"/>
    <dgm:cxn modelId="{87ED1B90-DBBA-4ECD-85C2-46F36D8D69EB}" type="presParOf" srcId="{DE7CDACA-905D-40DE-BF0D-5199EA378D30}" destId="{B848C668-E61E-4790-9B51-21EADCD2739C}" srcOrd="17" destOrd="0" presId="urn:microsoft.com/office/officeart/2005/8/layout/radial6"/>
    <dgm:cxn modelId="{5ECEE6AF-1F0B-49D1-9919-7E831571DC71}" type="presParOf" srcId="{DE7CDACA-905D-40DE-BF0D-5199EA378D30}" destId="{8FE6C11B-7256-4D68-9C7E-17555A745F77}" srcOrd="18" destOrd="0" presId="urn:microsoft.com/office/officeart/2005/8/layout/radial6"/>
    <dgm:cxn modelId="{2E01AF6C-6500-4736-9231-8070E9159415}" type="presParOf" srcId="{DE7CDACA-905D-40DE-BF0D-5199EA378D30}" destId="{AF0B91E9-317B-43E6-A831-1AED43130FAA}" srcOrd="19" destOrd="0" presId="urn:microsoft.com/office/officeart/2005/8/layout/radial6"/>
    <dgm:cxn modelId="{ADF3B70D-6666-4E5A-A871-3599398473B7}" type="presParOf" srcId="{DE7CDACA-905D-40DE-BF0D-5199EA378D30}" destId="{7384AC0A-8E24-43B0-9CE4-66879B87BE7A}" srcOrd="20" destOrd="0" presId="urn:microsoft.com/office/officeart/2005/8/layout/radial6"/>
    <dgm:cxn modelId="{05DFBABB-E0B1-4A8C-B41D-73F0C50AFDD0}" type="presParOf" srcId="{DE7CDACA-905D-40DE-BF0D-5199EA378D30}" destId="{6F46E378-B62F-4708-B757-E9A7173C6EB2}" srcOrd="21" destOrd="0" presId="urn:microsoft.com/office/officeart/2005/8/layout/radial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6E378-B62F-4708-B757-E9A7173C6EB2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13114286"/>
            <a:gd name="adj2" fmla="val 16200000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E6C11B-7256-4D68-9C7E-17555A745F77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10028571"/>
            <a:gd name="adj2" fmla="val 13114286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BC1869-99F6-4FFE-AD07-F1D37F9A71E1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6942857"/>
            <a:gd name="adj2" fmla="val 10028571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98BA34-B6D6-40C6-8EE0-1302C5CFB824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3857143"/>
            <a:gd name="adj2" fmla="val 6942857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646C02-BDC9-4CDF-BBDF-B9E3DF6A73BB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771429"/>
            <a:gd name="adj2" fmla="val 3857143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406D55-E41E-4DF6-803E-744F90949978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19285714"/>
            <a:gd name="adj2" fmla="val 771429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D39AA7-8543-4E95-B482-A6CF56D9F997}">
      <dsp:nvSpPr>
        <dsp:cNvPr id="0" name=""/>
        <dsp:cNvSpPr/>
      </dsp:nvSpPr>
      <dsp:spPr>
        <a:xfrm>
          <a:off x="707721" y="455403"/>
          <a:ext cx="3625117" cy="3625117"/>
        </a:xfrm>
        <a:prstGeom prst="blockArc">
          <a:avLst>
            <a:gd name="adj1" fmla="val 16200000"/>
            <a:gd name="adj2" fmla="val 19285714"/>
            <a:gd name="adj3" fmla="val 3887"/>
          </a:avLst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3D20C0-BAD7-4E2C-B68F-76FAE0A03220}">
      <dsp:nvSpPr>
        <dsp:cNvPr id="0" name=""/>
        <dsp:cNvSpPr/>
      </dsp:nvSpPr>
      <dsp:spPr>
        <a:xfrm>
          <a:off x="1633961" y="1413279"/>
          <a:ext cx="1772637" cy="1709365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b="1" kern="1200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High quality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b="1" kern="1200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Accessible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900" b="1" kern="1200" dirty="0" smtClean="0">
              <a:solidFill>
                <a:srgbClr val="146749"/>
              </a:solidFill>
              <a:latin typeface="Calibri"/>
              <a:ea typeface="+mn-ea"/>
              <a:cs typeface="+mn-cs"/>
            </a:rPr>
            <a:t>Safe</a:t>
          </a:r>
          <a:endParaRPr lang="en-GB" sz="1900" b="1" kern="1200" dirty="0">
            <a:solidFill>
              <a:srgbClr val="146749"/>
            </a:solidFill>
            <a:latin typeface="Calibri"/>
            <a:ea typeface="+mn-ea"/>
            <a:cs typeface="+mn-cs"/>
          </a:endParaRPr>
        </a:p>
      </dsp:txBody>
      <dsp:txXfrm>
        <a:off x="1893558" y="1663610"/>
        <a:ext cx="1253443" cy="1208703"/>
      </dsp:txXfrm>
    </dsp:sp>
    <dsp:sp modelId="{19D2E5B0-94AA-4688-B049-0C0E3653A7D9}">
      <dsp:nvSpPr>
        <dsp:cNvPr id="0" name=""/>
        <dsp:cNvSpPr/>
      </dsp:nvSpPr>
      <dsp:spPr>
        <a:xfrm>
          <a:off x="1889009" y="-134335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External assessment</a:t>
          </a:r>
          <a:endParaRPr lang="en-GB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73904" y="48714"/>
        <a:ext cx="892751" cy="883839"/>
      </dsp:txXfrm>
    </dsp:sp>
    <dsp:sp modelId="{FA1133C7-BD67-49FC-838B-0037EB40B971}">
      <dsp:nvSpPr>
        <dsp:cNvPr id="0" name=""/>
        <dsp:cNvSpPr/>
      </dsp:nvSpPr>
      <dsp:spPr>
        <a:xfrm>
          <a:off x="3278581" y="534847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Rising complexity of long term conditions</a:t>
          </a:r>
          <a:endParaRPr lang="en-GB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63476" y="717896"/>
        <a:ext cx="892751" cy="883839"/>
      </dsp:txXfrm>
    </dsp:sp>
    <dsp:sp modelId="{9BF52DA2-67D0-45E5-BD4E-2FAA763BA1E1}">
      <dsp:nvSpPr>
        <dsp:cNvPr id="0" name=""/>
        <dsp:cNvSpPr/>
      </dsp:nvSpPr>
      <dsp:spPr>
        <a:xfrm>
          <a:off x="3621777" y="2038487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Workforce and workload</a:t>
          </a:r>
          <a:endParaRPr lang="en-GB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06672" y="2221536"/>
        <a:ext cx="892751" cy="883839"/>
      </dsp:txXfrm>
    </dsp:sp>
    <dsp:sp modelId="{6453F6F2-281B-44AE-8541-3777A91AFC87}">
      <dsp:nvSpPr>
        <dsp:cNvPr id="0" name=""/>
        <dsp:cNvSpPr/>
      </dsp:nvSpPr>
      <dsp:spPr>
        <a:xfrm>
          <a:off x="2660163" y="3244312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Financial constraints</a:t>
          </a:r>
          <a:endParaRPr lang="en-GB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845058" y="3427361"/>
        <a:ext cx="892751" cy="883839"/>
      </dsp:txXfrm>
    </dsp:sp>
    <dsp:sp modelId="{1E39E426-F53D-4616-94FD-F34A0099AE5E}">
      <dsp:nvSpPr>
        <dsp:cNvPr id="0" name=""/>
        <dsp:cNvSpPr/>
      </dsp:nvSpPr>
      <dsp:spPr>
        <a:xfrm>
          <a:off x="1117854" y="3244312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Variation in practice</a:t>
          </a:r>
          <a:endParaRPr lang="en-GB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302749" y="3427361"/>
        <a:ext cx="892751" cy="883839"/>
      </dsp:txXfrm>
    </dsp:sp>
    <dsp:sp modelId="{F53B095C-91D9-436A-BD9E-6B53D58FC48E}">
      <dsp:nvSpPr>
        <dsp:cNvPr id="0" name=""/>
        <dsp:cNvSpPr/>
      </dsp:nvSpPr>
      <dsp:spPr>
        <a:xfrm>
          <a:off x="156241" y="2038487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commissioning landscape</a:t>
          </a:r>
          <a:endParaRPr lang="en-GB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1136" y="2221536"/>
        <a:ext cx="892751" cy="883839"/>
      </dsp:txXfrm>
    </dsp:sp>
    <dsp:sp modelId="{AF0B91E9-317B-43E6-A831-1AED43130FAA}">
      <dsp:nvSpPr>
        <dsp:cNvPr id="0" name=""/>
        <dsp:cNvSpPr/>
      </dsp:nvSpPr>
      <dsp:spPr>
        <a:xfrm>
          <a:off x="499437" y="534847"/>
          <a:ext cx="1262541" cy="1249937"/>
        </a:xfrm>
        <a:prstGeom prst="ellipse">
          <a:avLst/>
        </a:prstGeom>
        <a:solidFill>
          <a:srgbClr val="9BBB59">
            <a:lumMod val="20000"/>
            <a:lumOff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Patient expectations</a:t>
          </a:r>
          <a:endParaRPr lang="en-GB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84332" y="717896"/>
        <a:ext cx="892751" cy="88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D17D-1664-4701-BD47-F6336891A246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5732B-141D-4EAC-93EA-0392F4EA1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3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2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3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72" y="332656"/>
            <a:ext cx="888815" cy="36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399"/>
            <a:ext cx="9144000" cy="18806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4087" y="6521989"/>
            <a:ext cx="3764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 Engagement Hub: working together to strengthen citizen voice 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CF35-BB45-4621-9908-5928465153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6FB3-5950-450B-B153-F43432E0C4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gagementcycle.org/wp-content/uploads/2013/03/Bring-it-on-40-ways-to-support-Patient-Leadership-FINAL-V-APRIL-2013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commissioning/wp-content/uploads/sites/12/2016/03/framwrk-public-partcptn-prim-care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pp.org.uk/" TargetMode="External"/><Relationship Id="rId3" Type="http://schemas.openxmlformats.org/officeDocument/2006/relationships/hyperlink" Target="http://www.leedswestccg.nhs.uk/get-involved/how/patient-leader-programme/" TargetMode="External"/><Relationship Id="rId7" Type="http://schemas.openxmlformats.org/officeDocument/2006/relationships/hyperlink" Target="https://www.england.nhs.uk/ourwork/futurenhs/" TargetMode="External"/><Relationship Id="rId2" Type="http://schemas.openxmlformats.org/officeDocument/2006/relationships/hyperlink" Target="http://www.leedswestccg.nhs.uk/get-involved/how/jo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edswestccg.nhs.uk/content/uploads/2015/12/PPDES-Toolkit-FINAL.pdf" TargetMode="External"/><Relationship Id="rId11" Type="http://schemas.openxmlformats.org/officeDocument/2006/relationships/hyperlink" Target="http://fingertips.phe.org.uk/profile/general-practice/data" TargetMode="External"/><Relationship Id="rId5" Type="http://schemas.openxmlformats.org/officeDocument/2006/relationships/hyperlink" Target="mailto:chris.bridle@nhs.net" TargetMode="External"/><Relationship Id="rId10" Type="http://schemas.openxmlformats.org/officeDocument/2006/relationships/hyperlink" Target="https://gp-patient.co.uk/" TargetMode="External"/><Relationship Id="rId4" Type="http://schemas.openxmlformats.org/officeDocument/2006/relationships/hyperlink" Target="http://www.leedswestccg.nhs.uk/content/uploads/2015/07/Patient-leader-Calendar-2016-NEW.pdf" TargetMode="External"/><Relationship Id="rId9" Type="http://schemas.openxmlformats.org/officeDocument/2006/relationships/hyperlink" Target="http://www.patients-association.org.uk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qip.org.uk/assets/PPE/HQIP-A-guide-to-developing-a-patient-panel-for-clinical-audit-Feb-2014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idlec01\AppData\Local\Microsoft\Windows\Temporary Internet Files\Content.Outlook\DWAXMO7P\E-mail 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7399"/>
            <a:ext cx="9144000" cy="18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440576" cy="583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937" y="1196752"/>
            <a:ext cx="838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smtClean="0">
                <a:solidFill>
                  <a:srgbClr val="006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 patient training</a:t>
            </a:r>
            <a:endParaRPr lang="en-GB" sz="4400" b="1" dirty="0">
              <a:solidFill>
                <a:srgbClr val="006B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937" y="1974623"/>
            <a:ext cx="8382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rgbClr val="006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participation groups:</a:t>
            </a:r>
          </a:p>
          <a:p>
            <a:pPr algn="r"/>
            <a:r>
              <a:rPr lang="en-GB" sz="2800" dirty="0" smtClean="0">
                <a:solidFill>
                  <a:srgbClr val="006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your PPG meaningful and productive</a:t>
            </a:r>
            <a:endParaRPr lang="en-GB" sz="2800" dirty="0">
              <a:solidFill>
                <a:srgbClr val="006B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33" y="3311279"/>
            <a:ext cx="838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Kundi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Primary Care Locality Manager</a:t>
            </a:r>
          </a:p>
          <a:p>
            <a:pPr algn="r"/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Bridle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Engagement Lead</a:t>
            </a:r>
            <a:endParaRPr lang="en-GB" sz="20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329" y="4077072"/>
            <a:ext cx="838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2016 V2.1</a:t>
            </a:r>
            <a:endParaRPr lang="en-GB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Involvement in Leeds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918648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Ways to get involved in healthcare in Leeds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49014"/>
              </p:ext>
            </p:extLst>
          </p:nvPr>
        </p:nvGraphicFramePr>
        <p:xfrm>
          <a:off x="685800" y="2636912"/>
          <a:ext cx="7774632" cy="3931920"/>
        </p:xfrm>
        <a:graphic>
          <a:graphicData uri="http://schemas.openxmlformats.org/drawingml/2006/table">
            <a:tbl>
              <a:tblPr firstRow="1" bandRow="1"/>
              <a:tblGrid>
                <a:gridCol w="2590056"/>
                <a:gridCol w="4608512"/>
                <a:gridCol w="576064"/>
              </a:tblGrid>
              <a:tr h="2304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800" b="1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As</a:t>
                      </a:r>
                      <a:r>
                        <a:rPr lang="en-GB" sz="1800" b="1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 an </a:t>
                      </a:r>
                      <a:r>
                        <a:rPr lang="en-GB" sz="2000" b="1" baseline="0" dirty="0" smtClean="0">
                          <a:solidFill>
                            <a:srgbClr val="7030A0"/>
                          </a:solidFill>
                          <a:latin typeface="B Frutiger Bold"/>
                        </a:rPr>
                        <a:t>individual</a:t>
                      </a:r>
                    </a:p>
                    <a:p>
                      <a:pPr algn="r"/>
                      <a:r>
                        <a:rPr lang="en-GB" sz="18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(sharing your personal opinion)</a:t>
                      </a:r>
                      <a:endParaRPr lang="en-GB" sz="1800" b="0" dirty="0" smtClean="0">
                        <a:solidFill>
                          <a:srgbClr val="146749"/>
                        </a:solidFill>
                        <a:latin typeface="B Frutiger Bold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Friends and family test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Filling in surveys about service change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Filling in surveys about your GP practice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Patient Opinion/NHS</a:t>
                      </a:r>
                      <a:r>
                        <a:rPr lang="en-GB" sz="19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 Choices (</a:t>
                      </a:r>
                      <a:r>
                        <a:rPr lang="en-GB" sz="1900" b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Complaints</a:t>
                      </a:r>
                      <a:r>
                        <a:rPr lang="en-GB" sz="19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 or compliments)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Attending focus groups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Patient Participation Groups (PPG)?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solidFill>
                            <a:srgbClr val="7030A0"/>
                          </a:solidFill>
                          <a:latin typeface="B Frutiger Bold"/>
                        </a:rPr>
                        <a:t>Both are valid engagement roles</a:t>
                      </a:r>
                    </a:p>
                  </a:txBody>
                  <a:tcPr vert="vert27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3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As</a:t>
                      </a:r>
                      <a:r>
                        <a:rPr lang="en-GB" sz="1800" b="1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 a </a:t>
                      </a:r>
                      <a:r>
                        <a:rPr lang="en-GB" sz="2000" b="1" baseline="0" dirty="0" smtClean="0">
                          <a:solidFill>
                            <a:srgbClr val="7030A0"/>
                          </a:solidFill>
                          <a:latin typeface="B Frutiger Bold"/>
                        </a:rPr>
                        <a:t>‘patient champion’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146749"/>
                          </a:solidFill>
                          <a:latin typeface="B Frutiger Bold"/>
                        </a:rPr>
                        <a:t>(championing the needs of the wider community)</a:t>
                      </a:r>
                      <a:endParaRPr lang="en-GB" sz="1800" b="0" dirty="0" smtClean="0">
                        <a:solidFill>
                          <a:srgbClr val="146749"/>
                        </a:solidFill>
                        <a:latin typeface="B Frutiger Bold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6749"/>
                          </a:solidFill>
                          <a:effectLst/>
                          <a:uLnTx/>
                          <a:uFillTx/>
                          <a:latin typeface="B Frutiger Bold"/>
                        </a:rPr>
                        <a:t>Patient Participation Groups (PPG)?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6749"/>
                          </a:solidFill>
                          <a:effectLst/>
                          <a:uLnTx/>
                          <a:uFillTx/>
                          <a:latin typeface="B Frutiger Bold"/>
                        </a:rPr>
                        <a:t>Patient Assurance Groups (PAG)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6749"/>
                          </a:solidFill>
                          <a:effectLst/>
                          <a:uLnTx/>
                          <a:uFillTx/>
                          <a:latin typeface="B Frutiger Bold"/>
                        </a:rPr>
                        <a:t>‘Patient champion’ on a steering group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46749"/>
                        </a:solidFill>
                        <a:effectLst/>
                        <a:uLnTx/>
                        <a:uFillTx/>
                        <a:latin typeface="B Frutiger Bol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72" y="1844824"/>
            <a:ext cx="4013375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Why patient champions?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411337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Lots of evidence about the value </a:t>
            </a:r>
            <a:r>
              <a:rPr lang="en-US" sz="2400" dirty="0" smtClean="0">
                <a:solidFill>
                  <a:srgbClr val="146749"/>
                </a:solidFill>
              </a:rPr>
              <a:t>of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involving patients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It’s a statutory duty to involve patients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need to involve patients at every stage of the commissioning 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What is a patient champion?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‘Patient leaders are patients, service users and carers who work with, and for others to influence decision-making at a strategic level’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Centre for Patient </a:t>
            </a:r>
            <a:r>
              <a:rPr lang="en-GB" sz="1800" b="1" dirty="0" smtClean="0">
                <a:solidFill>
                  <a:srgbClr val="146749"/>
                </a:solidFill>
              </a:rPr>
              <a:t>Leader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ship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lvl="0" indent="0" algn="r">
              <a:defRPr/>
            </a:pPr>
            <a:r>
              <a:rPr lang="en-GB" sz="1800" dirty="0">
                <a:solidFill>
                  <a:srgbClr val="146749"/>
                </a:solidFill>
                <a:hlinkClick r:id="rId2"/>
              </a:rPr>
              <a:t>http://</a:t>
            </a:r>
            <a:r>
              <a:rPr lang="en-GB" sz="1800" dirty="0" smtClean="0">
                <a:solidFill>
                  <a:srgbClr val="146749"/>
                </a:solidFill>
                <a:hlinkClick r:id="rId2"/>
              </a:rPr>
              <a:t>engagementcycle.org/wp-content/uploads/2013/03/Bring-it-on-40-ways-to-support-Patient-Leadership-FINAL-V-APRIL-2013.pdf</a:t>
            </a:r>
            <a:r>
              <a:rPr lang="en-GB" sz="1800" dirty="0" smtClean="0">
                <a:solidFill>
                  <a:srgbClr val="146749"/>
                </a:solidFill>
              </a:rPr>
              <a:t>  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What is their role?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4" descr="http://manipalblog.com/wp-content/uploads/2012/12/Us-and-Th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24736" cy="414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799" y="2060848"/>
            <a:ext cx="29646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Pati</a:t>
            </a: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ent</a:t>
            </a: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cham</a:t>
            </a:r>
            <a:r>
              <a:rPr kumimoji="0" lang="en-US" sz="32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pions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9692" y="52292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Patients, carers and the public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52291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Commissioners and providers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138009" y="2491445"/>
            <a:ext cx="2232248" cy="216024"/>
          </a:xfrm>
          <a:prstGeom prst="leftRightArrow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0"/>
          <a:stretch/>
        </p:blipFill>
        <p:spPr bwMode="auto">
          <a:xfrm>
            <a:off x="7632648" y="3735197"/>
            <a:ext cx="971799" cy="123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What is their role?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It </a:t>
            </a:r>
            <a:r>
              <a:rPr kumimoji="0" 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isn’t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to: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Promote a personal campaign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Criticise existing services/processes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It </a:t>
            </a:r>
            <a:r>
              <a:rPr kumimoji="0" 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to: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Contribute to improving services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Ensure that we consider feedback from patients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Be open-minded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Understand the health needs of the wider public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Champion the needs of the wider public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Ensure that we act of the feedback of patients/public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Share the responsibility for difficult decisions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Focus on improving patient experience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Support the engagement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3"/>
          <a:stretch/>
        </p:blipFill>
        <p:spPr bwMode="auto">
          <a:xfrm>
            <a:off x="7686499" y="1640972"/>
            <a:ext cx="864096" cy="11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8380"/>
          <a:stretch/>
        </p:blipFill>
        <p:spPr bwMode="auto">
          <a:xfrm>
            <a:off x="7475261" y="2708920"/>
            <a:ext cx="1286572" cy="10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How do we support them?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By providing access to: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engagement reports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 experience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 reader group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training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peer support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comms and engagement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‘Engaging Voices’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social media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2" descr="http://www.canadianbfrb.org/wp-content/uploads/2015/03/speech-bubbles-different-colours-w-people-convers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63661" cy="239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Who are patient champions?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Patients, carers and members of the public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interested in improving services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from our patient network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involved in our engagements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from the VCF sector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from Healthwatch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from all the CCGs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People from PRGs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Different people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Objective people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2. The UK healthcare system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Providers and commissioners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26783"/>
            <a:ext cx="4896544" cy="4355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273407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Commissioners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plan and pay for healthcare services.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Providers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deliver the service that has been commissioned.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Regulators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make sure that NHS services are high quality.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>
              <a:defRPr/>
            </a:pPr>
            <a:r>
              <a:rPr lang="en-GB" sz="3600" dirty="0" smtClean="0"/>
              <a:t>2. The UK healthcare system</a:t>
            </a:r>
            <a:br>
              <a:rPr lang="en-GB" sz="3600" dirty="0" smtClean="0"/>
            </a:br>
            <a:r>
              <a:rPr lang="en-GB" sz="3100" b="0" dirty="0" smtClean="0"/>
              <a:t>Providers and commissioners</a:t>
            </a:r>
            <a:endParaRPr lang="en-US" sz="27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/>
          <a:stretch/>
        </p:blipFill>
        <p:spPr bwMode="auto">
          <a:xfrm>
            <a:off x="1028482" y="1855176"/>
            <a:ext cx="7211065" cy="4454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2. The UK healthcare system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Clinical Commissioning Groups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61" y="2132856"/>
            <a:ext cx="447589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3382144" cy="4488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Clinical Commissioning Groups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(CCGs) are one of the commissioners of healthcare in the country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CCGs are made up of groups of GP practices (they are ‘clinically led’)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CCGs commission healthcare in Leeds.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They plan and pay for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hospital, community and GP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healthcare in the 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There are three CCGs in Leeds</a:t>
            </a:r>
          </a:p>
        </p:txBody>
      </p:sp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99065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Housekeeping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Introductions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Timing of session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Breaks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Toilets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Fire alarm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2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916832"/>
            <a:ext cx="4032448" cy="30276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2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UK healthcare system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/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Clinical </a:t>
            </a: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Commissioning </a:t>
            </a:r>
            <a:r>
              <a:rPr lang="en-GB" sz="3100" b="0" dirty="0"/>
              <a:t>G</a:t>
            </a:r>
            <a:r>
              <a:rPr kumimoji="0" lang="en-GB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roups</a:t>
            </a: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 </a:t>
            </a: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in Leeds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3958208" cy="4488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Three Clinical Commissioning Groups in Leeds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reating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onditions for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ood things to happen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Investing in future of primary 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Longer term planning &amp; funding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Trusting clinicians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Empowering patients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Innovating through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8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What does primary care mean to you?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Groupwork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As one large group think about what primary care means to you.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Which organisations make up primary care?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staff work in primary care?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is it’s role?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words come into your head when you think of primary care?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What is primary care?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3501008"/>
            <a:ext cx="7774632" cy="297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“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Collective term for services provided in the community such as 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General Practice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, Community 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Pharmacies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, 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Optometrists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and 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Dentists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2" descr="http://info.healthdirections.com/Portals/161605/images/aafp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0" y="2170196"/>
            <a:ext cx="2232248" cy="14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stocksigns.co.uk/prodpics/Pharmacy-signs-216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578" r="2619" b="4165"/>
          <a:stretch/>
        </p:blipFill>
        <p:spPr bwMode="auto">
          <a:xfrm>
            <a:off x="2786834" y="2170632"/>
            <a:ext cx="1944216" cy="14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staroptometry.com/optometry_glasses_eye_ch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6" y="2422475"/>
            <a:ext cx="1910408" cy="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sdablog.com/wp-content/uploads/2014/03/emblem_colo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90" y="2036851"/>
            <a:ext cx="1944215" cy="17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Who does what in healthcare?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18" y="1965249"/>
            <a:ext cx="5422624" cy="463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23740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Primary care is responsible for 90% of patient contact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General practitioners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GPs work with a team of health professionals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Practice managers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Practice nurses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Healthcare assistants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Health visitors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Receptionists and admin 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Locum GPs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GP registrars</a:t>
            </a:r>
            <a:b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</a:b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General practitioners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 good practice provides access to a wide range of healthcare services to help address local health needs and inequalities. The services provided by GPs are split into three groups: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/>
            </a:r>
            <a:br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</a:b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Essential services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GP consultations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Asthma clinics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Additional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Practices are expected to provide additional services but can choose not to. Additional services include; contraceptive and maternity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Enhanced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Enhanced services are essential or additional services that are delivered to a higher standard, or extra, more specialised services. Specialised services can cover health issues such as substance misuse, depression or multiple sclerosis or particular groups such as, the homeless, immigrants.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Other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Some practices can also offer other, complementary services. Whilst these services do vary between practices, they can include; Counselling or dermatology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3. The role of primary care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General practitioners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cornerstone of the NHS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Independent contractors (small businesses)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Treating and onward referral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Registered list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One million people every day.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Generally high satisfaction rates:</a:t>
            </a:r>
          </a:p>
          <a:p>
            <a:pPr marL="809625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Local</a:t>
            </a:r>
          </a:p>
          <a:p>
            <a:pPr marL="809625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Family doctor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rcRect l="4022" r="4022"/>
          <a:stretch>
            <a:fillRect/>
          </a:stretch>
        </p:blipFill>
        <p:spPr>
          <a:xfrm>
            <a:off x="5004048" y="4293095"/>
            <a:ext cx="3575116" cy="21839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4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-vJs71AjYtfA/AAAAAAAAAAI/AAAAAAAAAAA/tGMxInrnCz4/s900-c-k-no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75252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4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case for change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How things have changed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 descr="Version 1 | Confidential© Ipsos MORI&#10;And things have changed greatly since the NHS was established&#10;in 1948&#10;Sources: ONS, 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08203"/>
            <a:ext cx="5020564" cy="3478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008203"/>
            <a:ext cx="273407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Population increase of over 13 million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5% more over 65s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Living 13 years longer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Increase in obesity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4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case for change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resource/demand gap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427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908720"/>
            <a:ext cx="799065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Groundrules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Stick to the agenda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Be honest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Be open to new ideas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Listen to others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Respect confidentiality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Don’t judge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Enjoy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9" name="Picture 4" descr="http://fc07.deviantart.net/fs70/f/2013/333/3/d/people_respect_you_by_sinistersal-d6w3t5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89931"/>
            <a:ext cx="3679036" cy="3862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5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CCG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lang="en-GB" sz="3100" b="0" dirty="0" smtClean="0"/>
              <a:t>Challenges for the CCG and primary care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58848824"/>
              </p:ext>
            </p:extLst>
          </p:nvPr>
        </p:nvGraphicFramePr>
        <p:xfrm>
          <a:off x="3851920" y="1967798"/>
          <a:ext cx="5040560" cy="435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2008203"/>
            <a:ext cx="3166120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do you think are the key challenges to primary care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2017?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7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5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The role of the CCG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/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approaches to primary care in Leeds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Enhanced access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GPs opening seven days a week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Technology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New and innovative ways to access GPs (Skype, online services etc)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Co-commissioning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More CCG involvement in commissioning GPs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Year of care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Personalised care planning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Workforce and education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Develop primary care 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Social prescribing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Referring patients for social and emotional support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GP practices working together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-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Practices working as part of a ‘network’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8525" y="836712"/>
            <a:ext cx="7918648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‘……to ensure that patients are involved in decisions about the range and quality of services provided and, over time, commissioned by their practice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.’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BMA, 2011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2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59744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Primary care servicers are for everyone – focus on seldom heard communities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 smtClean="0">
                <a:solidFill>
                  <a:srgbClr val="146749"/>
                </a:solidFill>
              </a:rPr>
              <a:t>Patients should be </a:t>
            </a:r>
            <a:r>
              <a:rPr lang="en-GB" sz="2200" dirty="0" err="1" smtClean="0">
                <a:solidFill>
                  <a:srgbClr val="146749"/>
                </a:solidFill>
              </a:rPr>
              <a:t>i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nvolvement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at all stages of commissioning cycle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NHS England and CCCs to work in partnership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Bespoke participation and involvement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Keep records of participation esp. impact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Plan for participation (budget, impact)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Involve people early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Work with other partners – VCFS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Feedback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2159888" cy="2464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537158"/>
            <a:ext cx="799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hlinkClick r:id="rId3"/>
              </a:rPr>
              <a:t>https://www.england.nhs.uk/commissioning/wp-content/uploads/sites/12/2016/03/framwrk-public-partcptn-prim-care.pdf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dirty="0"/>
              <a:t>6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0" dirty="0" smtClean="0"/>
              <a:t>A framework for participation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07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 Participation Directed Enhanced Service (DES) was created in 2011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Gave practices additional funding to set up Patient Participation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PP DES ended in March 2015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It remains a contractual requirement that practices have a PPG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It is an expectation for CQC assessments that practices have a PPG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No prescriptive requirements on how to run a PPG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No reporting requirements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dirty="0"/>
              <a:t>6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0" dirty="0" smtClean="0"/>
              <a:t>Patient participation in the GP contract 2015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99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Groupwork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 small groups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use the PPG quality indicator to review your PPG.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dirty="0"/>
              <a:t>6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0" dirty="0" smtClean="0"/>
              <a:t>The characteristics of a productive PPG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0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a clear terms of reference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clear ground rules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a clear action plan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Well chaired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Are valued by the practice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access to patient feedback/experience about the practice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Are regularly attended by a range of 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Meet regularly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Is reasonably accessible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members who are objective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Focus on improvement of quality of care and patient experience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Have the opportunity to explore solutions in a safe and transparent environment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Consider the views of people not represented on the group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Work in partnership with staff and the VCF sector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Can see how their contributions have impacted on patients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dirty="0"/>
              <a:t>6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0" dirty="0" smtClean="0"/>
              <a:t>The characteristics of a productive PPG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01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Listening skills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Emotional intelligence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Basic understanding of the healthcare system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Conflict management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Asking difficult questions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Empathy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Ability to be objective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Knowledge of the local community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Experience of using the practice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0" noProof="0" dirty="0" smtClean="0"/>
              <a:t>What skills and knowledge do PPG members need?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01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Visit each PPG each year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PPG toolkit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Access to the patient </a:t>
            </a:r>
            <a:r>
              <a:rPr lang="en-GB" sz="2400" dirty="0" smtClean="0">
                <a:solidFill>
                  <a:srgbClr val="146749"/>
                </a:solidFill>
                <a:cs typeface="+mn-cs"/>
              </a:rPr>
              <a:t>champion </a:t>
            </a:r>
            <a:r>
              <a:rPr lang="en-GB" sz="2400" dirty="0">
                <a:solidFill>
                  <a:srgbClr val="146749"/>
                </a:solidFill>
                <a:cs typeface="+mn-cs"/>
              </a:rPr>
              <a:t>programme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free training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peer support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Individual support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Facilitated events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Support and guidance to practices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6749"/>
                </a:solidFill>
                <a:cs typeface="+mn-cs"/>
              </a:rPr>
              <a:t>Access to our patient network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free quarterly engagement magazine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Access to current engagements</a:t>
            </a:r>
          </a:p>
          <a:p>
            <a:pPr marL="896938" lvl="2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146749"/>
                </a:solidFill>
                <a:cs typeface="+mn-cs"/>
              </a:rPr>
              <a:t>Access to other engagement </a:t>
            </a:r>
            <a:r>
              <a:rPr lang="en-GB" sz="1800" dirty="0" smtClean="0">
                <a:solidFill>
                  <a:srgbClr val="146749"/>
                </a:solidFill>
                <a:cs typeface="+mn-cs"/>
              </a:rPr>
              <a:t>opportunities</a:t>
            </a:r>
            <a:endParaRPr lang="en-GB" sz="2400" dirty="0">
              <a:solidFill>
                <a:srgbClr val="146749"/>
              </a:solidFill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noProof="0" dirty="0" smtClean="0"/>
              <a:t>What support does the CCG offer?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5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PPG quality indicator</a:t>
            </a:r>
            <a:endParaRPr lang="en-US" sz="2400" b="1" dirty="0" smtClean="0">
              <a:solidFill>
                <a:srgbClr val="14674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938">
            <a:off x="3313158" y="2324389"/>
            <a:ext cx="4909336" cy="347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99065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Aims and objectives of the session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GB" sz="2000" b="1" dirty="0" smtClean="0">
                <a:solidFill>
                  <a:srgbClr val="146749"/>
                </a:solidFill>
                <a:latin typeface="Arial"/>
                <a:cs typeface="Times New Roman"/>
              </a:rPr>
              <a:t>Aim</a:t>
            </a:r>
          </a:p>
          <a:p>
            <a:pPr indent="0" algn="ctr">
              <a:spcBef>
                <a:spcPts val="0"/>
              </a:spcBef>
            </a:pPr>
            <a:r>
              <a:rPr lang="en-GB" sz="2000" i="1" dirty="0" smtClean="0">
                <a:solidFill>
                  <a:srgbClr val="146749"/>
                </a:solidFill>
                <a:latin typeface="Arial"/>
                <a:cs typeface="Times New Roman"/>
              </a:rPr>
              <a:t>‘To empower and inspire PPG members so that they can influence the development of local health services’</a:t>
            </a:r>
          </a:p>
          <a:p>
            <a:pPr indent="0" algn="ctr">
              <a:spcBef>
                <a:spcPts val="0"/>
              </a:spcBef>
            </a:pPr>
            <a:endParaRPr lang="en-GB" sz="2000" i="1" dirty="0" smtClean="0">
              <a:solidFill>
                <a:srgbClr val="146749"/>
              </a:solidFill>
              <a:latin typeface="Arial"/>
              <a:cs typeface="Times New Roman"/>
            </a:endParaRPr>
          </a:p>
          <a:p>
            <a:pPr indent="0">
              <a:spcBef>
                <a:spcPts val="0"/>
              </a:spcBef>
            </a:pPr>
            <a:r>
              <a:rPr lang="en-GB" sz="2000" b="1" dirty="0" smtClean="0">
                <a:solidFill>
                  <a:srgbClr val="146749"/>
                </a:solidFill>
                <a:latin typeface="Arial"/>
                <a:cs typeface="Times New Roman"/>
              </a:rPr>
              <a:t>Objectives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introduce the patient champion’s role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outline the UK healthcare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system and the role of CCGs </a:t>
            </a:r>
            <a:endParaRPr lang="en-GB" sz="2000" dirty="0" smtClean="0">
              <a:solidFill>
                <a:srgbClr val="146749"/>
              </a:solidFill>
              <a:latin typeface="Arial"/>
              <a:cs typeface="Times New Roman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introduce primary care and its place in the NHS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outline the key challenges to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CCGs and primary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care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introduce the primary care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initiatives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in Leeds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outline the history and role of the PPG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outline the characteristics of effective </a:t>
            </a: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PPGs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introduce tools and resources to support PPGs</a:t>
            </a:r>
            <a:endParaRPr lang="en-GB" sz="2000" dirty="0" smtClean="0">
              <a:solidFill>
                <a:srgbClr val="146749"/>
              </a:solidFill>
              <a:latin typeface="Arial"/>
              <a:cs typeface="Times New Roman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46749"/>
                </a:solidFill>
                <a:latin typeface="Arial"/>
                <a:cs typeface="Times New Roman"/>
              </a:rPr>
              <a:t>To explore opportunities for patient groups to influence the decision making process</a:t>
            </a:r>
          </a:p>
        </p:txBody>
      </p:sp>
    </p:spTree>
    <p:extLst>
      <p:ext uri="{BB962C8B-B14F-4D97-AF65-F5344CB8AC3E}">
        <p14:creationId xmlns:p14="http://schemas.microsoft.com/office/powerpoint/2010/main" val="40344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8840"/>
            <a:ext cx="4462264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Leeds patient champion programme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46749"/>
                </a:solidFill>
              </a:rPr>
              <a:t>p</a:t>
            </a:r>
            <a:r>
              <a:rPr lang="en-US" sz="2400" dirty="0" smtClean="0">
                <a:solidFill>
                  <a:srgbClr val="146749"/>
                </a:solidFill>
              </a:rPr>
              <a:t>eer support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46749"/>
                </a:solidFill>
              </a:rPr>
              <a:t>t</a:t>
            </a:r>
            <a:r>
              <a:rPr lang="en-US" sz="2400" dirty="0" smtClean="0">
                <a:solidFill>
                  <a:srgbClr val="146749"/>
                </a:solidFill>
              </a:rPr>
              <a:t>raining</a:t>
            </a: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46749"/>
                </a:solidFill>
              </a:rPr>
              <a:t>supervision</a:t>
            </a:r>
            <a:endParaRPr lang="en-US" sz="2000" dirty="0" smtClean="0">
              <a:solidFill>
                <a:srgbClr val="14674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81">
            <a:off x="5045349" y="2148529"/>
            <a:ext cx="2612025" cy="3705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4390256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NHS Leeds patient </a:t>
            </a:r>
            <a:r>
              <a:rPr lang="en-US" sz="2400" b="1" dirty="0">
                <a:solidFill>
                  <a:srgbClr val="146749"/>
                </a:solidFill>
              </a:rPr>
              <a:t>i</a:t>
            </a:r>
            <a:r>
              <a:rPr lang="en-US" sz="2400" b="1" dirty="0" smtClean="0">
                <a:solidFill>
                  <a:srgbClr val="146749"/>
                </a:solidFill>
              </a:rPr>
              <a:t>nvolvement </a:t>
            </a:r>
            <a:r>
              <a:rPr lang="en-US" sz="2400" b="1" dirty="0">
                <a:solidFill>
                  <a:srgbClr val="146749"/>
                </a:solidFill>
              </a:rPr>
              <a:t>t</a:t>
            </a:r>
            <a:r>
              <a:rPr lang="en-US" sz="2400" b="1" dirty="0" smtClean="0">
                <a:solidFill>
                  <a:srgbClr val="146749"/>
                </a:solidFill>
              </a:rPr>
              <a:t>oolkit</a:t>
            </a:r>
            <a:endParaRPr lang="en-US" sz="2400" b="1" dirty="0" smtClean="0">
              <a:solidFill>
                <a:srgbClr val="14674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427">
            <a:off x="5032881" y="2213757"/>
            <a:ext cx="2627848" cy="371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r>
              <a:rPr lang="en-GB" sz="3100" b="0" noProof="0" dirty="0" smtClean="0"/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CCG </a:t>
            </a:r>
            <a:r>
              <a:rPr lang="en-US" sz="2400" b="1" dirty="0">
                <a:solidFill>
                  <a:srgbClr val="146749"/>
                </a:solidFill>
              </a:rPr>
              <a:t>c</a:t>
            </a:r>
            <a:r>
              <a:rPr lang="en-US" sz="2400" b="1" dirty="0" smtClean="0">
                <a:solidFill>
                  <a:srgbClr val="146749"/>
                </a:solidFill>
              </a:rPr>
              <a:t>ommunity network</a:t>
            </a:r>
            <a:endParaRPr lang="en-US" sz="2400" b="1" dirty="0" smtClean="0">
              <a:solidFill>
                <a:srgbClr val="14674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600">
            <a:off x="4328327" y="2380796"/>
            <a:ext cx="3943699" cy="326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r>
              <a:rPr lang="en-GB" sz="3100" b="0" noProof="0" dirty="0" smtClean="0"/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CCG Engage magazine</a:t>
            </a:r>
            <a:endParaRPr lang="en-US" sz="2400" b="1" dirty="0" smtClean="0">
              <a:solidFill>
                <a:srgbClr val="14674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759">
            <a:off x="5171804" y="2048607"/>
            <a:ext cx="2694518" cy="3814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uggestions box carto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 bwMode="auto">
          <a:xfrm>
            <a:off x="5067593" y="1628800"/>
            <a:ext cx="34239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r>
              <a:rPr lang="en-GB" sz="3100" b="0" noProof="0" dirty="0" smtClean="0"/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4462264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146749"/>
                </a:solidFill>
              </a:rPr>
              <a:t>GP practice complaints and compliments</a:t>
            </a:r>
            <a:endParaRPr lang="en-US" sz="2400" b="1" dirty="0" smtClean="0">
              <a:solidFill>
                <a:srgbClr val="146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934257" cy="448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smtClean="0">
                <a:solidFill>
                  <a:srgbClr val="146749"/>
                </a:solidFill>
              </a:rPr>
              <a:t>Public Health England</a:t>
            </a:r>
          </a:p>
          <a:p>
            <a:pPr indent="0">
              <a:spcBef>
                <a:spcPts val="0"/>
              </a:spcBef>
              <a:defRPr/>
            </a:pPr>
            <a:r>
              <a:rPr lang="en-US" sz="1800" smtClean="0">
                <a:solidFill>
                  <a:srgbClr val="146749"/>
                </a:solidFill>
              </a:rPr>
              <a:t>National General Practice Profile</a:t>
            </a:r>
            <a:endParaRPr lang="en-US" sz="1800" dirty="0" smtClean="0">
              <a:solidFill>
                <a:srgbClr val="146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r>
              <a:rPr lang="en-GB" sz="3100" b="0" noProof="0" dirty="0" smtClean="0"/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defRPr/>
            </a:pPr>
            <a:r>
              <a:rPr lang="en-US" sz="2400" b="1" smtClean="0">
                <a:solidFill>
                  <a:srgbClr val="146749"/>
                </a:solidFill>
              </a:rPr>
              <a:t>NHS England</a:t>
            </a:r>
          </a:p>
          <a:p>
            <a:pPr indent="0">
              <a:spcBef>
                <a:spcPts val="0"/>
              </a:spcBef>
              <a:defRPr/>
            </a:pPr>
            <a:r>
              <a:rPr lang="en-US" sz="1800" smtClean="0">
                <a:solidFill>
                  <a:srgbClr val="146749"/>
                </a:solidFill>
              </a:rPr>
              <a:t>National GP patient survey</a:t>
            </a:r>
            <a:endParaRPr lang="en-US" sz="1200" dirty="0" smtClean="0">
              <a:solidFill>
                <a:srgbClr val="14674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"/>
          <a:stretch/>
        </p:blipFill>
        <p:spPr bwMode="auto">
          <a:xfrm>
            <a:off x="6141796" y="2816633"/>
            <a:ext cx="2683263" cy="235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"/>
          <a:stretch/>
        </p:blipFill>
        <p:spPr bwMode="auto">
          <a:xfrm>
            <a:off x="3228229" y="2810735"/>
            <a:ext cx="2808312" cy="235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7" y="2816633"/>
            <a:ext cx="2808312" cy="235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077" y="52635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kern="0" dirty="0" smtClean="0">
                <a:solidFill>
                  <a:srgbClr val="146749"/>
                </a:solidFill>
              </a:rPr>
              <a:t>What the practice does best and what it could improve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8229" y="52635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kern="0" dirty="0" smtClean="0">
                <a:solidFill>
                  <a:srgbClr val="146749"/>
                </a:solidFill>
              </a:rPr>
              <a:t>What patients say about the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1796" y="5263515"/>
            <a:ext cx="26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kern="0" dirty="0" smtClean="0">
                <a:solidFill>
                  <a:srgbClr val="146749"/>
                </a:solidFill>
              </a:rPr>
              <a:t>Compare your practice with others</a:t>
            </a:r>
          </a:p>
        </p:txBody>
      </p:sp>
    </p:spTree>
    <p:extLst>
      <p:ext uri="{BB962C8B-B14F-4D97-AF65-F5344CB8AC3E}">
        <p14:creationId xmlns:p14="http://schemas.microsoft.com/office/powerpoint/2010/main" val="27618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Tools to support PPGs</a:t>
            </a:r>
            <a:r>
              <a:rPr lang="en-GB" sz="3100" b="0" noProof="0" dirty="0" smtClean="0"/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sz="2800" dirty="0" smtClean="0">
                <a:solidFill>
                  <a:srgbClr val="146749"/>
                </a:solidFill>
              </a:rPr>
              <a:t>In </a:t>
            </a:r>
            <a:r>
              <a:rPr lang="en-US" sz="2800" dirty="0">
                <a:solidFill>
                  <a:srgbClr val="146749"/>
                </a:solidFill>
              </a:rPr>
              <a:t>small groups </a:t>
            </a:r>
            <a:r>
              <a:rPr lang="en-US" sz="2800" dirty="0" smtClean="0">
                <a:solidFill>
                  <a:srgbClr val="146749"/>
                </a:solidFill>
              </a:rPr>
              <a:t>discuss how you might use these tools in your PPG</a:t>
            </a:r>
            <a:endParaRPr lang="en-US" sz="1100" dirty="0" smtClean="0">
              <a:solidFill>
                <a:srgbClr val="146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83430" y="2141240"/>
            <a:ext cx="4776801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National Association of Patient Participation (NAPP)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Patients Association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2" descr="http://www.telehealthforum.org/wp-content/uploads/2012/03/NAPP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578097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onsultuscare.com/_app_/resources/images/www.consultuscare.com/main/blog-images/old-images/PA%20Logo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343879" cy="1786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noProof="0" dirty="0" smtClean="0"/>
              <a:t>What other support is available to PPGs?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0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Groupwork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do you get up to in your PPG?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else would you like to do?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The activities of a PPG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Outcomes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</a:pPr>
            <a:r>
              <a:rPr lang="en-GB" sz="2400" b="1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By the end of the session participants will: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Understand the patient champion’s role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Recognise the key organisations in the NHS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Be able to explain the role of primary care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Understand the key challenges to primary care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Be able to outline the </a:t>
            </a: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some of the solutions to the challenges</a:t>
            </a:r>
            <a:endParaRPr lang="en-GB" sz="2300" dirty="0" smtClean="0">
              <a:solidFill>
                <a:srgbClr val="146749"/>
              </a:solidFill>
              <a:latin typeface="Arial"/>
              <a:ea typeface="Calibri"/>
              <a:cs typeface="Times New Roman"/>
            </a:endParaRP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Be able to talk about the characteristics of effective </a:t>
            </a: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PPGs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Know what tools are available to support their PPG</a:t>
            </a:r>
            <a:endParaRPr lang="en-GB" sz="2300" dirty="0" smtClean="0">
              <a:solidFill>
                <a:srgbClr val="146749"/>
              </a:solidFill>
              <a:latin typeface="Arial"/>
              <a:ea typeface="Calibri"/>
              <a:cs typeface="Times New Roman"/>
            </a:endParaRP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Have the opportunity to share good practice</a:t>
            </a:r>
          </a:p>
          <a:p>
            <a:pPr marL="342900">
              <a:spcBef>
                <a:spcPts val="0"/>
              </a:spcBef>
              <a:buFont typeface="Symbol"/>
              <a:buChar char=""/>
            </a:pPr>
            <a:r>
              <a:rPr lang="en-GB" sz="2300" dirty="0" smtClean="0">
                <a:solidFill>
                  <a:srgbClr val="146749"/>
                </a:solidFill>
                <a:latin typeface="Arial"/>
                <a:ea typeface="Calibri"/>
                <a:cs typeface="Times New Roman"/>
              </a:rPr>
              <a:t>Be able to explain how patient champions can influence the decision-making process in primary care</a:t>
            </a: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71600" y="2132856"/>
            <a:ext cx="1440160" cy="1008112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Critical friend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75856" y="2127067"/>
            <a:ext cx="2088232" cy="1440160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Supporting engagement activities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55676" y="3573016"/>
            <a:ext cx="1512168" cy="1008112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Interviewing new staff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11560" y="5029653"/>
            <a:ext cx="1440160" cy="1008112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Developing and delivering peer support groups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31940" y="4077072"/>
            <a:ext cx="1800200" cy="1728192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Contribute to a practice newsletter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24128" y="1636812"/>
            <a:ext cx="1440160" cy="1144116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Help people to get online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400129" y="2774141"/>
            <a:ext cx="1512168" cy="2107042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Use skills to improve practice facilities (gardening) 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796136" y="3573016"/>
            <a:ext cx="1296144" cy="571355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Fundraising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84168" y="4909455"/>
            <a:ext cx="1440160" cy="1248508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Champion the needs of vulnerable groups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515262" y="5175893"/>
            <a:ext cx="1296144" cy="1080120"/>
          </a:xfrm>
          <a:prstGeom prst="wedgeRoundRectCallout">
            <a:avLst>
              <a:gd name="adj1" fmla="val -33654"/>
              <a:gd name="adj2" fmla="val 7471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14674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n-ea"/>
                <a:cs typeface="+mn-cs"/>
              </a:rPr>
              <a:t>Evaluate interventions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The activities of a PPG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Act as a critical friend to the practice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Speaking to patients and staff about changes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Gathering patient experience from patients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Interviewing for new staff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Support the analysis of patient feedback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Aid the development of peer support groups for patients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Use social media to promote the work of the practice/PPG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Attend local events as a representative of the practice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Seek the experience of ‘seldom heard’ groups who use the practice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Ensure that feedback from patients is heard and used by practices and commissioners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Write a newsletter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Support training for staff and patients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Write a press release to promote the PPG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Fill in the ‘gaps’ by signposting patient to more suitable services such as the voluntary sector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Mobilise volunteers to support isolation or help people get to the surgery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Fundraising to support interventions at the practice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Monitoring and evaluating the success of interventions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Improve practice facilities such as the waiting area or grounds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Hospital visiting, bereavement support, carer support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Organising a health fair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Developing and running creche facilities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Support people to use online services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The activities of a PPG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Groupwork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holds back your PPG?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What has worked well in your PPG?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One recommendation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525" y="836712"/>
            <a:ext cx="791864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6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.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role of the PPG in primary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100" b="0" dirty="0" smtClean="0"/>
              <a:t>The barriers and opportunities of your PPG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Session review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8134672" cy="4488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 champions champion the voice of the wider community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Commissioning is planning and paying for services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CCG is responsible for ensuring GP practices are safe, effective and provide good patient experience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There are lots of challenges in primary care, especially the gap between resource and demand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‘Five Year Forward View’ introduces new models of care which aim to reduce barriers between care services an help service work better together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There are lots of different things happening in Leeds to improve primary 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 the future the CCG will become more involved in commissioning primary care (this is currently the responsibility of NHS England)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PPGs have an import role to play in developing primary 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Having a PPG is a contractual requirement of GP practices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There are lots of ways PPGs can influence health care in their community.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Useful contacts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7041"/>
              </p:ext>
            </p:extLst>
          </p:nvPr>
        </p:nvGraphicFramePr>
        <p:xfrm>
          <a:off x="685800" y="1844824"/>
          <a:ext cx="7846640" cy="4445000"/>
        </p:xfrm>
        <a:graphic>
          <a:graphicData uri="http://schemas.openxmlformats.org/drawingml/2006/table">
            <a:tbl>
              <a:tblPr firstRow="1" bandRow="1"/>
              <a:tblGrid>
                <a:gridCol w="2734072"/>
                <a:gridCol w="511256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Join our patient network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2"/>
                        </a:rPr>
                        <a:t>http://www.leedswestccg.nhs.uk/get-involved/how/join/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Find out about our patient champion programme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3"/>
                        </a:rPr>
                        <a:t>http://www.leedswestccg.nhs.uk/get-involved/how/patient-champion-programme/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Find out about our patient training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4"/>
                        </a:rPr>
                        <a:t>http://www.leedswestccg.nhs.uk/content/uploads/2015/07/Patient-champion-Calendar-2016-NEW.pdf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NHS Leeds West CCG Engagement Team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0113 8435473 or 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5"/>
                        </a:rPr>
                        <a:t>chris.bridle@nhs.net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Access the PPG toolkit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6"/>
                        </a:rPr>
                        <a:t>http://www.leedswestccg.nhs.uk/content/uploads/2015/12/PPDES-Toolkit-FINAL.pdf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Read the Five Year Forward View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7"/>
                        </a:rPr>
                        <a:t>https://www.england.nhs.uk/ourwork/futurenhs/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National</a:t>
                      </a:r>
                      <a:r>
                        <a:rPr lang="en-GB" sz="1400" b="1" baseline="0" dirty="0" smtClean="0">
                          <a:solidFill>
                            <a:srgbClr val="146749"/>
                          </a:solidFill>
                        </a:rPr>
                        <a:t> Association of Patient Participation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8"/>
                        </a:rPr>
                        <a:t>http://www.napp.org.uk/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The patients Association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9"/>
                        </a:rPr>
                        <a:t>http://www.patients-association.org.uk/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The National GP survey results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10"/>
                        </a:rPr>
                        <a:t>https://gp-patient.co.uk/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146749"/>
                          </a:solidFill>
                        </a:rPr>
                        <a:t>National GP profiles</a:t>
                      </a:r>
                      <a:endParaRPr lang="en-GB" sz="1400" b="1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 smtClean="0">
                          <a:solidFill>
                            <a:srgbClr val="146749"/>
                          </a:solidFill>
                          <a:hlinkClick r:id="rId11"/>
                        </a:rPr>
                        <a:t>http://fingertips.phe.org.uk/profile/general-practice/data</a:t>
                      </a:r>
                      <a:r>
                        <a:rPr lang="en-GB" sz="1400" dirty="0" smtClean="0">
                          <a:solidFill>
                            <a:srgbClr val="146749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rgbClr val="14674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Questions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 descr="http://www.brandwatch.com/wp-content/uploads/2015/02/dex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2919"/>
            <a:ext cx="5764088" cy="384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Session review - feedback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8134672" cy="4488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One thing you’ll take away from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session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400" dirty="0">
              <a:solidFill>
                <a:srgbClr val="146749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Make a pledge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2" descr="Image result for ple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8248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Evaluation and close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8134672" cy="4488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Please take five minutes to fill in our online evaluation of the session. You can find the survey here: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Please be honest so that we can improve the session.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38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Agenda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An introduction to patient champions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UK healthcare system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role of primary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care</a:t>
            </a:r>
          </a:p>
          <a:p>
            <a:pPr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146749"/>
                </a:solidFill>
              </a:rPr>
              <a:t>Comfort break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case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800" dirty="0" smtClean="0">
                <a:solidFill>
                  <a:srgbClr val="146749"/>
                </a:solidFill>
              </a:rPr>
              <a:t>The role of the CCG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role of the patient group in primary care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Icebreaker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pic>
        <p:nvPicPr>
          <p:cNvPr id="3" name="Picture 2" descr="http://pngimg.com/upload/egg_PNG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9920"/>
            <a:ext cx="4200836" cy="3806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8840"/>
            <a:ext cx="4102224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146749"/>
                </a:solidFill>
              </a:rPr>
              <a:t>Fried Egg</a:t>
            </a: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146749"/>
                </a:solidFill>
              </a:rPr>
              <a:t>In small groups consider the things you have in common and the things you don’t.</a:t>
            </a: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146749"/>
              </a:solidFill>
            </a:endParaRPr>
          </a:p>
          <a:p>
            <a:pPr marL="3429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</a:rPr>
              <a:t>Write anything you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</a:rPr>
              <a:t> share in the yoke</a:t>
            </a:r>
          </a:p>
          <a:p>
            <a:pPr marL="3429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rgbClr val="146749"/>
                </a:solidFill>
              </a:rPr>
              <a:t>Write</a:t>
            </a:r>
            <a:r>
              <a:rPr lang="en-US" sz="2000" dirty="0" smtClean="0">
                <a:solidFill>
                  <a:srgbClr val="146749"/>
                </a:solidFill>
              </a:rPr>
              <a:t> anything that’s different about you in the egg white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The value of engagement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774632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‘Internationally, PPE is increasingly seen to enhance all healthcare, by being a marker of services that are oriented, planned and delivered towards patient interests. The involvement of patients provides a different perspective from that of clinicians.’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1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Patient and Public Engagement (PPE)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PPE in Clinical Audit 2009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Healthcare Quality Improvement Partnership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  <a:hlinkClick r:id="rId2"/>
              </a:rPr>
              <a:t>http://www.hqip.org.uk/assets/PPE/HQIP-A-guide-to-developing-a-patient-panel-for-clinical-audit-Feb-2014.pdf</a:t>
            </a:r>
            <a:endParaRPr kumimoji="0" lang="en-GB" sz="1500" b="0" i="0" u="none" strike="noStrike" kern="1200" cap="none" spc="0" normalizeH="0" baseline="0" noProof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 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908720"/>
            <a:ext cx="777463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rgbClr val="146749"/>
                </a:solidFill>
                <a:latin typeface="B Frutiger Bold"/>
                <a:ea typeface="+mj-ea"/>
                <a:cs typeface="B Frutiger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1. An introduction to patient champions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B Frutiger Bold"/>
                <a:ea typeface="+mj-ea"/>
              </a:rPr>
              <a:t>Involvement in Leeds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B Frutiger Bold"/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8840"/>
            <a:ext cx="7918648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rgbClr val="139A96"/>
                </a:solidFill>
                <a:latin typeface="R Frutiger Roman"/>
                <a:ea typeface="+mn-ea"/>
                <a:cs typeface="R Frutiger Roman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3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R Frutiger Roman"/>
                <a:ea typeface="+mn-ea"/>
                <a:cs typeface="R Frutige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Places to get involved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749"/>
                </a:solidFill>
                <a:effectLst/>
                <a:uLnTx/>
                <a:uFillTx/>
                <a:latin typeface="R Frutiger Roman"/>
                <a:ea typeface="+mn-ea"/>
              </a:rPr>
              <a:t>in healthcare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46749"/>
              </a:solidFill>
              <a:effectLst/>
              <a:uLnTx/>
              <a:uFillTx/>
              <a:latin typeface="R Frutiger Roman"/>
              <a:ea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35" y="1673635"/>
            <a:ext cx="5378548" cy="480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ds patient training powerpoint slides a 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Leeds patient training powerpoint slides V1.0</Template>
  <TotalTime>335</TotalTime>
  <Words>2546</Words>
  <Application>Microsoft Office PowerPoint</Application>
  <PresentationFormat>On-screen Show (4:3)</PresentationFormat>
  <Paragraphs>457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Leeds patient training powerpoint slides a V1.0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24</cp:revision>
  <cp:lastPrinted>2016-12-14T15:01:54Z</cp:lastPrinted>
  <dcterms:created xsi:type="dcterms:W3CDTF">2016-11-30T08:12:31Z</dcterms:created>
  <dcterms:modified xsi:type="dcterms:W3CDTF">2016-12-14T15:21:29Z</dcterms:modified>
</cp:coreProperties>
</file>